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A93679-BEC2-4A8E-A779-DEC53D66014B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60816E-D151-4788-B29D-1323EB2CA9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973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МДОАУ «Детский сад № 98 . Орска»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85926"/>
            <a:ext cx="7767662" cy="1388110"/>
          </a:xfrm>
        </p:spPr>
        <p:txBody>
          <a:bodyPr>
            <a:normAutofit lnSpcReduction="10000"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Особенности </a:t>
            </a:r>
            <a:r>
              <a:rPr lang="ru-RU" sz="2800" b="1" dirty="0" smtClean="0"/>
              <a:t>развития современной семьи </a:t>
            </a:r>
            <a:endParaRPr lang="ru-RU" sz="2800" dirty="0" smtClean="0"/>
          </a:p>
          <a:p>
            <a:pPr algn="ctr"/>
            <a:r>
              <a:rPr lang="ru-RU" sz="2800" b="1" dirty="0" smtClean="0"/>
              <a:t>и её влияние на развитие ребенка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4214818"/>
            <a:ext cx="314327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2132" y="4500570"/>
            <a:ext cx="3444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старший воспитатель ВКК</a:t>
            </a:r>
            <a:endParaRPr lang="ru-RU" dirty="0" smtClean="0"/>
          </a:p>
          <a:p>
            <a:r>
              <a:rPr lang="ru-RU" b="1" dirty="0" smtClean="0"/>
              <a:t>Пушкарева Татьяна Васильевна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5715016"/>
            <a:ext cx="2286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43372" y="6072206"/>
            <a:ext cx="13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Орск, 2023г.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4240223" cy="251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Факторы </a:t>
            </a:r>
            <a:r>
              <a:rPr lang="ru-RU" sz="2700" b="1" dirty="0" smtClean="0"/>
              <a:t>влияния на взаимоотношения в семье и, следовательно, на формирование и становление личности ребенка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 </a:t>
            </a:r>
            <a:r>
              <a:rPr lang="ru-RU" dirty="0" smtClean="0"/>
              <a:t>семьи и ее структура, характер взаимоотношений в ней, особенно между отцом и матерью; </a:t>
            </a:r>
          </a:p>
          <a:p>
            <a:r>
              <a:rPr lang="ru-RU" dirty="0" err="1" smtClean="0"/>
              <a:t>скоординированность</a:t>
            </a:r>
            <a:r>
              <a:rPr lang="ru-RU" dirty="0" smtClean="0"/>
              <a:t> </a:t>
            </a:r>
            <a:r>
              <a:rPr lang="ru-RU" dirty="0" smtClean="0"/>
              <a:t>семейных ролей и поддержка членами семьи господствующего в доме порядка и сложившихся норм; </a:t>
            </a:r>
          </a:p>
          <a:p>
            <a:r>
              <a:rPr lang="ru-RU" dirty="0" smtClean="0"/>
              <a:t>образовательный </a:t>
            </a:r>
            <a:r>
              <a:rPr lang="ru-RU" dirty="0" smtClean="0"/>
              <a:t>уровень родителей, его совместимость и общая психологическая атмосфера в семье; </a:t>
            </a:r>
          </a:p>
          <a:p>
            <a:r>
              <a:rPr lang="ru-RU" dirty="0" smtClean="0"/>
              <a:t>отношение </a:t>
            </a:r>
            <a:r>
              <a:rPr lang="ru-RU" dirty="0" smtClean="0"/>
              <a:t>к детям матери и отца, их влияние.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Родители </a:t>
            </a:r>
            <a:r>
              <a:rPr lang="ru-RU" sz="2200" dirty="0" smtClean="0"/>
              <a:t>выполняют разнообразные воспитательные задачи, заменяя и дополняя друг друга. </a:t>
            </a:r>
            <a:r>
              <a:rPr lang="ru-RU" sz="2200" dirty="0" err="1" smtClean="0"/>
              <a:t>Взаимодополняемость</a:t>
            </a:r>
            <a:r>
              <a:rPr lang="ru-RU" sz="2200" dirty="0" smtClean="0"/>
              <a:t> связана со спецификой выполнения мужской и женской социальных ролей в семье.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254794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От женской роли матери </a:t>
            </a:r>
            <a:r>
              <a:rPr lang="ru-RU" dirty="0" smtClean="0"/>
              <a:t>зависит, прежде </a:t>
            </a:r>
            <a:r>
              <a:rPr lang="ru-RU" dirty="0" smtClean="0"/>
              <a:t>всего, развитие эмоциональной сферы ребенка, воспитание его нравственных качеств. В семье именно женщина — мать создает эмоциональный климат, удовлетворяет повседневные потребности детей, приучает ребенка к семейным традициям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Роль отца в процессе семейного воспитания имеет свою специфику. Э. </a:t>
            </a:r>
            <a:r>
              <a:rPr lang="ru-RU" dirty="0" err="1" smtClean="0"/>
              <a:t>Фромм</a:t>
            </a:r>
            <a:r>
              <a:rPr lang="ru-RU" dirty="0" smtClean="0"/>
              <a:t>, анализируя психологию отцовства, подчеркивает, что отец представляет ребенку мир мысли, созданные человеческим трудом вещи, закон, порядок и дисциплину. Э. </a:t>
            </a:r>
            <a:r>
              <a:rPr lang="ru-RU" dirty="0" err="1" smtClean="0"/>
              <a:t>Фромм</a:t>
            </a:r>
            <a:r>
              <a:rPr lang="ru-RU" dirty="0" smtClean="0"/>
              <a:t> утверждает, что отец необходим ребенку на всем протяжении его развития. Отцы являются основными воспитателями дисциплины и независимости. Отец для ребенка — источник безопасности. Роль отца, активно общающегося с детьми и имеющего у них авторитет, незаменима.</a:t>
            </a:r>
            <a:endParaRPr lang="ru-RU" dirty="0"/>
          </a:p>
        </p:txBody>
      </p:sp>
      <p:pic>
        <p:nvPicPr>
          <p:cNvPr id="19460" name="Picture 4" descr="D:\августовка\картинки\XKV2aX-M88HrnQC8_ZNDyALfshxi1OuPOns7KtflTstFFiPpl1F3OS8TCvq5FP4KkfVusLxmKKld3kiASV5HvuG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52974"/>
            <a:ext cx="2519298" cy="251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571480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«...в хорошей семье, где мать и отец живут в согласии... перед ребенком раскрывается все то, чем утверждается его вера в человеческую красоту, его душевное спокойствие, равновесие, его непримиримость ко всему аморальному, антиобщественному». </a:t>
            </a:r>
            <a:endParaRPr lang="ru-RU" sz="2800" b="1" dirty="0" smtClean="0"/>
          </a:p>
          <a:p>
            <a:pPr algn="r"/>
            <a:r>
              <a:rPr lang="ru-RU" sz="2800" dirty="0" smtClean="0"/>
              <a:t>В.А. Сухомлинский</a:t>
            </a:r>
            <a:endParaRPr lang="ru-RU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4016743"/>
            <a:ext cx="5072098" cy="26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643182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Закон «Об образовании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 smtClean="0"/>
              <a:t>Российской Федерации»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определяет </a:t>
            </a:r>
            <a:r>
              <a:rPr lang="ru-RU" dirty="0" smtClean="0"/>
              <a:t>дошкольное образование как первый уровень общего образования (статья 10.4), </a:t>
            </a:r>
            <a:endParaRPr lang="ru-RU" dirty="0" smtClean="0"/>
          </a:p>
          <a:p>
            <a:r>
              <a:rPr lang="ru-RU" dirty="0" smtClean="0"/>
              <a:t>закрепляет </a:t>
            </a:r>
            <a:r>
              <a:rPr lang="ru-RU" dirty="0" smtClean="0"/>
              <a:t>высокий статус родителя как участника образовательных отношений (статья 2.31), </a:t>
            </a:r>
            <a:endParaRPr lang="ru-RU" dirty="0" smtClean="0"/>
          </a:p>
          <a:p>
            <a:r>
              <a:rPr lang="ru-RU" dirty="0" smtClean="0"/>
              <a:t>утверждает </a:t>
            </a:r>
            <a:r>
              <a:rPr lang="ru-RU" dirty="0" smtClean="0"/>
              <a:t>среди форм получения образования форму семейного образования (статья 17.1), </a:t>
            </a:r>
            <a:endParaRPr lang="ru-RU" dirty="0" smtClean="0"/>
          </a:p>
          <a:p>
            <a:r>
              <a:rPr lang="ru-RU" dirty="0" smtClean="0"/>
              <a:t>подробно </a:t>
            </a:r>
            <a:r>
              <a:rPr lang="ru-RU" dirty="0" smtClean="0"/>
              <a:t>формулирует права, обязанности и ответственность в сфере образования родителей (законных представителей) несовершеннолетних обучающихся (статья 44) </a:t>
            </a:r>
            <a:endParaRPr lang="ru-RU" dirty="0" smtClean="0"/>
          </a:p>
          <a:p>
            <a:r>
              <a:rPr lang="ru-RU" dirty="0" err="1" smtClean="0"/>
              <a:t>опредаляет</a:t>
            </a:r>
            <a:r>
              <a:rPr lang="ru-RU" dirty="0" smtClean="0"/>
              <a:t> </a:t>
            </a:r>
            <a:r>
              <a:rPr lang="ru-RU" dirty="0" smtClean="0"/>
              <a:t>основные аспекты взаимодействия ДОО и семьи в предоставлении и получении методической, психолого-педагогической, диагностической и консультативной помощи (статья 64.3).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Федеральный государственный образовательный стандарт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дошкольного образования (ФГОС ДО)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основные принципы </a:t>
            </a:r>
            <a:r>
              <a:rPr lang="ru-RU" dirty="0" smtClean="0"/>
              <a:t>дошкольного </a:t>
            </a:r>
            <a:r>
              <a:rPr lang="ru-RU" dirty="0" smtClean="0"/>
              <a:t>образования: </a:t>
            </a:r>
            <a:endParaRPr lang="ru-RU" dirty="0" smtClean="0"/>
          </a:p>
          <a:p>
            <a:r>
              <a:rPr lang="ru-RU" dirty="0" smtClean="0"/>
              <a:t>сотрудничество </a:t>
            </a:r>
            <a:r>
              <a:rPr lang="ru-RU" dirty="0" smtClean="0"/>
              <a:t>Организации с семьей (п. 1.4.); </a:t>
            </a:r>
          </a:p>
          <a:p>
            <a:r>
              <a:rPr lang="ru-RU" dirty="0" smtClean="0"/>
              <a:t>стандарт </a:t>
            </a:r>
            <a:r>
              <a:rPr lang="ru-RU" dirty="0" smtClean="0"/>
              <a:t>является основой для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 (п. 1.7.6.5); </a:t>
            </a:r>
          </a:p>
          <a:p>
            <a:r>
              <a:rPr lang="ru-RU" dirty="0" smtClean="0"/>
              <a:t>требования </a:t>
            </a:r>
            <a:r>
              <a:rPr lang="ru-RU" dirty="0" smtClean="0"/>
              <a:t>стандарта являются ориентирами для 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Российской Федерации (п. 4.4.г).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Семья как социальный институт является одним из важнейших способов самоорганизации социума.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207830" cy="44767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СЕМЬЯ</a:t>
            </a:r>
          </a:p>
          <a:p>
            <a:pPr algn="ctr">
              <a:buNone/>
            </a:pPr>
            <a:r>
              <a:rPr lang="ru-RU" sz="2400" dirty="0" smtClean="0"/>
              <a:t>Определяет возможности и перспективы развития общества, реализуя следующие функции:</a:t>
            </a:r>
          </a:p>
          <a:p>
            <a:pPr algn="just"/>
            <a:r>
              <a:rPr lang="ru-RU" sz="2400" dirty="0" smtClean="0"/>
              <a:t>социальные</a:t>
            </a:r>
            <a:r>
              <a:rPr lang="ru-RU" sz="2400" dirty="0" smtClean="0"/>
              <a:t>,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демографические, </a:t>
            </a:r>
            <a:endParaRPr lang="ru-RU" sz="2400" dirty="0" smtClean="0"/>
          </a:p>
          <a:p>
            <a:pPr algn="just"/>
            <a:r>
              <a:rPr lang="ru-RU" sz="2400" dirty="0" smtClean="0"/>
              <a:t>экономические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algn="just"/>
            <a:r>
              <a:rPr lang="ru-RU" sz="2400" dirty="0" smtClean="0"/>
              <a:t>психологические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00694" y="1524000"/>
            <a:ext cx="3432994" cy="43338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Общество</a:t>
            </a:r>
          </a:p>
          <a:p>
            <a:pPr algn="ctr">
              <a:buNone/>
            </a:pPr>
            <a:r>
              <a:rPr lang="ru-RU" sz="2400" dirty="0" smtClean="0"/>
              <a:t>создает условия для </a:t>
            </a:r>
            <a:r>
              <a:rPr lang="ru-RU" sz="2400" dirty="0" smtClean="0"/>
              <a:t>функционирования семьи, </a:t>
            </a:r>
            <a:r>
              <a:rPr lang="ru-RU" sz="2400" dirty="0" smtClean="0"/>
              <a:t>задает определенный уровень и качество жизни</a:t>
            </a:r>
            <a:endParaRPr lang="ru-RU" sz="24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86314" y="25003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786314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AutoShape 2" descr="D:\%D0%B0%D0%B2%D0%B3%D1%83%D1%81%D1%82%D0%BE%D0%B2%D0%BA%D0%B0\%D0%BA%D0%B0%D1%80%D1%82%D0%B8%D0%BD%D0%BA%D0%B8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15468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/>
              <a:t>семья</a:t>
            </a:r>
            <a:r>
              <a:rPr lang="ru-RU" sz="2800" dirty="0" smtClean="0"/>
              <a:t> — это уникальная форма социальной кооперации, позволяющая каждому ее члену чувствовать собственную неповторимость и нужность, осознавать в личном пространстве связь времен и поколений, ощущать безопасность и поддержку близких людей. </a:t>
            </a:r>
            <a:endParaRPr lang="ru-RU" sz="2800" dirty="0"/>
          </a:p>
        </p:txBody>
      </p:sp>
      <p:pic>
        <p:nvPicPr>
          <p:cNvPr id="17410" name="Picture 2" descr="D:\августовка\картинки\1676741066_gas-kvas-com-p-roditeli-v-detskom-sadu-risunk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57562"/>
            <a:ext cx="5381612" cy="3186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Особенности современной семьи: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1214422"/>
            <a:ext cx="26432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расслоение общества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1285860"/>
            <a:ext cx="3071834" cy="500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разные модели воспитания</a:t>
            </a:r>
            <a:endParaRPr lang="ru-RU" i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643438" y="1285860"/>
            <a:ext cx="6926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43042" y="128586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Расслоение общества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1928802"/>
            <a:ext cx="257176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Экономическое расслоение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4214810" y="2071678"/>
            <a:ext cx="7640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1928802"/>
            <a:ext cx="3929090" cy="12144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привлечение </a:t>
            </a:r>
            <a:r>
              <a:rPr lang="ru-RU" i="1" dirty="0" smtClean="0"/>
              <a:t>к домашним и семейным делам нанимаемых специалистов</a:t>
            </a:r>
            <a:r>
              <a:rPr lang="ru-RU" dirty="0" smtClean="0"/>
              <a:t> (помощников по хозяйству, няней, домашних педагогов)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728" y="3143248"/>
            <a:ext cx="235745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Влияние церкви на семейное воспитание</a:t>
            </a:r>
            <a:endParaRPr lang="ru-RU" sz="20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071934" y="3214686"/>
            <a:ext cx="8355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3071810"/>
            <a:ext cx="378621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оказывают влияние на духовные, нравственные ориентиры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85852" y="4071942"/>
            <a:ext cx="2857520" cy="1428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Продолжительность </a:t>
            </a:r>
            <a:r>
              <a:rPr lang="ru-RU" sz="2000" dirty="0" smtClean="0"/>
              <a:t>жизни семьи и формы ее </a:t>
            </a:r>
            <a:r>
              <a:rPr lang="ru-RU" sz="2000" dirty="0" smtClean="0"/>
              <a:t>существования </a:t>
            </a:r>
            <a:r>
              <a:rPr lang="ru-RU" dirty="0" smtClean="0"/>
              <a:t>(гражданский брак)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4071942"/>
            <a:ext cx="350046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на одного оставшегося родителя ложится вся ответственность за содержание и воспитание детей</a:t>
            </a:r>
            <a:endParaRPr lang="ru-RU" i="1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4357686" y="4143380"/>
            <a:ext cx="9069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Молодая семья: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429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Низкий уровень психолого-педагогической компетентности. Молодые родители часто не обладают набором знаний и умений, необходимых для выстраивания гармоничных, комфортных, здоровых отношений между собой, со своими детьми и родителями. </a:t>
            </a:r>
          </a:p>
          <a:p>
            <a:r>
              <a:rPr lang="ru-RU" dirty="0" smtClean="0"/>
              <a:t>Высокий </a:t>
            </a:r>
            <a:r>
              <a:rPr lang="ru-RU" dirty="0" smtClean="0"/>
              <a:t>уровень заболеваемости детей и родителей (хронические </a:t>
            </a:r>
            <a:r>
              <a:rPr lang="ru-RU" dirty="0" err="1" smtClean="0"/>
              <a:t>ЛОР-заболевания</a:t>
            </a:r>
            <a:r>
              <a:rPr lang="ru-RU" dirty="0" smtClean="0"/>
              <a:t>, нарушения опорно-двигательного аппарата, сосудистые заболевания). При этом большинство семей не могут самостоятельно организовано и системно справляться с возникающими медицинскими проблемами. </a:t>
            </a:r>
          </a:p>
          <a:p>
            <a:r>
              <a:rPr lang="ru-RU" dirty="0" smtClean="0"/>
              <a:t>Низкий </a:t>
            </a:r>
            <a:r>
              <a:rPr lang="ru-RU" dirty="0" smtClean="0"/>
              <a:t>уровень творческой активности и социальной ответственности. По всей вероятности, две упомянутые выше причины и необходимость их решения приводят к тому, что у молодой семьи не остается ресурса для развития и проявления творческих способностей, своих и ребенка. Кроме того, многие молодые родители и не знают, как играть с ребенком, как лучше организовать его досуг, как привлечь к творческим видам деятельности.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Сопровождение семьи: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формы родительского просвещения, </a:t>
            </a:r>
          </a:p>
          <a:p>
            <a:pPr lvl="0"/>
            <a:r>
              <a:rPr lang="ru-RU" dirty="0" smtClean="0"/>
              <a:t>системные меры по формированию здорового образа жизни семьи, </a:t>
            </a:r>
          </a:p>
          <a:p>
            <a:pPr lvl="0"/>
            <a:r>
              <a:rPr lang="ru-RU" dirty="0" smtClean="0"/>
              <a:t>творческие мастерские, </a:t>
            </a:r>
          </a:p>
          <a:p>
            <a:pPr lvl="0"/>
            <a:r>
              <a:rPr lang="ru-RU" dirty="0" smtClean="0"/>
              <a:t>различные проекты, содействующие созданию общего семейного бытового, культурного, духовного пространства.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368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Семья, благодаря всему комплексу межличностных отношений и взаимодействия супругов, родителей и детей создает конкретные условия для физического, психического, социального развития ребенка, передает ему систему духовных ценностей, моральных норм, образцов поведения, традиций и т.д.</a:t>
            </a:r>
            <a:endParaRPr lang="ru-RU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71744"/>
            <a:ext cx="4420803" cy="40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786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МДОАУ «Детский сад № 98 . Орска»</vt:lpstr>
      <vt:lpstr>Закон «Об образовании  в Российской Федерации»</vt:lpstr>
      <vt:lpstr>Федеральный государственный образовательный стандарт  дошкольного образования (ФГОС ДО)</vt:lpstr>
      <vt:lpstr>Семья как социальный институт является одним из важнейших способов самоорганизации социума.</vt:lpstr>
      <vt:lpstr>семья — это уникальная форма социальной кооперации, позволяющая каждому ее члену чувствовать собственную неповторимость и нужность, осознавать в личном пространстве связь времен и поколений, ощущать безопасность и поддержку близких людей. </vt:lpstr>
      <vt:lpstr>Особенности современной семьи:</vt:lpstr>
      <vt:lpstr>Молодая семья:</vt:lpstr>
      <vt:lpstr>Сопровождение семьи:</vt:lpstr>
      <vt:lpstr>Семья, благодаря всему комплексу межличностных отношений и взаимодействия супругов, родителей и детей создает конкретные условия для физического, психического, социального развития ребенка, передает ему систему духовных ценностей, моральных норм, образцов поведения, традиций и т.д.</vt:lpstr>
      <vt:lpstr> Факторы влияния на взаимоотношения в семье и, следовательно, на формирование и становление личности ребенка являются: </vt:lpstr>
      <vt:lpstr>  Родители выполняют разнообразные воспитательные задачи, заменяя и дополняя друг друга. Взаимодополняемость связана со спецификой выполнения мужской и женской социальных ролей в семье.  </vt:lpstr>
      <vt:lpstr>Слайд 12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2023-09-03T04:07:48Z</dcterms:created>
  <dcterms:modified xsi:type="dcterms:W3CDTF">2023-09-03T05:06:44Z</dcterms:modified>
</cp:coreProperties>
</file>