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4"/>
  </p:notesMasterIdLst>
  <p:sldIdLst>
    <p:sldId id="256" r:id="rId2"/>
    <p:sldId id="264" r:id="rId3"/>
    <p:sldId id="259" r:id="rId4"/>
    <p:sldId id="280" r:id="rId5"/>
    <p:sldId id="267" r:id="rId6"/>
    <p:sldId id="265" r:id="rId7"/>
    <p:sldId id="282" r:id="rId8"/>
    <p:sldId id="271" r:id="rId9"/>
    <p:sldId id="283" r:id="rId10"/>
    <p:sldId id="284" r:id="rId11"/>
    <p:sldId id="285" r:id="rId12"/>
    <p:sldId id="278" r:id="rId13"/>
  </p:sldIdLst>
  <p:sldSz cx="9144000" cy="5143500" type="screen16x9"/>
  <p:notesSz cx="6858000" cy="9144000"/>
  <p:embeddedFontLst>
    <p:embeddedFont>
      <p:font typeface="Caveat Brush" pitchFamily="2" charset="77"/>
      <p:regular r:id="rId15"/>
    </p:embeddedFont>
    <p:embeddedFont>
      <p:font typeface="Didact Gothic" pitchFamily="2" charset="0"/>
      <p:regular r:id="rId16"/>
    </p:embeddedFont>
    <p:embeddedFont>
      <p:font typeface="Georgia" panose="02040502050405020303" pitchFamily="18"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E3AF4E-610C-4C30-B8DE-A61EE7453712}">
  <a:tblStyle styleId="{14E3AF4E-610C-4C30-B8DE-A61EE74537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4"/>
    <p:restoredTop sz="94340"/>
  </p:normalViewPr>
  <p:slideViewPr>
    <p:cSldViewPr snapToGrid="0">
      <p:cViewPr varScale="1">
        <p:scale>
          <a:sx n="101" d="100"/>
          <a:sy n="101" d="100"/>
        </p:scale>
        <p:origin x="2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f2de7c0389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f2de7c0389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8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49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f2de7c0389_1_1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f2de7c0389_1_1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d6846a9a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d6846a9a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f2de7c0389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f2de7c0389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044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f2de7c0389_1_1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f2de7c0389_1_1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6846a9aa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6846a9aa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6275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010">
            <a:off x="1040200" y="1168557"/>
            <a:ext cx="4083600" cy="2601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8500">
                <a:latin typeface="Caveat Brush"/>
                <a:ea typeface="Caveat Brush"/>
                <a:cs typeface="Caveat Brush"/>
                <a:sym typeface="Caveat Bru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53">
            <a:off x="1040200" y="3889725"/>
            <a:ext cx="4083600" cy="512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3">
            <a:alphaModFix/>
          </a:blip>
          <a:srcRect l="-11823" t="16146" r="25266" b="59833"/>
          <a:stretch/>
        </p:blipFill>
        <p:spPr>
          <a:xfrm rot="5400005">
            <a:off x="-1539337" y="2697965"/>
            <a:ext cx="4044549" cy="1040718"/>
          </a:xfrm>
          <a:prstGeom prst="rect">
            <a:avLst/>
          </a:prstGeom>
          <a:noFill/>
          <a:ln>
            <a:noFill/>
          </a:ln>
        </p:spPr>
      </p:pic>
      <p:pic>
        <p:nvPicPr>
          <p:cNvPr id="12" name="Google Shape;12;p2"/>
          <p:cNvPicPr preferRelativeResize="0"/>
          <p:nvPr/>
        </p:nvPicPr>
        <p:blipFill rotWithShape="1">
          <a:blip r:embed="rId4">
            <a:alphaModFix/>
          </a:blip>
          <a:srcRect l="12728" t="23636" r="-21329" b="-3514"/>
          <a:stretch/>
        </p:blipFill>
        <p:spPr>
          <a:xfrm rot="-8" flipH="1">
            <a:off x="5492274" y="-47071"/>
            <a:ext cx="3698050" cy="2490489"/>
          </a:xfrm>
          <a:prstGeom prst="rect">
            <a:avLst/>
          </a:prstGeom>
          <a:noFill/>
          <a:ln>
            <a:noFill/>
          </a:ln>
        </p:spPr>
      </p:pic>
      <p:pic>
        <p:nvPicPr>
          <p:cNvPr id="13" name="Google Shape;13;p2"/>
          <p:cNvPicPr preferRelativeResize="0"/>
          <p:nvPr/>
        </p:nvPicPr>
        <p:blipFill rotWithShape="1">
          <a:blip r:embed="rId5">
            <a:alphaModFix/>
          </a:blip>
          <a:srcRect l="17648" t="52418" r="1024" b="3848"/>
          <a:stretch/>
        </p:blipFill>
        <p:spPr>
          <a:xfrm rot="10800000">
            <a:off x="5142674" y="3201200"/>
            <a:ext cx="4015151" cy="1977000"/>
          </a:xfrm>
          <a:prstGeom prst="rect">
            <a:avLst/>
          </a:prstGeom>
          <a:noFill/>
          <a:ln>
            <a:noFill/>
          </a:ln>
        </p:spPr>
      </p:pic>
      <p:pic>
        <p:nvPicPr>
          <p:cNvPr id="14" name="Google Shape;14;p2"/>
          <p:cNvPicPr preferRelativeResize="0"/>
          <p:nvPr/>
        </p:nvPicPr>
        <p:blipFill rotWithShape="1">
          <a:blip r:embed="rId6">
            <a:alphaModFix/>
          </a:blip>
          <a:srcRect l="-2664" t="1809" r="-2664" b="65763"/>
          <a:stretch/>
        </p:blipFill>
        <p:spPr>
          <a:xfrm rot="10800000">
            <a:off x="764324" y="-47074"/>
            <a:ext cx="4330076" cy="10085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3">
            <a:alphaModFix/>
          </a:blip>
          <a:srcRect l="25415" t="2038" r="11580" b="35807"/>
          <a:stretch/>
        </p:blipFill>
        <p:spPr>
          <a:xfrm flipH="1">
            <a:off x="6988276" y="3243275"/>
            <a:ext cx="2156399" cy="1947774"/>
          </a:xfrm>
          <a:prstGeom prst="rect">
            <a:avLst/>
          </a:prstGeom>
          <a:noFill/>
          <a:ln>
            <a:noFill/>
          </a:ln>
        </p:spPr>
      </p:pic>
      <p:pic>
        <p:nvPicPr>
          <p:cNvPr id="214" name="Google Shape;214;p28"/>
          <p:cNvPicPr preferRelativeResize="0"/>
          <p:nvPr/>
        </p:nvPicPr>
        <p:blipFill rotWithShape="1">
          <a:blip r:embed="rId4">
            <a:alphaModFix/>
          </a:blip>
          <a:srcRect l="20274" t="49340" r="9766" b="-6712"/>
          <a:stretch/>
        </p:blipFill>
        <p:spPr>
          <a:xfrm flipH="1">
            <a:off x="6833901" y="-38650"/>
            <a:ext cx="2310774" cy="1735175"/>
          </a:xfrm>
          <a:prstGeom prst="rect">
            <a:avLst/>
          </a:prstGeom>
          <a:noFill/>
          <a:ln>
            <a:noFill/>
          </a:ln>
        </p:spPr>
      </p:pic>
      <p:pic>
        <p:nvPicPr>
          <p:cNvPr id="215" name="Google Shape;215;p28"/>
          <p:cNvPicPr preferRelativeResize="0"/>
          <p:nvPr/>
        </p:nvPicPr>
        <p:blipFill rotWithShape="1">
          <a:blip r:embed="rId5">
            <a:alphaModFix/>
          </a:blip>
          <a:srcRect l="59697" t="-9189" r="11295" b="-8929"/>
          <a:stretch/>
        </p:blipFill>
        <p:spPr>
          <a:xfrm rot="10800000" flipH="1">
            <a:off x="-39675" y="1619051"/>
            <a:ext cx="958150" cy="3571999"/>
          </a:xfrm>
          <a:prstGeom prst="rect">
            <a:avLst/>
          </a:prstGeom>
          <a:noFill/>
          <a:ln>
            <a:noFill/>
          </a:ln>
        </p:spPr>
      </p:pic>
      <p:pic>
        <p:nvPicPr>
          <p:cNvPr id="216" name="Google Shape;216;p28"/>
          <p:cNvPicPr preferRelativeResize="0"/>
          <p:nvPr/>
        </p:nvPicPr>
        <p:blipFill rotWithShape="1">
          <a:blip r:embed="rId6">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9"/>
          <p:cNvPicPr preferRelativeResize="0"/>
          <p:nvPr/>
        </p:nvPicPr>
        <p:blipFill rotWithShape="1">
          <a:blip r:embed="rId3">
            <a:alphaModFix/>
          </a:blip>
          <a:srcRect l="10587" t="8631" r="-5454" b="49344"/>
          <a:stretch/>
        </p:blipFill>
        <p:spPr>
          <a:xfrm rot="10800000">
            <a:off x="4297400" y="-63049"/>
            <a:ext cx="4980625" cy="2020024"/>
          </a:xfrm>
          <a:prstGeom prst="rect">
            <a:avLst/>
          </a:prstGeom>
          <a:noFill/>
          <a:ln>
            <a:noFill/>
          </a:ln>
        </p:spPr>
      </p:pic>
      <p:pic>
        <p:nvPicPr>
          <p:cNvPr id="219" name="Google Shape;219;p29"/>
          <p:cNvPicPr preferRelativeResize="0"/>
          <p:nvPr/>
        </p:nvPicPr>
        <p:blipFill rotWithShape="1">
          <a:blip r:embed="rId4">
            <a:alphaModFix/>
          </a:blip>
          <a:srcRect l="-3736" t="4016" r="-647" b="63166"/>
          <a:stretch/>
        </p:blipFill>
        <p:spPr>
          <a:xfrm>
            <a:off x="1064900" y="3790974"/>
            <a:ext cx="4831274" cy="1390651"/>
          </a:xfrm>
          <a:prstGeom prst="rect">
            <a:avLst/>
          </a:prstGeom>
          <a:noFill/>
          <a:ln>
            <a:noFill/>
          </a:ln>
        </p:spPr>
      </p:pic>
      <p:pic>
        <p:nvPicPr>
          <p:cNvPr id="220" name="Google Shape;220;p29"/>
          <p:cNvPicPr preferRelativeResize="0"/>
          <p:nvPr/>
        </p:nvPicPr>
        <p:blipFill rotWithShape="1">
          <a:blip r:embed="rId5">
            <a:alphaModFix/>
          </a:blip>
          <a:srcRect l="-3810" t="60076" r="26049" b="2513"/>
          <a:stretch/>
        </p:blipFill>
        <p:spPr>
          <a:xfrm rot="-5400000">
            <a:off x="-1196537" y="1099214"/>
            <a:ext cx="4154824" cy="1830299"/>
          </a:xfrm>
          <a:prstGeom prst="rect">
            <a:avLst/>
          </a:prstGeom>
          <a:noFill/>
          <a:ln>
            <a:noFill/>
          </a:ln>
        </p:spPr>
      </p:pic>
      <p:pic>
        <p:nvPicPr>
          <p:cNvPr id="221" name="Google Shape;221;p29"/>
          <p:cNvPicPr preferRelativeResize="0"/>
          <p:nvPr/>
        </p:nvPicPr>
        <p:blipFill rotWithShape="1">
          <a:blip r:embed="rId6">
            <a:alphaModFix/>
          </a:blip>
          <a:srcRect l="7080" t="-13243" r="-7080" b="42310"/>
          <a:stretch/>
        </p:blipFill>
        <p:spPr>
          <a:xfrm>
            <a:off x="7108076" y="3580952"/>
            <a:ext cx="2405849" cy="15625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flipH="1">
            <a:off x="1127625" y="1471525"/>
            <a:ext cx="2883000" cy="11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7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7" name="Google Shape;17;p3"/>
          <p:cNvSpPr txBox="1">
            <a:spLocks noGrp="1"/>
          </p:cNvSpPr>
          <p:nvPr>
            <p:ph type="title" idx="2"/>
          </p:nvPr>
        </p:nvSpPr>
        <p:spPr>
          <a:xfrm>
            <a:off x="751725" y="2480850"/>
            <a:ext cx="36348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ubTitle" idx="1"/>
          </p:nvPr>
        </p:nvSpPr>
        <p:spPr>
          <a:xfrm>
            <a:off x="1243275" y="3386425"/>
            <a:ext cx="2651700" cy="6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9" name="Google Shape;19;p3"/>
          <p:cNvPicPr preferRelativeResize="0"/>
          <p:nvPr/>
        </p:nvPicPr>
        <p:blipFill rotWithShape="1">
          <a:blip r:embed="rId3">
            <a:alphaModFix/>
          </a:blip>
          <a:srcRect l="-5587" t="4308" r="40005" b="37622"/>
          <a:stretch/>
        </p:blipFill>
        <p:spPr>
          <a:xfrm rot="10799995">
            <a:off x="-24325" y="-40098"/>
            <a:ext cx="3928550" cy="31853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flipH="1">
            <a:off x="4865587" y="965225"/>
            <a:ext cx="3411000" cy="8142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sz="48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45" name="Google Shape;45;p7"/>
          <p:cNvSpPr txBox="1">
            <a:spLocks noGrp="1"/>
          </p:cNvSpPr>
          <p:nvPr>
            <p:ph type="subTitle" idx="1"/>
          </p:nvPr>
        </p:nvSpPr>
        <p:spPr>
          <a:xfrm flipH="1">
            <a:off x="4745875" y="1873075"/>
            <a:ext cx="3530700" cy="235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800"/>
              <a:buFont typeface="Open Sans"/>
              <a:buChar char="●"/>
              <a:defRPr/>
            </a:lvl1pPr>
            <a:lvl2pPr lvl="1" algn="r" rtl="0">
              <a:lnSpc>
                <a:spcPct val="100000"/>
              </a:lnSpc>
              <a:spcBef>
                <a:spcPts val="0"/>
              </a:spcBef>
              <a:spcAft>
                <a:spcPts val="0"/>
              </a:spcAft>
              <a:buClr>
                <a:srgbClr val="999999"/>
              </a:buClr>
              <a:buSzPts val="800"/>
              <a:buFont typeface="Open Sans"/>
              <a:buChar char="○"/>
              <a:defRPr sz="2100"/>
            </a:lvl2pPr>
            <a:lvl3pPr lvl="2" algn="r" rtl="0">
              <a:lnSpc>
                <a:spcPct val="100000"/>
              </a:lnSpc>
              <a:spcBef>
                <a:spcPts val="0"/>
              </a:spcBef>
              <a:spcAft>
                <a:spcPts val="0"/>
              </a:spcAft>
              <a:buClr>
                <a:srgbClr val="999999"/>
              </a:buClr>
              <a:buSzPts val="800"/>
              <a:buFont typeface="Open Sans"/>
              <a:buChar char="■"/>
              <a:defRPr sz="2100"/>
            </a:lvl3pPr>
            <a:lvl4pPr lvl="3" algn="r" rtl="0">
              <a:lnSpc>
                <a:spcPct val="100000"/>
              </a:lnSpc>
              <a:spcBef>
                <a:spcPts val="0"/>
              </a:spcBef>
              <a:spcAft>
                <a:spcPts val="0"/>
              </a:spcAft>
              <a:buClr>
                <a:srgbClr val="999999"/>
              </a:buClr>
              <a:buSzPts val="800"/>
              <a:buFont typeface="Open Sans"/>
              <a:buChar char="●"/>
              <a:defRPr sz="2100"/>
            </a:lvl4pPr>
            <a:lvl5pPr lvl="4" algn="r" rtl="0">
              <a:lnSpc>
                <a:spcPct val="100000"/>
              </a:lnSpc>
              <a:spcBef>
                <a:spcPts val="0"/>
              </a:spcBef>
              <a:spcAft>
                <a:spcPts val="0"/>
              </a:spcAft>
              <a:buClr>
                <a:srgbClr val="999999"/>
              </a:buClr>
              <a:buSzPts val="1200"/>
              <a:buFont typeface="Open Sans"/>
              <a:buChar char="○"/>
              <a:defRPr sz="2100"/>
            </a:lvl5pPr>
            <a:lvl6pPr lvl="5" algn="r" rtl="0">
              <a:lnSpc>
                <a:spcPct val="100000"/>
              </a:lnSpc>
              <a:spcBef>
                <a:spcPts val="0"/>
              </a:spcBef>
              <a:spcAft>
                <a:spcPts val="0"/>
              </a:spcAft>
              <a:buClr>
                <a:srgbClr val="999999"/>
              </a:buClr>
              <a:buSzPts val="1200"/>
              <a:buFont typeface="Open Sans"/>
              <a:buChar char="■"/>
              <a:defRPr sz="2100"/>
            </a:lvl6pPr>
            <a:lvl7pPr lvl="6" algn="r" rtl="0">
              <a:lnSpc>
                <a:spcPct val="100000"/>
              </a:lnSpc>
              <a:spcBef>
                <a:spcPts val="0"/>
              </a:spcBef>
              <a:spcAft>
                <a:spcPts val="0"/>
              </a:spcAft>
              <a:buClr>
                <a:srgbClr val="999999"/>
              </a:buClr>
              <a:buSzPts val="700"/>
              <a:buFont typeface="Open Sans"/>
              <a:buChar char="●"/>
              <a:defRPr sz="2100"/>
            </a:lvl7pPr>
            <a:lvl8pPr lvl="7" algn="r" rtl="0">
              <a:lnSpc>
                <a:spcPct val="100000"/>
              </a:lnSpc>
              <a:spcBef>
                <a:spcPts val="0"/>
              </a:spcBef>
              <a:spcAft>
                <a:spcPts val="0"/>
              </a:spcAft>
              <a:buClr>
                <a:srgbClr val="999999"/>
              </a:buClr>
              <a:buSzPts val="700"/>
              <a:buFont typeface="Open Sans"/>
              <a:buChar char="○"/>
              <a:defRPr sz="2100"/>
            </a:lvl8pPr>
            <a:lvl9pPr lvl="8" algn="r" rtl="0">
              <a:lnSpc>
                <a:spcPct val="100000"/>
              </a:lnSpc>
              <a:spcBef>
                <a:spcPts val="0"/>
              </a:spcBef>
              <a:spcAft>
                <a:spcPts val="0"/>
              </a:spcAft>
              <a:buClr>
                <a:srgbClr val="999999"/>
              </a:buClr>
              <a:buSzPts val="600"/>
              <a:buFont typeface="Open Sans"/>
              <a:buChar char="■"/>
              <a:defRPr sz="2100"/>
            </a:lvl9pPr>
          </a:lstStyle>
          <a:p>
            <a:endParaRPr/>
          </a:p>
        </p:txBody>
      </p:sp>
      <p:pic>
        <p:nvPicPr>
          <p:cNvPr id="46" name="Google Shape;46;p7"/>
          <p:cNvPicPr preferRelativeResize="0"/>
          <p:nvPr/>
        </p:nvPicPr>
        <p:blipFill rotWithShape="1">
          <a:blip r:embed="rId3">
            <a:alphaModFix/>
          </a:blip>
          <a:srcRect l="30083" t="73811" r="-1303" b="452"/>
          <a:stretch/>
        </p:blipFill>
        <p:spPr>
          <a:xfrm rot="10800000">
            <a:off x="5041501" y="3987751"/>
            <a:ext cx="4149299" cy="1204224"/>
          </a:xfrm>
          <a:prstGeom prst="rect">
            <a:avLst/>
          </a:prstGeom>
          <a:noFill/>
          <a:ln>
            <a:noFill/>
          </a:ln>
        </p:spPr>
      </p:pic>
      <p:pic>
        <p:nvPicPr>
          <p:cNvPr id="47" name="Google Shape;47;p7"/>
          <p:cNvPicPr preferRelativeResize="0"/>
          <p:nvPr/>
        </p:nvPicPr>
        <p:blipFill rotWithShape="1">
          <a:blip r:embed="rId4">
            <a:alphaModFix/>
          </a:blip>
          <a:srcRect l="890" t="3469" r="23626" b="59860"/>
          <a:stretch/>
        </p:blipFill>
        <p:spPr>
          <a:xfrm rot="10800000" flipH="1">
            <a:off x="6330100" y="-38199"/>
            <a:ext cx="2860699" cy="12725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898250" y="586200"/>
            <a:ext cx="5347500" cy="3535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3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0" name="Google Shape;50;p8"/>
          <p:cNvPicPr preferRelativeResize="0"/>
          <p:nvPr/>
        </p:nvPicPr>
        <p:blipFill rotWithShape="1">
          <a:blip r:embed="rId3">
            <a:alphaModFix/>
          </a:blip>
          <a:srcRect l="16630" t="1283" r="-11497" b="49545"/>
          <a:stretch/>
        </p:blipFill>
        <p:spPr>
          <a:xfrm flipH="1">
            <a:off x="4297400" y="2857950"/>
            <a:ext cx="4980625" cy="2363600"/>
          </a:xfrm>
          <a:prstGeom prst="rect">
            <a:avLst/>
          </a:prstGeom>
          <a:noFill/>
          <a:ln>
            <a:noFill/>
          </a:ln>
        </p:spPr>
      </p:pic>
      <p:pic>
        <p:nvPicPr>
          <p:cNvPr id="51" name="Google Shape;51;p8"/>
          <p:cNvPicPr preferRelativeResize="0"/>
          <p:nvPr/>
        </p:nvPicPr>
        <p:blipFill rotWithShape="1">
          <a:blip r:embed="rId4">
            <a:alphaModFix/>
          </a:blip>
          <a:srcRect l="10668" t="-1540" r="-15052" b="70285"/>
          <a:stretch/>
        </p:blipFill>
        <p:spPr>
          <a:xfrm rot="10800000" flipH="1">
            <a:off x="2226850" y="-47750"/>
            <a:ext cx="4831274" cy="1324450"/>
          </a:xfrm>
          <a:prstGeom prst="rect">
            <a:avLst/>
          </a:prstGeom>
          <a:noFill/>
          <a:ln>
            <a:noFill/>
          </a:ln>
        </p:spPr>
      </p:pic>
      <p:pic>
        <p:nvPicPr>
          <p:cNvPr id="52" name="Google Shape;52;p8"/>
          <p:cNvPicPr preferRelativeResize="0"/>
          <p:nvPr/>
        </p:nvPicPr>
        <p:blipFill rotWithShape="1">
          <a:blip r:embed="rId5">
            <a:alphaModFix/>
          </a:blip>
          <a:srcRect l="-800" t="61904" r="800" b="-8453"/>
          <a:stretch/>
        </p:blipFill>
        <p:spPr>
          <a:xfrm rot="-5400000" flipH="1">
            <a:off x="-1583436" y="1333213"/>
            <a:ext cx="5343200" cy="2277374"/>
          </a:xfrm>
          <a:prstGeom prst="rect">
            <a:avLst/>
          </a:prstGeom>
          <a:noFill/>
          <a:ln>
            <a:noFill/>
          </a:ln>
        </p:spPr>
      </p:pic>
      <p:pic>
        <p:nvPicPr>
          <p:cNvPr id="53" name="Google Shape;53;p8"/>
          <p:cNvPicPr preferRelativeResize="0"/>
          <p:nvPr/>
        </p:nvPicPr>
        <p:blipFill rotWithShape="1">
          <a:blip r:embed="rId6">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923088" y="16248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6" name="Google Shape;56;p9"/>
          <p:cNvSpPr txBox="1">
            <a:spLocks noGrp="1"/>
          </p:cNvSpPr>
          <p:nvPr>
            <p:ph type="subTitle" idx="1"/>
          </p:nvPr>
        </p:nvSpPr>
        <p:spPr>
          <a:xfrm>
            <a:off x="4923088" y="2439050"/>
            <a:ext cx="3443700" cy="1444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57" name="Google Shape;57;p9"/>
          <p:cNvPicPr preferRelativeResize="0"/>
          <p:nvPr/>
        </p:nvPicPr>
        <p:blipFill rotWithShape="1">
          <a:blip r:embed="rId3">
            <a:alphaModFix/>
          </a:blip>
          <a:srcRect l="8732" t="50909" r="18434" b="-11350"/>
          <a:stretch/>
        </p:blipFill>
        <p:spPr>
          <a:xfrm flipH="1">
            <a:off x="6169351" y="-56875"/>
            <a:ext cx="2405849" cy="1828025"/>
          </a:xfrm>
          <a:prstGeom prst="rect">
            <a:avLst/>
          </a:prstGeom>
          <a:noFill/>
          <a:ln>
            <a:noFill/>
          </a:ln>
        </p:spPr>
      </p:pic>
      <p:pic>
        <p:nvPicPr>
          <p:cNvPr id="58" name="Google Shape;58;p9"/>
          <p:cNvPicPr preferRelativeResize="0"/>
          <p:nvPr/>
        </p:nvPicPr>
        <p:blipFill rotWithShape="1">
          <a:blip r:embed="rId4">
            <a:alphaModFix/>
          </a:blip>
          <a:srcRect l="64122" t="-16374" r="-2883" b="6773"/>
          <a:stretch/>
        </p:blipFill>
        <p:spPr>
          <a:xfrm flipH="1">
            <a:off x="7892126" y="1925900"/>
            <a:ext cx="1280350" cy="3314701"/>
          </a:xfrm>
          <a:prstGeom prst="rect">
            <a:avLst/>
          </a:prstGeom>
          <a:noFill/>
          <a:ln>
            <a:noFill/>
          </a:ln>
        </p:spPr>
      </p:pic>
      <p:pic>
        <p:nvPicPr>
          <p:cNvPr id="59" name="Google Shape;59;p9"/>
          <p:cNvPicPr preferRelativeResize="0"/>
          <p:nvPr/>
        </p:nvPicPr>
        <p:blipFill rotWithShape="1">
          <a:blip r:embed="rId5">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497800" y="3068675"/>
            <a:ext cx="4148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93" name="Google Shape;93;p14"/>
          <p:cNvPicPr preferRelativeResize="0"/>
          <p:nvPr/>
        </p:nvPicPr>
        <p:blipFill rotWithShape="1">
          <a:blip r:embed="rId3">
            <a:alphaModFix/>
          </a:blip>
          <a:srcRect l="10587" t="4327" r="-5454" b="46501"/>
          <a:stretch/>
        </p:blipFill>
        <p:spPr>
          <a:xfrm flipH="1">
            <a:off x="4297400" y="2857950"/>
            <a:ext cx="4980625" cy="2363600"/>
          </a:xfrm>
          <a:prstGeom prst="rect">
            <a:avLst/>
          </a:prstGeom>
          <a:noFill/>
          <a:ln>
            <a:noFill/>
          </a:ln>
        </p:spPr>
      </p:pic>
      <p:pic>
        <p:nvPicPr>
          <p:cNvPr id="94" name="Google Shape;94;p14"/>
          <p:cNvPicPr preferRelativeResize="0"/>
          <p:nvPr/>
        </p:nvPicPr>
        <p:blipFill rotWithShape="1">
          <a:blip r:embed="rId4">
            <a:alphaModFix/>
          </a:blip>
          <a:srcRect l="-6899" t="12454" r="2515" b="54728"/>
          <a:stretch/>
        </p:blipFill>
        <p:spPr>
          <a:xfrm rot="10800000" flipH="1">
            <a:off x="2226850" y="-199701"/>
            <a:ext cx="4831274" cy="1390651"/>
          </a:xfrm>
          <a:prstGeom prst="rect">
            <a:avLst/>
          </a:prstGeom>
          <a:noFill/>
          <a:ln>
            <a:noFill/>
          </a:ln>
        </p:spPr>
      </p:pic>
      <p:pic>
        <p:nvPicPr>
          <p:cNvPr id="95" name="Google Shape;95;p14"/>
          <p:cNvPicPr preferRelativeResize="0"/>
          <p:nvPr/>
        </p:nvPicPr>
        <p:blipFill rotWithShape="1">
          <a:blip r:embed="rId5">
            <a:alphaModFix/>
          </a:blip>
          <a:srcRect l="-1260" t="67383" r="1259" b="-13931"/>
          <a:stretch/>
        </p:blipFill>
        <p:spPr>
          <a:xfrm rot="-5400000" flipH="1">
            <a:off x="-1583436" y="1333213"/>
            <a:ext cx="5343200" cy="2277374"/>
          </a:xfrm>
          <a:prstGeom prst="rect">
            <a:avLst/>
          </a:prstGeom>
          <a:noFill/>
          <a:ln>
            <a:noFill/>
          </a:ln>
        </p:spPr>
      </p:pic>
      <p:pic>
        <p:nvPicPr>
          <p:cNvPr id="96" name="Google Shape;96;p14"/>
          <p:cNvPicPr preferRelativeResize="0"/>
          <p:nvPr/>
        </p:nvPicPr>
        <p:blipFill rotWithShape="1">
          <a:blip r:embed="rId6">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blipFill>
          <a:blip r:embed="rId2">
            <a:alphaModFix/>
          </a:blip>
          <a:stretch>
            <a:fillRect/>
          </a:stretch>
        </a:blipFill>
        <a:effectLst/>
      </p:bgPr>
    </p:bg>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3">
            <a:alphaModFix/>
          </a:blip>
          <a:srcRect l="1533" t="7853" r="-2400" b="47271"/>
          <a:stretch/>
        </p:blipFill>
        <p:spPr>
          <a:xfrm flipH="1">
            <a:off x="5468801" y="3408500"/>
            <a:ext cx="3830858" cy="1775649"/>
          </a:xfrm>
          <a:prstGeom prst="rect">
            <a:avLst/>
          </a:prstGeom>
          <a:noFill/>
          <a:ln>
            <a:noFill/>
          </a:ln>
        </p:spPr>
      </p:pic>
      <p:pic>
        <p:nvPicPr>
          <p:cNvPr id="99" name="Google Shape;99;p15"/>
          <p:cNvPicPr preferRelativeResize="0"/>
          <p:nvPr/>
        </p:nvPicPr>
        <p:blipFill rotWithShape="1">
          <a:blip r:embed="rId4">
            <a:alphaModFix/>
          </a:blip>
          <a:srcRect l="-2703" t="5155" r="16048" b="51664"/>
          <a:stretch/>
        </p:blipFill>
        <p:spPr>
          <a:xfrm rot="10800000" flipH="1">
            <a:off x="6320450" y="-27775"/>
            <a:ext cx="2862326" cy="1305975"/>
          </a:xfrm>
          <a:prstGeom prst="rect">
            <a:avLst/>
          </a:prstGeom>
          <a:noFill/>
          <a:ln>
            <a:noFill/>
          </a:ln>
        </p:spPr>
      </p:pic>
      <p:sp>
        <p:nvSpPr>
          <p:cNvPr id="100" name="Google Shape;100;p15"/>
          <p:cNvSpPr txBox="1">
            <a:spLocks noGrp="1"/>
          </p:cNvSpPr>
          <p:nvPr>
            <p:ph type="title" hasCustomPrompt="1"/>
          </p:nvPr>
        </p:nvSpPr>
        <p:spPr>
          <a:xfrm flipH="1">
            <a:off x="5401850" y="1302875"/>
            <a:ext cx="2883000" cy="116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500"/>
              <a:buNone/>
              <a:defRPr sz="6700">
                <a:solidFill>
                  <a:schemeClr val="accent2"/>
                </a:solidFill>
              </a:defRPr>
            </a:lvl1pPr>
            <a:lvl2pPr lvl="1" algn="r" rtl="0">
              <a:spcBef>
                <a:spcPts val="0"/>
              </a:spcBef>
              <a:spcAft>
                <a:spcPts val="0"/>
              </a:spcAft>
              <a:buClr>
                <a:schemeClr val="accent2"/>
              </a:buClr>
              <a:buSzPts val="2500"/>
              <a:buNone/>
              <a:defRPr sz="2500">
                <a:solidFill>
                  <a:schemeClr val="accent2"/>
                </a:solidFill>
              </a:defRPr>
            </a:lvl2pPr>
            <a:lvl3pPr lvl="2" algn="r" rtl="0">
              <a:spcBef>
                <a:spcPts val="0"/>
              </a:spcBef>
              <a:spcAft>
                <a:spcPts val="0"/>
              </a:spcAft>
              <a:buClr>
                <a:schemeClr val="accent2"/>
              </a:buClr>
              <a:buSzPts val="2500"/>
              <a:buNone/>
              <a:defRPr sz="2500">
                <a:solidFill>
                  <a:schemeClr val="accent2"/>
                </a:solidFill>
              </a:defRPr>
            </a:lvl3pPr>
            <a:lvl4pPr lvl="3" algn="r" rtl="0">
              <a:spcBef>
                <a:spcPts val="0"/>
              </a:spcBef>
              <a:spcAft>
                <a:spcPts val="0"/>
              </a:spcAft>
              <a:buClr>
                <a:schemeClr val="accent2"/>
              </a:buClr>
              <a:buSzPts val="2500"/>
              <a:buNone/>
              <a:defRPr sz="2500">
                <a:solidFill>
                  <a:schemeClr val="accent2"/>
                </a:solidFill>
              </a:defRPr>
            </a:lvl4pPr>
            <a:lvl5pPr lvl="4" algn="r" rtl="0">
              <a:spcBef>
                <a:spcPts val="0"/>
              </a:spcBef>
              <a:spcAft>
                <a:spcPts val="0"/>
              </a:spcAft>
              <a:buClr>
                <a:schemeClr val="accent2"/>
              </a:buClr>
              <a:buSzPts val="2500"/>
              <a:buNone/>
              <a:defRPr sz="2500">
                <a:solidFill>
                  <a:schemeClr val="accent2"/>
                </a:solidFill>
              </a:defRPr>
            </a:lvl5pPr>
            <a:lvl6pPr lvl="5" algn="r" rtl="0">
              <a:spcBef>
                <a:spcPts val="0"/>
              </a:spcBef>
              <a:spcAft>
                <a:spcPts val="0"/>
              </a:spcAft>
              <a:buClr>
                <a:schemeClr val="accent2"/>
              </a:buClr>
              <a:buSzPts val="2500"/>
              <a:buNone/>
              <a:defRPr sz="2500">
                <a:solidFill>
                  <a:schemeClr val="accent2"/>
                </a:solidFill>
              </a:defRPr>
            </a:lvl6pPr>
            <a:lvl7pPr lvl="6" algn="r" rtl="0">
              <a:spcBef>
                <a:spcPts val="0"/>
              </a:spcBef>
              <a:spcAft>
                <a:spcPts val="0"/>
              </a:spcAft>
              <a:buClr>
                <a:schemeClr val="accent2"/>
              </a:buClr>
              <a:buSzPts val="2500"/>
              <a:buNone/>
              <a:defRPr sz="2500">
                <a:solidFill>
                  <a:schemeClr val="accent2"/>
                </a:solidFill>
              </a:defRPr>
            </a:lvl7pPr>
            <a:lvl8pPr lvl="7" algn="r" rtl="0">
              <a:spcBef>
                <a:spcPts val="0"/>
              </a:spcBef>
              <a:spcAft>
                <a:spcPts val="0"/>
              </a:spcAft>
              <a:buClr>
                <a:schemeClr val="accent2"/>
              </a:buClr>
              <a:buSzPts val="2500"/>
              <a:buNone/>
              <a:defRPr sz="2500">
                <a:solidFill>
                  <a:schemeClr val="accent2"/>
                </a:solidFill>
              </a:defRPr>
            </a:lvl8pPr>
            <a:lvl9pPr lvl="8" algn="r" rtl="0">
              <a:spcBef>
                <a:spcPts val="0"/>
              </a:spcBef>
              <a:spcAft>
                <a:spcPts val="0"/>
              </a:spcAft>
              <a:buClr>
                <a:schemeClr val="accent2"/>
              </a:buClr>
              <a:buSzPts val="2500"/>
              <a:buNone/>
              <a:defRPr sz="2500">
                <a:solidFill>
                  <a:schemeClr val="accent2"/>
                </a:solidFill>
              </a:defRPr>
            </a:lvl9pPr>
          </a:lstStyle>
          <a:p>
            <a:r>
              <a:t>xx%</a:t>
            </a:r>
          </a:p>
        </p:txBody>
      </p:sp>
      <p:sp>
        <p:nvSpPr>
          <p:cNvPr id="101" name="Google Shape;101;p15"/>
          <p:cNvSpPr txBox="1">
            <a:spLocks noGrp="1"/>
          </p:cNvSpPr>
          <p:nvPr>
            <p:ph type="title" idx="2"/>
          </p:nvPr>
        </p:nvSpPr>
        <p:spPr>
          <a:xfrm>
            <a:off x="5025950" y="2312200"/>
            <a:ext cx="36348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2" name="Google Shape;102;p15"/>
          <p:cNvSpPr txBox="1">
            <a:spLocks noGrp="1"/>
          </p:cNvSpPr>
          <p:nvPr>
            <p:ph type="subTitle" idx="1"/>
          </p:nvPr>
        </p:nvSpPr>
        <p:spPr>
          <a:xfrm>
            <a:off x="5517500" y="3217775"/>
            <a:ext cx="2651700" cy="6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6"/>
          <p:cNvSpPr txBox="1">
            <a:spLocks noGrp="1"/>
          </p:cNvSpPr>
          <p:nvPr>
            <p:ph type="ctrTitle"/>
          </p:nvPr>
        </p:nvSpPr>
        <p:spPr>
          <a:xfrm>
            <a:off x="1443625" y="674900"/>
            <a:ext cx="2777400" cy="100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200"/>
              <a:buNone/>
              <a:defRPr sz="6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99" name="Google Shape;199;p26"/>
          <p:cNvSpPr txBox="1">
            <a:spLocks noGrp="1"/>
          </p:cNvSpPr>
          <p:nvPr>
            <p:ph type="subTitle" idx="1"/>
          </p:nvPr>
        </p:nvSpPr>
        <p:spPr>
          <a:xfrm>
            <a:off x="1443625" y="1723075"/>
            <a:ext cx="3267300" cy="185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200" name="Google Shape;200;p26"/>
          <p:cNvPicPr preferRelativeResize="0"/>
          <p:nvPr/>
        </p:nvPicPr>
        <p:blipFill rotWithShape="1">
          <a:blip r:embed="rId3">
            <a:alphaModFix/>
          </a:blip>
          <a:srcRect l="10587" t="4326" r="-5454" b="49252"/>
          <a:stretch/>
        </p:blipFill>
        <p:spPr>
          <a:xfrm flipH="1">
            <a:off x="5949050" y="3688850"/>
            <a:ext cx="3246950" cy="1454650"/>
          </a:xfrm>
          <a:prstGeom prst="rect">
            <a:avLst/>
          </a:prstGeom>
          <a:noFill/>
          <a:ln>
            <a:noFill/>
          </a:ln>
        </p:spPr>
      </p:pic>
      <p:pic>
        <p:nvPicPr>
          <p:cNvPr id="201" name="Google Shape;201;p26"/>
          <p:cNvPicPr preferRelativeResize="0"/>
          <p:nvPr/>
        </p:nvPicPr>
        <p:blipFill rotWithShape="1">
          <a:blip r:embed="rId4">
            <a:alphaModFix/>
          </a:blip>
          <a:srcRect t="42781" r="43955"/>
          <a:stretch/>
        </p:blipFill>
        <p:spPr>
          <a:xfrm>
            <a:off x="7292725" y="-33975"/>
            <a:ext cx="1851276" cy="1730499"/>
          </a:xfrm>
          <a:prstGeom prst="rect">
            <a:avLst/>
          </a:prstGeom>
          <a:noFill/>
          <a:ln>
            <a:noFill/>
          </a:ln>
        </p:spPr>
      </p:pic>
      <p:pic>
        <p:nvPicPr>
          <p:cNvPr id="202" name="Google Shape;202;p26"/>
          <p:cNvPicPr preferRelativeResize="0"/>
          <p:nvPr/>
        </p:nvPicPr>
        <p:blipFill rotWithShape="1">
          <a:blip r:embed="rId5">
            <a:alphaModFix/>
          </a:blip>
          <a:srcRect l="64122" t="-16374" r="-2883" b="6773"/>
          <a:stretch/>
        </p:blipFill>
        <p:spPr>
          <a:xfrm>
            <a:off x="0" y="1925900"/>
            <a:ext cx="1280350" cy="3314701"/>
          </a:xfrm>
          <a:prstGeom prst="rect">
            <a:avLst/>
          </a:prstGeom>
          <a:noFill/>
          <a:ln>
            <a:noFill/>
          </a:ln>
        </p:spPr>
      </p:pic>
      <p:pic>
        <p:nvPicPr>
          <p:cNvPr id="203" name="Google Shape;203;p26"/>
          <p:cNvPicPr preferRelativeResize="0"/>
          <p:nvPr/>
        </p:nvPicPr>
        <p:blipFill rotWithShape="1">
          <a:blip r:embed="rId6">
            <a:alphaModFix/>
          </a:blip>
          <a:srcRect l="7080" t="-13243" r="-7080" b="42310"/>
          <a:stretch/>
        </p:blipFill>
        <p:spPr>
          <a:xfrm rot="10800000">
            <a:off x="-429399" y="1248"/>
            <a:ext cx="2405849" cy="15625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8" r:id="rId6"/>
    <p:sldLayoutId id="2147483660" r:id="rId7"/>
    <p:sldLayoutId id="2147483661" r:id="rId8"/>
    <p:sldLayoutId id="2147483672"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33"/>
          <p:cNvSpPr txBox="1">
            <a:spLocks noGrp="1"/>
          </p:cNvSpPr>
          <p:nvPr>
            <p:ph type="subTitle" idx="1"/>
          </p:nvPr>
        </p:nvSpPr>
        <p:spPr>
          <a:xfrm rot="253">
            <a:off x="1653006" y="4648351"/>
            <a:ext cx="1470115" cy="748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Here is where your presentation begins</a:t>
            </a:r>
            <a:endParaRPr dirty="0"/>
          </a:p>
        </p:txBody>
      </p:sp>
      <p:pic>
        <p:nvPicPr>
          <p:cNvPr id="236" name="Google Shape;236;p33"/>
          <p:cNvPicPr preferRelativeResize="0"/>
          <p:nvPr/>
        </p:nvPicPr>
        <p:blipFill rotWithShape="1">
          <a:blip r:embed="rId3">
            <a:alphaModFix amt="88000"/>
          </a:blip>
          <a:srcRect l="16261" t="52841" r="1025" b="3846"/>
          <a:stretch/>
        </p:blipFill>
        <p:spPr>
          <a:xfrm rot="10800000">
            <a:off x="4792124" y="3201199"/>
            <a:ext cx="4083451" cy="1957926"/>
          </a:xfrm>
          <a:prstGeom prst="rect">
            <a:avLst/>
          </a:prstGeom>
          <a:noFill/>
          <a:ln>
            <a:noFill/>
          </a:ln>
        </p:spPr>
      </p:pic>
      <p:pic>
        <p:nvPicPr>
          <p:cNvPr id="1026" name="Picture 2">
            <a:extLst>
              <a:ext uri="{FF2B5EF4-FFF2-40B4-BE49-F238E27FC236}">
                <a16:creationId xmlns:a16="http://schemas.microsoft.com/office/drawing/2014/main" id="{F08A6331-7ED0-DE75-1D0F-3E2BBD9AE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836" y="1519274"/>
            <a:ext cx="3638164" cy="2427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C9D0294-1C9A-ED5E-0709-C3A17C262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918" y="0"/>
            <a:ext cx="1914125" cy="194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4F88F84-321E-5D92-A4AE-D4C9FF4DD4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880" y="-67205"/>
            <a:ext cx="3599956" cy="24274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8A3356B-27EE-16CF-6B8B-20E70A53B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836" y="0"/>
            <a:ext cx="1819082" cy="17693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7316DFCE-434C-DDAB-5EB7-4E78C354E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760" y="2294789"/>
            <a:ext cx="2913452" cy="19423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C120EFE-32CC-3B0A-4680-3AD0032A8F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2586" y="2283562"/>
            <a:ext cx="2200857" cy="146723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9FA252D6-00AE-7CFC-606C-4DEC6AD270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41874" y="2910164"/>
            <a:ext cx="3402126" cy="226901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751DB7EC-5642-B681-0656-5E828F7DC2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4635" y="3657890"/>
            <a:ext cx="2494729" cy="14968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7D4EB20D-0445-4246-EF23-58809D00FD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92" y="21055"/>
            <a:ext cx="1876188" cy="22737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E9D153D3-9C94-4857-13AD-F8BB4B7782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22" y="2320830"/>
            <a:ext cx="847197" cy="285835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0A87D3ED-FFF2-E72D-B86F-F0CEFD876A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2823" y="3931816"/>
            <a:ext cx="3291882" cy="124736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72603E3-6D1F-230F-F82E-1E48C7F7C350}"/>
              </a:ext>
            </a:extLst>
          </p:cNvPr>
          <p:cNvSpPr txBox="1"/>
          <p:nvPr/>
        </p:nvSpPr>
        <p:spPr>
          <a:xfrm>
            <a:off x="1337587" y="1616838"/>
            <a:ext cx="7148653" cy="1200329"/>
          </a:xfrm>
          <a:prstGeom prst="rect">
            <a:avLst/>
          </a:prstGeom>
          <a:noFill/>
        </p:spPr>
        <p:txBody>
          <a:bodyPr wrap="square" rtlCol="0">
            <a:spAutoFit/>
          </a:bodyPr>
          <a:lstStyle/>
          <a:p>
            <a:pPr algn="just"/>
            <a:r>
              <a:rPr lang="it-IT" sz="7200" b="1" dirty="0">
                <a:solidFill>
                  <a:schemeClr val="dk1"/>
                </a:solidFill>
                <a:latin typeface="Caveat Brush"/>
                <a:sym typeface="Caveat Brush"/>
              </a:rPr>
              <a:t>BENI CULTURALI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42"/>
          <p:cNvSpPr txBox="1">
            <a:spLocks noGrp="1"/>
          </p:cNvSpPr>
          <p:nvPr>
            <p:ph type="title"/>
          </p:nvPr>
        </p:nvSpPr>
        <p:spPr>
          <a:xfrm flipH="1">
            <a:off x="4832772" y="745014"/>
            <a:ext cx="4550525" cy="814200"/>
          </a:xfrm>
          <a:prstGeom prst="rect">
            <a:avLst/>
          </a:prstGeom>
        </p:spPr>
        <p:txBody>
          <a:bodyPr spcFirstLastPara="1" wrap="square" lIns="91425" tIns="91425" rIns="91425" bIns="91425" anchor="t" anchorCtr="0">
            <a:noAutofit/>
          </a:bodyPr>
          <a:lstStyle/>
          <a:p>
            <a:r>
              <a:rPr lang="it-IT" sz="3200" b="1" dirty="0">
                <a:latin typeface="Georgia" panose="02040502050405020303" pitchFamily="18" charset="0"/>
              </a:rPr>
              <a:t>VALORIZZAZIONE</a:t>
            </a:r>
            <a:br>
              <a:rPr lang="it-IT" sz="4800" b="1" dirty="0">
                <a:solidFill>
                  <a:srgbClr val="FF0000"/>
                </a:solidFill>
                <a:latin typeface="Georgia" panose="02040502050405020303" pitchFamily="18" charset="0"/>
              </a:rPr>
            </a:br>
            <a:endParaRPr dirty="0"/>
          </a:p>
        </p:txBody>
      </p:sp>
      <p:sp>
        <p:nvSpPr>
          <p:cNvPr id="413" name="Google Shape;413;p42"/>
          <p:cNvSpPr txBox="1">
            <a:spLocks noGrp="1"/>
          </p:cNvSpPr>
          <p:nvPr>
            <p:ph type="subTitle" idx="1"/>
          </p:nvPr>
        </p:nvSpPr>
        <p:spPr>
          <a:xfrm flipH="1">
            <a:off x="4711698" y="1236187"/>
            <a:ext cx="4406901" cy="3162299"/>
          </a:xfrm>
          <a:prstGeom prst="rect">
            <a:avLst/>
          </a:prstGeom>
        </p:spPr>
        <p:txBody>
          <a:bodyPr spcFirstLastPara="1" wrap="square" lIns="91425" tIns="91425" rIns="91425" bIns="91425" anchor="t" anchorCtr="0">
            <a:noAutofit/>
          </a:bodyPr>
          <a:lstStyle/>
          <a:p>
            <a:pPr marL="139700" indent="0" algn="just">
              <a:spcAft>
                <a:spcPts val="1200"/>
              </a:spcAft>
              <a:buNone/>
            </a:pPr>
            <a:r>
              <a:rPr lang="it-IT" sz="1600" dirty="0">
                <a:latin typeface="Georgia" panose="02040502050405020303" pitchFamily="18" charset="0"/>
              </a:rPr>
              <a:t>La valorizzazione è ogni attività diretta a </a:t>
            </a:r>
            <a:r>
              <a:rPr lang="it-IT" sz="1600" b="1" dirty="0">
                <a:latin typeface="Georgia" panose="02040502050405020303" pitchFamily="18" charset="0"/>
              </a:rPr>
              <a:t>migliorare le condizioni di conoscenza e di conservazione del patrimonio culturale</a:t>
            </a:r>
            <a:r>
              <a:rPr lang="it-IT" sz="1600" dirty="0">
                <a:latin typeface="Georgia" panose="02040502050405020303" pitchFamily="18" charset="0"/>
              </a:rPr>
              <a:t> e ad incrementarne la fruizione pubblica, così da </a:t>
            </a:r>
            <a:r>
              <a:rPr lang="it-IT" sz="1600" b="1" dirty="0">
                <a:latin typeface="Georgia" panose="02040502050405020303" pitchFamily="18" charset="0"/>
              </a:rPr>
              <a:t>trasmettere i valori di cui tale patrimonio è portatore</a:t>
            </a:r>
            <a:r>
              <a:rPr lang="it-IT" sz="1600" dirty="0">
                <a:latin typeface="Georgia" panose="02040502050405020303" pitchFamily="18" charset="0"/>
              </a:rPr>
              <a:t>. La tutela è di competenza esclusiva dello Stato, che detta le norme ed emana i provvedimenti amministrativi necessari per garantirla; la valorizzazione è svolta in maniera concorrente tra Stato e regione, e prevede anche la partecipazione di soggetti privati.</a:t>
            </a:r>
            <a:endParaRPr lang="it-IT" sz="1600" b="0" i="0" dirty="0">
              <a:effectLst/>
              <a:latin typeface="Georgia" panose="02040502050405020303" pitchFamily="18" charset="0"/>
            </a:endParaRPr>
          </a:p>
          <a:p>
            <a:pPr marL="139700" indent="0" algn="just">
              <a:buNone/>
            </a:pPr>
            <a:endParaRPr dirty="0"/>
          </a:p>
        </p:txBody>
      </p:sp>
      <p:pic>
        <p:nvPicPr>
          <p:cNvPr id="17410" name="Picture 2">
            <a:extLst>
              <a:ext uri="{FF2B5EF4-FFF2-40B4-BE49-F238E27FC236}">
                <a16:creationId xmlns:a16="http://schemas.microsoft.com/office/drawing/2014/main" id="{877E5DD0-2C8C-0500-F225-0D55EE783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8" b="6299"/>
          <a:stretch/>
        </p:blipFill>
        <p:spPr bwMode="auto">
          <a:xfrm>
            <a:off x="25400" y="6350"/>
            <a:ext cx="480737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81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57"/>
          <p:cNvSpPr txBox="1">
            <a:spLocks noGrp="1"/>
          </p:cNvSpPr>
          <p:nvPr>
            <p:ph type="ctrTitle"/>
          </p:nvPr>
        </p:nvSpPr>
        <p:spPr>
          <a:xfrm>
            <a:off x="527637" y="514549"/>
            <a:ext cx="4754004" cy="1002900"/>
          </a:xfrm>
          <a:prstGeom prst="rect">
            <a:avLst/>
          </a:prstGeom>
        </p:spPr>
        <p:txBody>
          <a:bodyPr spcFirstLastPara="1" wrap="square" lIns="91425" tIns="91425" rIns="91425" bIns="91425" anchor="ctr" anchorCtr="0">
            <a:noAutofit/>
          </a:bodyPr>
          <a:lstStyle/>
          <a:p>
            <a:r>
              <a:rPr lang="it-IT" sz="3600" b="1" dirty="0">
                <a:latin typeface="Georgia" panose="02040502050405020303" pitchFamily="18" charset="0"/>
              </a:rPr>
              <a:t>CONSERVAZIONE</a:t>
            </a:r>
            <a:br>
              <a:rPr lang="it-IT" sz="3600" b="1" dirty="0">
                <a:latin typeface="Georgia" panose="02040502050405020303" pitchFamily="18" charset="0"/>
              </a:rPr>
            </a:br>
            <a:endParaRPr sz="4000" b="1" dirty="0"/>
          </a:p>
        </p:txBody>
      </p:sp>
      <p:sp>
        <p:nvSpPr>
          <p:cNvPr id="734" name="Google Shape;734;p57"/>
          <p:cNvSpPr txBox="1">
            <a:spLocks noGrp="1"/>
          </p:cNvSpPr>
          <p:nvPr>
            <p:ph type="subTitle" idx="1"/>
          </p:nvPr>
        </p:nvSpPr>
        <p:spPr>
          <a:xfrm>
            <a:off x="222836" y="1015999"/>
            <a:ext cx="4958763" cy="2589199"/>
          </a:xfrm>
          <a:prstGeom prst="rect">
            <a:avLst/>
          </a:prstGeom>
        </p:spPr>
        <p:txBody>
          <a:bodyPr spcFirstLastPara="1" wrap="square" lIns="91425" tIns="91425" rIns="91425" bIns="91425" anchor="t" anchorCtr="0">
            <a:noAutofit/>
          </a:bodyPr>
          <a:lstStyle/>
          <a:p>
            <a:pPr algn="just">
              <a:spcAft>
                <a:spcPts val="1200"/>
              </a:spcAft>
            </a:pPr>
            <a:r>
              <a:rPr lang="it-IT" sz="1000" b="1" dirty="0">
                <a:latin typeface="Georgia" panose="02040502050405020303" pitchFamily="18" charset="0"/>
              </a:rPr>
              <a:t>        </a:t>
            </a:r>
            <a:r>
              <a:rPr lang="it-IT" dirty="0">
                <a:latin typeface="Georgia" panose="02040502050405020303" pitchFamily="18" charset="0"/>
              </a:rPr>
              <a:t>La conservazione è ogni attività svolta con lo scopo di </a:t>
            </a:r>
            <a:r>
              <a:rPr lang="it-IT" b="1" dirty="0">
                <a:latin typeface="Georgia" panose="02040502050405020303" pitchFamily="18" charset="0"/>
              </a:rPr>
              <a:t>mantenere</a:t>
            </a:r>
            <a:r>
              <a:rPr lang="it-IT" dirty="0">
                <a:latin typeface="Georgia" panose="02040502050405020303" pitchFamily="18" charset="0"/>
              </a:rPr>
              <a:t> </a:t>
            </a:r>
            <a:r>
              <a:rPr lang="it-IT" b="1" dirty="0">
                <a:latin typeface="Georgia" panose="02040502050405020303" pitchFamily="18" charset="0"/>
              </a:rPr>
              <a:t>l’integrità</a:t>
            </a:r>
            <a:r>
              <a:rPr lang="it-IT" dirty="0">
                <a:latin typeface="Georgia" panose="02040502050405020303" pitchFamily="18" charset="0"/>
              </a:rPr>
              <a:t>, </a:t>
            </a:r>
            <a:r>
              <a:rPr lang="it-IT" b="1" dirty="0">
                <a:latin typeface="Georgia" panose="02040502050405020303" pitchFamily="18" charset="0"/>
              </a:rPr>
              <a:t>l’identità</a:t>
            </a:r>
            <a:r>
              <a:rPr lang="it-IT" dirty="0">
                <a:latin typeface="Georgia" panose="02040502050405020303" pitchFamily="18" charset="0"/>
              </a:rPr>
              <a:t> e </a:t>
            </a:r>
            <a:r>
              <a:rPr lang="it-IT" b="1" dirty="0">
                <a:latin typeface="Georgia" panose="02040502050405020303" pitchFamily="18" charset="0"/>
              </a:rPr>
              <a:t>l’efficienza</a:t>
            </a:r>
            <a:r>
              <a:rPr lang="it-IT" dirty="0">
                <a:latin typeface="Georgia" panose="02040502050405020303" pitchFamily="18" charset="0"/>
              </a:rPr>
              <a:t> </a:t>
            </a:r>
            <a:r>
              <a:rPr lang="it-IT" b="1" dirty="0">
                <a:latin typeface="Georgia" panose="02040502050405020303" pitchFamily="18" charset="0"/>
              </a:rPr>
              <a:t>funzionale</a:t>
            </a:r>
            <a:r>
              <a:rPr lang="it-IT" dirty="0">
                <a:latin typeface="Georgia" panose="02040502050405020303" pitchFamily="18" charset="0"/>
              </a:rPr>
              <a:t> di un </a:t>
            </a:r>
            <a:r>
              <a:rPr lang="it-IT" b="1" dirty="0">
                <a:latin typeface="Georgia" panose="02040502050405020303" pitchFamily="18" charset="0"/>
              </a:rPr>
              <a:t>bene</a:t>
            </a:r>
            <a:r>
              <a:rPr lang="it-IT" dirty="0">
                <a:latin typeface="Georgia" panose="02040502050405020303" pitchFamily="18" charset="0"/>
              </a:rPr>
              <a:t> </a:t>
            </a:r>
            <a:r>
              <a:rPr lang="it-IT" b="1" dirty="0">
                <a:latin typeface="Georgia" panose="02040502050405020303" pitchFamily="18" charset="0"/>
              </a:rPr>
              <a:t>culturale</a:t>
            </a:r>
            <a:r>
              <a:rPr lang="it-IT" dirty="0">
                <a:latin typeface="Georgia" panose="02040502050405020303" pitchFamily="18" charset="0"/>
              </a:rPr>
              <a:t>, in maniera </a:t>
            </a:r>
            <a:r>
              <a:rPr lang="it-IT" b="1" dirty="0">
                <a:latin typeface="Georgia" panose="02040502050405020303" pitchFamily="18" charset="0"/>
              </a:rPr>
              <a:t>coerente</a:t>
            </a:r>
            <a:r>
              <a:rPr lang="it-IT" dirty="0">
                <a:latin typeface="Georgia" panose="02040502050405020303" pitchFamily="18" charset="0"/>
              </a:rPr>
              <a:t>, </a:t>
            </a:r>
            <a:r>
              <a:rPr lang="it-IT" b="1" dirty="0">
                <a:latin typeface="Georgia" panose="02040502050405020303" pitchFamily="18" charset="0"/>
              </a:rPr>
              <a:t>programmata</a:t>
            </a:r>
            <a:r>
              <a:rPr lang="it-IT" dirty="0">
                <a:latin typeface="Georgia" panose="02040502050405020303" pitchFamily="18" charset="0"/>
              </a:rPr>
              <a:t> e </a:t>
            </a:r>
            <a:r>
              <a:rPr lang="it-IT" b="1" dirty="0">
                <a:latin typeface="Georgia" panose="02040502050405020303" pitchFamily="18" charset="0"/>
              </a:rPr>
              <a:t>coordinata</a:t>
            </a:r>
            <a:r>
              <a:rPr lang="it-IT" dirty="0">
                <a:latin typeface="Georgia" panose="02040502050405020303" pitchFamily="18" charset="0"/>
              </a:rPr>
              <a:t>.</a:t>
            </a:r>
          </a:p>
          <a:p>
            <a:pPr algn="just">
              <a:spcAft>
                <a:spcPts val="1200"/>
              </a:spcAft>
            </a:pPr>
            <a:r>
              <a:rPr lang="it-IT" dirty="0">
                <a:latin typeface="Georgia" panose="02040502050405020303" pitchFamily="18" charset="0"/>
              </a:rPr>
              <a:t>Si esplica pertanto in:</a:t>
            </a:r>
          </a:p>
          <a:p>
            <a:pPr marL="425450" indent="-285750" algn="just">
              <a:spcAft>
                <a:spcPts val="1200"/>
              </a:spcAft>
              <a:buFont typeface="Arial" panose="020B0604020202020204" pitchFamily="34" charset="0"/>
              <a:buChar char="•"/>
            </a:pPr>
            <a:r>
              <a:rPr lang="it-IT" dirty="0">
                <a:latin typeface="Georgia" panose="02040502050405020303" pitchFamily="18" charset="0"/>
              </a:rPr>
              <a:t> studio, inteso come conoscenza approfondita del bene culturale; </a:t>
            </a:r>
          </a:p>
          <a:p>
            <a:pPr marL="425450" indent="-285750" algn="just">
              <a:spcAft>
                <a:spcPts val="1200"/>
              </a:spcAft>
              <a:buFont typeface="Arial" panose="020B0604020202020204" pitchFamily="34" charset="0"/>
              <a:buChar char="•"/>
            </a:pPr>
            <a:r>
              <a:rPr lang="it-IT" dirty="0">
                <a:latin typeface="Georgia" panose="02040502050405020303" pitchFamily="18" charset="0"/>
              </a:rPr>
              <a:t>prevenzione, intesa come limitazione delle situazioni di rischio connesse al bene culturale nel suo contesto; </a:t>
            </a:r>
          </a:p>
          <a:p>
            <a:pPr marL="425450" indent="-285750" algn="just">
              <a:spcAft>
                <a:spcPts val="1200"/>
              </a:spcAft>
              <a:buFont typeface="Arial" panose="020B0604020202020204" pitchFamily="34" charset="0"/>
              <a:buChar char="•"/>
            </a:pPr>
            <a:r>
              <a:rPr lang="it-IT" dirty="0">
                <a:latin typeface="Georgia" panose="02040502050405020303" pitchFamily="18" charset="0"/>
              </a:rPr>
              <a:t>manutenzione, intesa come intervento finalizzato al controllo delle condizioni del bene culturale per mantenerlo nel tempo; </a:t>
            </a:r>
          </a:p>
          <a:p>
            <a:pPr marL="425450" indent="-285750" algn="just">
              <a:spcAft>
                <a:spcPts val="1200"/>
              </a:spcAft>
              <a:buFont typeface="Arial" panose="020B0604020202020204" pitchFamily="34" charset="0"/>
              <a:buChar char="•"/>
            </a:pPr>
            <a:r>
              <a:rPr lang="it-IT" dirty="0">
                <a:latin typeface="Georgia" panose="02040502050405020303" pitchFamily="18" charset="0"/>
              </a:rPr>
              <a:t>restauro, inteso come intervento diretto su un bene culturale per recuperarne l’integrità materiale.</a:t>
            </a:r>
            <a:endParaRPr lang="it-IT" b="0" i="0" dirty="0">
              <a:effectLst/>
              <a:latin typeface="Georgia" panose="02040502050405020303" pitchFamily="18" charset="0"/>
            </a:endParaRPr>
          </a:p>
          <a:p>
            <a:pPr algn="just">
              <a:spcAft>
                <a:spcPts val="1200"/>
              </a:spcAft>
            </a:pPr>
            <a:endParaRPr sz="1800" dirty="0"/>
          </a:p>
        </p:txBody>
      </p:sp>
      <p:pic>
        <p:nvPicPr>
          <p:cNvPr id="737" name="Google Shape;737;p57"/>
          <p:cNvPicPr preferRelativeResize="0"/>
          <p:nvPr/>
        </p:nvPicPr>
        <p:blipFill rotWithShape="1">
          <a:blip r:embed="rId3">
            <a:alphaModFix/>
          </a:blip>
          <a:srcRect t="42781" r="43955"/>
          <a:stretch/>
        </p:blipFill>
        <p:spPr>
          <a:xfrm>
            <a:off x="7542586" y="-33975"/>
            <a:ext cx="1635189" cy="1528499"/>
          </a:xfrm>
          <a:prstGeom prst="rect">
            <a:avLst/>
          </a:prstGeom>
          <a:noFill/>
          <a:ln>
            <a:noFill/>
          </a:ln>
        </p:spPr>
      </p:pic>
      <p:pic>
        <p:nvPicPr>
          <p:cNvPr id="19460" name="Picture 4">
            <a:extLst>
              <a:ext uri="{FF2B5EF4-FFF2-40B4-BE49-F238E27FC236}">
                <a16:creationId xmlns:a16="http://schemas.microsoft.com/office/drawing/2014/main" id="{AA2C9D1C-7AE7-1F48-5B8B-0DE074E56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8815" y="-33976"/>
            <a:ext cx="3978960" cy="517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106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5"/>
          <p:cNvSpPr txBox="1">
            <a:spLocks noGrp="1"/>
          </p:cNvSpPr>
          <p:nvPr>
            <p:ph type="title"/>
          </p:nvPr>
        </p:nvSpPr>
        <p:spPr>
          <a:xfrm>
            <a:off x="-203199" y="516357"/>
            <a:ext cx="9647366" cy="36754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20482" name="Picture 2">
            <a:extLst>
              <a:ext uri="{FF2B5EF4-FFF2-40B4-BE49-F238E27FC236}">
                <a16:creationId xmlns:a16="http://schemas.microsoft.com/office/drawing/2014/main" id="{35F5F36D-43DB-EDB9-624F-6F8E9E47F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1600"/>
            <a:ext cx="9427566" cy="53467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E97F888-FC72-0604-C2FA-8313157CD015}"/>
              </a:ext>
            </a:extLst>
          </p:cNvPr>
          <p:cNvSpPr txBox="1"/>
          <p:nvPr/>
        </p:nvSpPr>
        <p:spPr>
          <a:xfrm>
            <a:off x="2486884" y="330841"/>
            <a:ext cx="4267200" cy="3231654"/>
          </a:xfrm>
          <a:prstGeom prst="rect">
            <a:avLst/>
          </a:prstGeom>
          <a:noFill/>
        </p:spPr>
        <p:txBody>
          <a:bodyPr wrap="square" rtlCol="0">
            <a:spAutoFit/>
          </a:bodyPr>
          <a:lstStyle/>
          <a:p>
            <a:pPr algn="ctr"/>
            <a:r>
              <a:rPr lang="it-IT" sz="7200" b="1" dirty="0">
                <a:solidFill>
                  <a:schemeClr val="dk1"/>
                </a:solidFill>
                <a:latin typeface="Caveat Brush"/>
              </a:rPr>
              <a:t>                  </a:t>
            </a:r>
            <a:r>
              <a:rPr lang="it-IT" sz="4400" b="1" dirty="0">
                <a:solidFill>
                  <a:schemeClr val="dk1"/>
                </a:solidFill>
                <a:highlight>
                  <a:srgbClr val="008000"/>
                </a:highlight>
                <a:latin typeface="Caveat Brush"/>
              </a:rPr>
              <a:t>FINE </a:t>
            </a:r>
          </a:p>
          <a:p>
            <a:pPr algn="ctr"/>
            <a:r>
              <a:rPr lang="it-IT" sz="4400" b="1" dirty="0">
                <a:solidFill>
                  <a:schemeClr val="dk1"/>
                </a:solidFill>
                <a:highlight>
                  <a:srgbClr val="008000"/>
                </a:highlight>
                <a:latin typeface="Caveat Brush"/>
              </a:rPr>
              <a:t>FRANCESCA  PIA RAGGI 5C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41"/>
          <p:cNvSpPr txBox="1">
            <a:spLocks noGrp="1"/>
          </p:cNvSpPr>
          <p:nvPr>
            <p:ph type="title" idx="2"/>
          </p:nvPr>
        </p:nvSpPr>
        <p:spPr>
          <a:xfrm>
            <a:off x="612187" y="1985550"/>
            <a:ext cx="3634800" cy="842100"/>
          </a:xfrm>
          <a:prstGeom prst="rect">
            <a:avLst/>
          </a:prstGeom>
        </p:spPr>
        <p:txBody>
          <a:bodyPr spcFirstLastPara="1" wrap="square" lIns="91425" tIns="91425" rIns="91425" bIns="91425" anchor="t" anchorCtr="0">
            <a:noAutofit/>
          </a:bodyPr>
          <a:lstStyle/>
          <a:p>
            <a:r>
              <a:rPr lang="it-IT" sz="2400" b="1" dirty="0">
                <a:latin typeface="Georgia" panose="02040502050405020303" pitchFamily="18" charset="0"/>
              </a:rPr>
              <a:t>Articolo 9 della Costituzione della Repubblica Italiana</a:t>
            </a:r>
            <a:br>
              <a:rPr lang="it-IT" sz="5400" b="1" dirty="0">
                <a:latin typeface="Georgia" panose="02040502050405020303" pitchFamily="18" charset="0"/>
              </a:rPr>
            </a:br>
            <a:endParaRPr dirty="0"/>
          </a:p>
        </p:txBody>
      </p:sp>
      <p:sp>
        <p:nvSpPr>
          <p:cNvPr id="402" name="Google Shape;402;p41"/>
          <p:cNvSpPr txBox="1">
            <a:spLocks noGrp="1"/>
          </p:cNvSpPr>
          <p:nvPr>
            <p:ph type="subTitle" idx="1"/>
          </p:nvPr>
        </p:nvSpPr>
        <p:spPr>
          <a:xfrm>
            <a:off x="695374" y="3258102"/>
            <a:ext cx="3468425" cy="610500"/>
          </a:xfrm>
          <a:prstGeom prst="rect">
            <a:avLst/>
          </a:prstGeom>
        </p:spPr>
        <p:txBody>
          <a:bodyPr spcFirstLastPara="1" wrap="square" lIns="91425" tIns="91425" rIns="91425" bIns="91425" anchor="t" anchorCtr="0">
            <a:noAutofit/>
          </a:bodyPr>
          <a:lstStyle/>
          <a:p>
            <a:pPr marL="0" indent="0"/>
            <a:r>
              <a:rPr lang="it-IT" sz="1600" dirty="0">
                <a:latin typeface="Georgia" panose="02040502050405020303" pitchFamily="18" charset="0"/>
              </a:rPr>
              <a:t>«La Repubblica promuove lo sviluppo della cultura e la ricerca scientifica e tecnica. Tutela il </a:t>
            </a:r>
            <a:r>
              <a:rPr lang="it-IT" sz="1600" b="1" dirty="0">
                <a:latin typeface="Georgia" panose="02040502050405020303" pitchFamily="18" charset="0"/>
              </a:rPr>
              <a:t>paesaggio</a:t>
            </a:r>
            <a:r>
              <a:rPr lang="it-IT" sz="1600" dirty="0">
                <a:latin typeface="Georgia" panose="02040502050405020303" pitchFamily="18" charset="0"/>
              </a:rPr>
              <a:t> e il </a:t>
            </a:r>
            <a:r>
              <a:rPr lang="it-IT" sz="1600" b="1" dirty="0">
                <a:latin typeface="Georgia" panose="02040502050405020303" pitchFamily="18" charset="0"/>
              </a:rPr>
              <a:t>patrimonio storico e artistico</a:t>
            </a:r>
            <a:r>
              <a:rPr lang="it-IT" sz="1600" dirty="0">
                <a:latin typeface="Georgia" panose="02040502050405020303" pitchFamily="18" charset="0"/>
              </a:rPr>
              <a:t> della Nazione»</a:t>
            </a:r>
          </a:p>
          <a:p>
            <a:pPr marL="0" lvl="0" indent="0" algn="ctr" rtl="0">
              <a:spcBef>
                <a:spcPts val="0"/>
              </a:spcBef>
              <a:spcAft>
                <a:spcPts val="0"/>
              </a:spcAft>
              <a:buNone/>
            </a:pPr>
            <a:endParaRPr dirty="0"/>
          </a:p>
        </p:txBody>
      </p:sp>
      <p:pic>
        <p:nvPicPr>
          <p:cNvPr id="403" name="Google Shape;403;p41"/>
          <p:cNvPicPr preferRelativeResize="0"/>
          <p:nvPr/>
        </p:nvPicPr>
        <p:blipFill rotWithShape="1">
          <a:blip r:embed="rId3">
            <a:alphaModFix/>
          </a:blip>
          <a:srcRect l="-5398" t="9878" r="-21328" b="-3511"/>
          <a:stretch/>
        </p:blipFill>
        <p:spPr>
          <a:xfrm rot="2196791" flipH="1">
            <a:off x="5881699" y="538988"/>
            <a:ext cx="3330876" cy="2253400"/>
          </a:xfrm>
          <a:prstGeom prst="rect">
            <a:avLst/>
          </a:prstGeom>
          <a:noFill/>
          <a:ln>
            <a:noFill/>
          </a:ln>
        </p:spPr>
      </p:pic>
      <p:pic>
        <p:nvPicPr>
          <p:cNvPr id="3074" name="Picture 2">
            <a:extLst>
              <a:ext uri="{FF2B5EF4-FFF2-40B4-BE49-F238E27FC236}">
                <a16:creationId xmlns:a16="http://schemas.microsoft.com/office/drawing/2014/main" id="{49031569-D36C-1ABC-7781-96C55E913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839" y="0"/>
            <a:ext cx="4247161"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4169107" y="852850"/>
            <a:ext cx="3031793" cy="814200"/>
          </a:xfrm>
          <a:prstGeom prst="rect">
            <a:avLst/>
          </a:prstGeom>
        </p:spPr>
        <p:txBody>
          <a:bodyPr spcFirstLastPara="1" wrap="square" lIns="91425" tIns="91425" rIns="91425" bIns="91425" anchor="ctr" anchorCtr="0">
            <a:noAutofit/>
          </a:bodyPr>
          <a:lstStyle/>
          <a:p>
            <a:r>
              <a:rPr lang="it-IT" sz="4000" b="1" dirty="0">
                <a:cs typeface="Arial"/>
                <a:sym typeface="Arial"/>
              </a:rPr>
              <a:t>Che cos’è il «patrimonio culturale»?</a:t>
            </a:r>
            <a:br>
              <a:rPr lang="it-IT" sz="4000" b="1" dirty="0">
                <a:cs typeface="Arial"/>
                <a:sym typeface="Arial"/>
              </a:rPr>
            </a:br>
            <a:endParaRPr sz="4000" b="1" dirty="0">
              <a:cs typeface="Arial"/>
              <a:sym typeface="Arial"/>
            </a:endParaRPr>
          </a:p>
        </p:txBody>
      </p:sp>
      <p:sp>
        <p:nvSpPr>
          <p:cNvPr id="266" name="Google Shape;266;p36"/>
          <p:cNvSpPr txBox="1">
            <a:spLocks noGrp="1"/>
          </p:cNvSpPr>
          <p:nvPr>
            <p:ph type="subTitle" idx="1"/>
          </p:nvPr>
        </p:nvSpPr>
        <p:spPr>
          <a:xfrm>
            <a:off x="3721100" y="1768650"/>
            <a:ext cx="4432300" cy="1809401"/>
          </a:xfrm>
          <a:prstGeom prst="rect">
            <a:avLst/>
          </a:prstGeom>
        </p:spPr>
        <p:txBody>
          <a:bodyPr spcFirstLastPara="1" wrap="square" lIns="91425" tIns="91425" rIns="91425" bIns="91425" anchor="t" anchorCtr="0">
            <a:noAutofit/>
          </a:bodyPr>
          <a:lstStyle/>
          <a:p>
            <a:pPr algn="just">
              <a:spcAft>
                <a:spcPts val="1200"/>
              </a:spcAft>
            </a:pPr>
            <a:r>
              <a:rPr lang="it-IT" dirty="0">
                <a:latin typeface="Georgia" panose="02040502050405020303" pitchFamily="18" charset="0"/>
              </a:rPr>
              <a:t>       Il patrimonio culturale è l'insieme di beni, che per particolare rilievo storico culturale ed estetico sono di interesse pubblico e costituiscono la ricchezza di un luogo e della relativa popolazione. Con il sostantivo "</a:t>
            </a:r>
            <a:r>
              <a:rPr lang="it-IT" b="1" dirty="0">
                <a:latin typeface="Georgia" panose="02040502050405020303" pitchFamily="18" charset="0"/>
              </a:rPr>
              <a:t>patrimonio</a:t>
            </a:r>
            <a:r>
              <a:rPr lang="it-IT" dirty="0">
                <a:latin typeface="Georgia" panose="02040502050405020303" pitchFamily="18" charset="0"/>
              </a:rPr>
              <a:t>" la definizione allude al valore economico attribuito ai beni che lo compongono, proprio in ragione della loro artisticità e storicità. Il patrimonio culturale è costituito dai </a:t>
            </a:r>
            <a:r>
              <a:rPr lang="it-IT" b="1" dirty="0">
                <a:latin typeface="Georgia" panose="02040502050405020303" pitchFamily="18" charset="0"/>
              </a:rPr>
              <a:t>beni culturali </a:t>
            </a:r>
            <a:r>
              <a:rPr lang="it-IT" dirty="0">
                <a:latin typeface="Georgia" panose="02040502050405020303" pitchFamily="18" charset="0"/>
              </a:rPr>
              <a:t>e dai </a:t>
            </a:r>
            <a:r>
              <a:rPr lang="it-IT" b="1" dirty="0">
                <a:latin typeface="Georgia" panose="02040502050405020303" pitchFamily="18" charset="0"/>
              </a:rPr>
              <a:t>beni paesaggistici</a:t>
            </a:r>
            <a:r>
              <a:rPr lang="it-IT" dirty="0">
                <a:latin typeface="Georgia" panose="02040502050405020303" pitchFamily="18" charset="0"/>
              </a:rPr>
              <a:t>.</a:t>
            </a:r>
          </a:p>
          <a:p>
            <a:pPr marL="0" lvl="0" indent="0" algn="l" rtl="0">
              <a:spcBef>
                <a:spcPts val="0"/>
              </a:spcBef>
              <a:spcAft>
                <a:spcPts val="0"/>
              </a:spcAft>
              <a:buNone/>
            </a:pPr>
            <a:endParaRPr dirty="0"/>
          </a:p>
        </p:txBody>
      </p:sp>
      <p:pic>
        <p:nvPicPr>
          <p:cNvPr id="2052" name="Picture 4">
            <a:extLst>
              <a:ext uri="{FF2B5EF4-FFF2-40B4-BE49-F238E27FC236}">
                <a16:creationId xmlns:a16="http://schemas.microsoft.com/office/drawing/2014/main" id="{3DBEB0A7-6BA1-0284-4BAB-DF310EB9C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 y="0"/>
            <a:ext cx="420052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57"/>
          <p:cNvSpPr txBox="1">
            <a:spLocks noGrp="1"/>
          </p:cNvSpPr>
          <p:nvPr>
            <p:ph type="ctrTitle"/>
          </p:nvPr>
        </p:nvSpPr>
        <p:spPr>
          <a:xfrm>
            <a:off x="1223668" y="435957"/>
            <a:ext cx="3141525" cy="100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it-IT" sz="4000" b="1" dirty="0"/>
              <a:t>Cosa sono i beni culturali?</a:t>
            </a:r>
            <a:endParaRPr sz="4000" b="1" dirty="0"/>
          </a:p>
        </p:txBody>
      </p:sp>
      <p:sp>
        <p:nvSpPr>
          <p:cNvPr id="734" name="Google Shape;734;p57"/>
          <p:cNvSpPr txBox="1">
            <a:spLocks noGrp="1"/>
          </p:cNvSpPr>
          <p:nvPr>
            <p:ph type="subTitle" idx="1"/>
          </p:nvPr>
        </p:nvSpPr>
        <p:spPr>
          <a:xfrm>
            <a:off x="381000" y="1494524"/>
            <a:ext cx="3632032" cy="2603499"/>
          </a:xfrm>
          <a:prstGeom prst="rect">
            <a:avLst/>
          </a:prstGeom>
        </p:spPr>
        <p:txBody>
          <a:bodyPr spcFirstLastPara="1" wrap="square" lIns="91425" tIns="91425" rIns="91425" bIns="91425" anchor="t" anchorCtr="0">
            <a:noAutofit/>
          </a:bodyPr>
          <a:lstStyle/>
          <a:p>
            <a:pPr algn="just"/>
            <a:r>
              <a:rPr lang="it-IT" sz="1600" b="1" dirty="0">
                <a:latin typeface="Georgia" panose="02040502050405020303" pitchFamily="18" charset="0"/>
              </a:rPr>
              <a:t>     «I beni culturali sono tutte le testimonianze, materiali e immateriali, aventi valore di civiltà.»</a:t>
            </a:r>
          </a:p>
          <a:p>
            <a:pPr algn="just"/>
            <a:r>
              <a:rPr lang="it-IT" sz="1600" b="1" dirty="0">
                <a:latin typeface="Georgia" panose="02040502050405020303" pitchFamily="18" charset="0"/>
              </a:rPr>
              <a:t>      </a:t>
            </a:r>
            <a:r>
              <a:rPr lang="it-IT" sz="1600" dirty="0">
                <a:latin typeface="Georgia" panose="02040502050405020303" pitchFamily="18" charset="0"/>
              </a:rPr>
              <a:t>Da questa definizione si comprende che sono beni culturali non solo gli oggetti d’arte, ma tutte quelle cose che hanno un valore storico, quali libri, documenti, oggetti d’uso comune, vestiti, strumenti scientifici, ecc.</a:t>
            </a:r>
          </a:p>
          <a:p>
            <a:pPr marL="0" lvl="0" indent="0" algn="l" rtl="0">
              <a:spcBef>
                <a:spcPts val="0"/>
              </a:spcBef>
              <a:spcAft>
                <a:spcPts val="0"/>
              </a:spcAft>
              <a:buNone/>
            </a:pPr>
            <a:endParaRPr dirty="0"/>
          </a:p>
        </p:txBody>
      </p:sp>
      <p:pic>
        <p:nvPicPr>
          <p:cNvPr id="737" name="Google Shape;737;p57"/>
          <p:cNvPicPr preferRelativeResize="0"/>
          <p:nvPr/>
        </p:nvPicPr>
        <p:blipFill rotWithShape="1">
          <a:blip r:embed="rId3">
            <a:alphaModFix/>
          </a:blip>
          <a:srcRect t="42781" r="43955"/>
          <a:stretch/>
        </p:blipFill>
        <p:spPr>
          <a:xfrm>
            <a:off x="7542586" y="-33975"/>
            <a:ext cx="1635189" cy="1528499"/>
          </a:xfrm>
          <a:prstGeom prst="rect">
            <a:avLst/>
          </a:prstGeom>
          <a:noFill/>
          <a:ln>
            <a:noFill/>
          </a:ln>
        </p:spPr>
      </p:pic>
      <p:pic>
        <p:nvPicPr>
          <p:cNvPr id="6146" name="Picture 2">
            <a:extLst>
              <a:ext uri="{FF2B5EF4-FFF2-40B4-BE49-F238E27FC236}">
                <a16:creationId xmlns:a16="http://schemas.microsoft.com/office/drawing/2014/main" id="{C53DDB85-A418-5EBA-6110-E217DFA9E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232" y="-16988"/>
            <a:ext cx="4707543" cy="5177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4"/>
          <p:cNvSpPr txBox="1">
            <a:spLocks noGrp="1"/>
          </p:cNvSpPr>
          <p:nvPr>
            <p:ph type="subTitle" idx="1"/>
          </p:nvPr>
        </p:nvSpPr>
        <p:spPr>
          <a:xfrm>
            <a:off x="591137" y="889000"/>
            <a:ext cx="7961725" cy="1936750"/>
          </a:xfrm>
          <a:prstGeom prst="rect">
            <a:avLst/>
          </a:prstGeom>
        </p:spPr>
        <p:txBody>
          <a:bodyPr spcFirstLastPara="1" wrap="square" lIns="91425" tIns="91425" rIns="91425" bIns="91425" anchor="t" anchorCtr="0">
            <a:noAutofit/>
          </a:bodyPr>
          <a:lstStyle/>
          <a:p>
            <a:r>
              <a:rPr lang="it-IT" sz="1400" dirty="0">
                <a:latin typeface="Georgia" panose="02040502050405020303" pitchFamily="18" charset="0"/>
              </a:rPr>
              <a:t>Una prima distinzione si può fare tra beni </a:t>
            </a:r>
            <a:r>
              <a:rPr lang="it-IT" sz="1400" b="1" dirty="0">
                <a:solidFill>
                  <a:srgbClr val="FF0000"/>
                </a:solidFill>
                <a:latin typeface="Georgia" panose="02040502050405020303" pitchFamily="18" charset="0"/>
              </a:rPr>
              <a:t>materiali</a:t>
            </a:r>
            <a:r>
              <a:rPr lang="it-IT" sz="1400" dirty="0">
                <a:latin typeface="Georgia" panose="02040502050405020303" pitchFamily="18" charset="0"/>
              </a:rPr>
              <a:t> e </a:t>
            </a:r>
            <a:r>
              <a:rPr lang="it-IT" sz="1400" b="1" dirty="0">
                <a:solidFill>
                  <a:srgbClr val="FF0000"/>
                </a:solidFill>
                <a:latin typeface="Georgia" panose="02040502050405020303" pitchFamily="18" charset="0"/>
              </a:rPr>
              <a:t>immateriali</a:t>
            </a:r>
            <a:r>
              <a:rPr lang="it-IT" sz="1400" dirty="0">
                <a:latin typeface="Georgia" panose="02040502050405020303" pitchFamily="18" charset="0"/>
              </a:rPr>
              <a:t>.</a:t>
            </a:r>
          </a:p>
          <a:p>
            <a:endParaRPr lang="it-IT" sz="1400" dirty="0">
              <a:latin typeface="Georgia" panose="02040502050405020303" pitchFamily="18" charset="0"/>
            </a:endParaRPr>
          </a:p>
          <a:p>
            <a:r>
              <a:rPr lang="it-IT" sz="1400" dirty="0">
                <a:latin typeface="Georgia" panose="02040502050405020303" pitchFamily="18" charset="0"/>
              </a:rPr>
              <a:t> </a:t>
            </a:r>
            <a:r>
              <a:rPr lang="it-IT" sz="1400" b="1" dirty="0">
                <a:latin typeface="Georgia" panose="02040502050405020303" pitchFamily="18" charset="0"/>
              </a:rPr>
              <a:t>I beni materiali </a:t>
            </a:r>
            <a:r>
              <a:rPr lang="it-IT" sz="1400" dirty="0">
                <a:latin typeface="Georgia" panose="02040502050405020303" pitchFamily="18" charset="0"/>
              </a:rPr>
              <a:t>sono tutti quelli che hanno una forma definita e stabile, ad esempio:</a:t>
            </a:r>
          </a:p>
          <a:p>
            <a:r>
              <a:rPr lang="it-IT" sz="1400" dirty="0">
                <a:latin typeface="Georgia" panose="02040502050405020303" pitchFamily="18" charset="0"/>
              </a:rPr>
              <a:t>• Quadri</a:t>
            </a:r>
          </a:p>
          <a:p>
            <a:r>
              <a:rPr lang="it-IT" sz="1400" dirty="0">
                <a:latin typeface="Georgia" panose="02040502050405020303" pitchFamily="18" charset="0"/>
              </a:rPr>
              <a:t>• Statue</a:t>
            </a:r>
          </a:p>
          <a:p>
            <a:r>
              <a:rPr lang="it-IT" sz="1400" dirty="0">
                <a:latin typeface="Georgia" panose="02040502050405020303" pitchFamily="18" charset="0"/>
              </a:rPr>
              <a:t>• Strumenti musicali</a:t>
            </a:r>
          </a:p>
          <a:p>
            <a:r>
              <a:rPr lang="it-IT" sz="1400" dirty="0">
                <a:latin typeface="Georgia" panose="02040502050405020303" pitchFamily="18" charset="0"/>
              </a:rPr>
              <a:t>• Vestiti</a:t>
            </a:r>
          </a:p>
          <a:p>
            <a:r>
              <a:rPr lang="it-IT" sz="1400" dirty="0">
                <a:latin typeface="Georgia" panose="02040502050405020303" pitchFamily="18" charset="0"/>
              </a:rPr>
              <a:t>• Architetture</a:t>
            </a:r>
          </a:p>
          <a:p>
            <a:r>
              <a:rPr lang="it-IT" sz="1400" dirty="0">
                <a:latin typeface="Georgia" panose="02040502050405020303" pitchFamily="18" charset="0"/>
              </a:rPr>
              <a:t>• Reperti archeologici</a:t>
            </a:r>
          </a:p>
          <a:p>
            <a:r>
              <a:rPr lang="it-IT" sz="1400" dirty="0">
                <a:latin typeface="Georgia" panose="02040502050405020303" pitchFamily="18" charset="0"/>
              </a:rPr>
              <a:t>• Utensili, e così via.</a:t>
            </a:r>
          </a:p>
          <a:p>
            <a:r>
              <a:rPr lang="it-IT" sz="1400" dirty="0">
                <a:latin typeface="Georgia" panose="02040502050405020303" pitchFamily="18" charset="0"/>
              </a:rPr>
              <a:t> </a:t>
            </a:r>
          </a:p>
          <a:p>
            <a:r>
              <a:rPr lang="it-IT" sz="1400" dirty="0">
                <a:latin typeface="Georgia" panose="02040502050405020303" pitchFamily="18" charset="0"/>
              </a:rPr>
              <a:t>I </a:t>
            </a:r>
            <a:r>
              <a:rPr lang="it-IT" sz="1400" b="1" dirty="0">
                <a:latin typeface="Georgia" panose="02040502050405020303" pitchFamily="18" charset="0"/>
              </a:rPr>
              <a:t>beni immateriali </a:t>
            </a:r>
            <a:r>
              <a:rPr lang="it-IT" sz="1400" dirty="0">
                <a:latin typeface="Georgia" panose="02040502050405020303" pitchFamily="18" charset="0"/>
              </a:rPr>
              <a:t>sono tutti quelli che non hanno una forma definita e stabile, ma esistono solo nel momento che avvengono,</a:t>
            </a:r>
          </a:p>
          <a:p>
            <a:r>
              <a:rPr lang="it-IT" sz="1400" dirty="0">
                <a:latin typeface="Georgia" panose="02040502050405020303" pitchFamily="18" charset="0"/>
              </a:rPr>
              <a:t>ad esempio:</a:t>
            </a:r>
          </a:p>
          <a:p>
            <a:r>
              <a:rPr lang="it-IT" sz="1400" dirty="0">
                <a:latin typeface="Georgia" panose="02040502050405020303" pitchFamily="18" charset="0"/>
              </a:rPr>
              <a:t>• Processioni</a:t>
            </a:r>
          </a:p>
          <a:p>
            <a:r>
              <a:rPr lang="it-IT" sz="1400" dirty="0">
                <a:latin typeface="Georgia" panose="02040502050405020303" pitchFamily="18" charset="0"/>
              </a:rPr>
              <a:t>• Rappresentazioni popolari</a:t>
            </a:r>
          </a:p>
          <a:p>
            <a:r>
              <a:rPr lang="it-IT" sz="1400" dirty="0">
                <a:latin typeface="Georgia" panose="02040502050405020303" pitchFamily="18" charset="0"/>
              </a:rPr>
              <a:t>• Cerimonie folkloristiche</a:t>
            </a:r>
          </a:p>
          <a:p>
            <a:r>
              <a:rPr lang="it-IT" sz="1400" dirty="0">
                <a:latin typeface="Georgia" panose="02040502050405020303" pitchFamily="18" charset="0"/>
              </a:rPr>
              <a:t>• Gare sportive e agonistiche storiche</a:t>
            </a:r>
          </a:p>
          <a:p>
            <a:pPr algn="just"/>
            <a:endParaRPr lang="it-IT"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42"/>
          <p:cNvSpPr txBox="1">
            <a:spLocks noGrp="1"/>
          </p:cNvSpPr>
          <p:nvPr>
            <p:ph type="title"/>
          </p:nvPr>
        </p:nvSpPr>
        <p:spPr>
          <a:xfrm flipH="1">
            <a:off x="4745875" y="630714"/>
            <a:ext cx="3411000" cy="814200"/>
          </a:xfrm>
          <a:prstGeom prst="rect">
            <a:avLst/>
          </a:prstGeom>
        </p:spPr>
        <p:txBody>
          <a:bodyPr spcFirstLastPara="1" wrap="square" lIns="91425" tIns="91425" rIns="91425" bIns="91425" anchor="t" anchorCtr="0">
            <a:noAutofit/>
          </a:bodyPr>
          <a:lstStyle/>
          <a:p>
            <a:r>
              <a:rPr lang="it-IT" sz="4000" b="1" dirty="0"/>
              <a:t>Vincoli sui beni culturali </a:t>
            </a:r>
            <a:br>
              <a:rPr lang="it-IT" sz="4800" b="1" dirty="0">
                <a:solidFill>
                  <a:srgbClr val="FF0000"/>
                </a:solidFill>
                <a:latin typeface="Georgia" panose="02040502050405020303" pitchFamily="18" charset="0"/>
              </a:rPr>
            </a:br>
            <a:endParaRPr dirty="0"/>
          </a:p>
        </p:txBody>
      </p:sp>
      <p:sp>
        <p:nvSpPr>
          <p:cNvPr id="413" name="Google Shape;413;p42"/>
          <p:cNvSpPr txBox="1">
            <a:spLocks noGrp="1"/>
          </p:cNvSpPr>
          <p:nvPr>
            <p:ph type="subTitle" idx="1"/>
          </p:nvPr>
        </p:nvSpPr>
        <p:spPr>
          <a:xfrm flipH="1">
            <a:off x="4580775" y="1834974"/>
            <a:ext cx="4398125" cy="3143425"/>
          </a:xfrm>
          <a:prstGeom prst="rect">
            <a:avLst/>
          </a:prstGeom>
        </p:spPr>
        <p:txBody>
          <a:bodyPr spcFirstLastPara="1" wrap="square" lIns="91425" tIns="91425" rIns="91425" bIns="91425" anchor="t" anchorCtr="0">
            <a:noAutofit/>
          </a:bodyPr>
          <a:lstStyle/>
          <a:p>
            <a:pPr marL="139700" indent="0" algn="just">
              <a:spcAft>
                <a:spcPts val="1200"/>
              </a:spcAft>
              <a:buNone/>
            </a:pPr>
            <a:r>
              <a:rPr lang="it-IT" sz="1800" dirty="0">
                <a:latin typeface="Georgia" panose="02040502050405020303" pitchFamily="18" charset="0"/>
              </a:rPr>
              <a:t>I beni culturali, per essere di interesse collettivo, sono soggetti ad un particolare regime vincolistico. Questo regime serve ad evitare che i beni culturali vengano esportati all’estero o che siano sottratti alla pubblica fruizione.  Questi vincoli servono anche a evitare danneggiamenti o distruzioni dei beni culturali per uso improprio.</a:t>
            </a:r>
          </a:p>
          <a:p>
            <a:pPr marL="139700" indent="0" algn="just">
              <a:buNone/>
            </a:pPr>
            <a:endParaRPr dirty="0"/>
          </a:p>
        </p:txBody>
      </p:sp>
      <p:pic>
        <p:nvPicPr>
          <p:cNvPr id="5124" name="Picture 4">
            <a:extLst>
              <a:ext uri="{FF2B5EF4-FFF2-40B4-BE49-F238E27FC236}">
                <a16:creationId xmlns:a16="http://schemas.microsoft.com/office/drawing/2014/main" id="{DC112130-1F33-9559-8F57-91CDDAA4B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9563"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57"/>
          <p:cNvSpPr txBox="1">
            <a:spLocks noGrp="1"/>
          </p:cNvSpPr>
          <p:nvPr>
            <p:ph type="ctrTitle"/>
          </p:nvPr>
        </p:nvSpPr>
        <p:spPr>
          <a:xfrm>
            <a:off x="973107" y="615974"/>
            <a:ext cx="3141525" cy="1002900"/>
          </a:xfrm>
          <a:prstGeom prst="rect">
            <a:avLst/>
          </a:prstGeom>
        </p:spPr>
        <p:txBody>
          <a:bodyPr spcFirstLastPara="1" wrap="square" lIns="91425" tIns="91425" rIns="91425" bIns="91425" anchor="ctr" anchorCtr="0">
            <a:noAutofit/>
          </a:bodyPr>
          <a:lstStyle/>
          <a:p>
            <a:r>
              <a:rPr lang="it-IT" sz="3600" b="1" dirty="0"/>
              <a:t>Cosa si intende per «paesaggio»?</a:t>
            </a:r>
            <a:br>
              <a:rPr lang="it-IT" sz="3600" b="1" i="1" dirty="0">
                <a:latin typeface="Georgia" panose="02040502050405020303" pitchFamily="18" charset="0"/>
              </a:rPr>
            </a:br>
            <a:endParaRPr sz="4000" b="1" dirty="0"/>
          </a:p>
        </p:txBody>
      </p:sp>
      <p:sp>
        <p:nvSpPr>
          <p:cNvPr id="734" name="Google Shape;734;p57"/>
          <p:cNvSpPr txBox="1">
            <a:spLocks noGrp="1"/>
          </p:cNvSpPr>
          <p:nvPr>
            <p:ph type="subTitle" idx="1"/>
          </p:nvPr>
        </p:nvSpPr>
        <p:spPr>
          <a:xfrm>
            <a:off x="308584" y="1329424"/>
            <a:ext cx="5317516" cy="2777223"/>
          </a:xfrm>
          <a:prstGeom prst="rect">
            <a:avLst/>
          </a:prstGeom>
        </p:spPr>
        <p:txBody>
          <a:bodyPr spcFirstLastPara="1" wrap="square" lIns="91425" tIns="91425" rIns="91425" bIns="91425" anchor="t" anchorCtr="0">
            <a:noAutofit/>
          </a:bodyPr>
          <a:lstStyle/>
          <a:p>
            <a:pPr algn="just">
              <a:spcAft>
                <a:spcPts val="1200"/>
              </a:spcAft>
            </a:pPr>
            <a:r>
              <a:rPr lang="it-IT" sz="1200" b="1" dirty="0">
                <a:latin typeface="Georgia" panose="02040502050405020303" pitchFamily="18" charset="0"/>
              </a:rPr>
              <a:t>        </a:t>
            </a:r>
            <a:r>
              <a:rPr lang="it-IT" dirty="0">
                <a:latin typeface="Georgia" panose="02040502050405020303" pitchFamily="18" charset="0"/>
              </a:rPr>
              <a:t>Il </a:t>
            </a:r>
            <a:r>
              <a:rPr lang="it-IT" b="1" dirty="0">
                <a:latin typeface="Georgia" panose="02040502050405020303" pitchFamily="18" charset="0"/>
              </a:rPr>
              <a:t>paesaggio </a:t>
            </a:r>
            <a:r>
              <a:rPr lang="it-IT" dirty="0">
                <a:latin typeface="Georgia" panose="02040502050405020303" pitchFamily="18" charset="0"/>
              </a:rPr>
              <a:t>identifica il cd. ambiente visibile, vale a dire gli aspetti del rapporto fra uomo e natura che si estrinsecano nella forma del territorio. I beni culturali propriamente detti sono quelli che testimoniano la civiltà umana, quindi sono manufatti dell’uomo. Ma, oltre questi, ci sono luoghi della natura che meritano di essere tutelati perché di grande qualità estetica e naturalistica e perché intimamente legati all’immagine storica di un luogo. Questi sono i beni paesaggistici.</a:t>
            </a:r>
            <a:r>
              <a:rPr lang="it-IT" b="1" dirty="0">
                <a:solidFill>
                  <a:srgbClr val="FF0000"/>
                </a:solidFill>
                <a:latin typeface="Georgia" panose="02040502050405020303" pitchFamily="18" charset="0"/>
              </a:rPr>
              <a:t> </a:t>
            </a:r>
            <a:r>
              <a:rPr lang="it-IT" dirty="0">
                <a:latin typeface="Georgia" panose="02040502050405020303" pitchFamily="18" charset="0"/>
              </a:rPr>
              <a:t>Secondo il codice dei Beni culturali, «</a:t>
            </a:r>
            <a:r>
              <a:rPr lang="it-IT" b="1" dirty="0">
                <a:latin typeface="Georgia" panose="02040502050405020303" pitchFamily="18" charset="0"/>
              </a:rPr>
              <a:t>sono beni paesaggistici gli immobili e le aree </a:t>
            </a:r>
            <a:r>
              <a:rPr lang="it-IT" dirty="0">
                <a:latin typeface="Georgia" panose="02040502050405020303" pitchFamily="18" charset="0"/>
              </a:rPr>
              <a:t>indicati all’articolo 134, </a:t>
            </a:r>
            <a:r>
              <a:rPr lang="it-IT" b="1" dirty="0">
                <a:latin typeface="Georgia" panose="02040502050405020303" pitchFamily="18" charset="0"/>
              </a:rPr>
              <a:t>costituenti espressione dei valori storici, culturali, naturali, morfologici ed estetici del territorio</a:t>
            </a:r>
            <a:r>
              <a:rPr lang="it-IT" dirty="0">
                <a:latin typeface="Georgia" panose="02040502050405020303" pitchFamily="18" charset="0"/>
              </a:rPr>
              <a:t>, e gli altri beni individuati dalla legge o in base alla legge».</a:t>
            </a:r>
          </a:p>
          <a:p>
            <a:pPr algn="just"/>
            <a:endParaRPr dirty="0"/>
          </a:p>
        </p:txBody>
      </p:sp>
      <p:pic>
        <p:nvPicPr>
          <p:cNvPr id="737" name="Google Shape;737;p57"/>
          <p:cNvPicPr preferRelativeResize="0"/>
          <p:nvPr/>
        </p:nvPicPr>
        <p:blipFill rotWithShape="1">
          <a:blip r:embed="rId3">
            <a:alphaModFix/>
          </a:blip>
          <a:srcRect t="42781" r="43955"/>
          <a:stretch/>
        </p:blipFill>
        <p:spPr>
          <a:xfrm>
            <a:off x="7542586" y="-33975"/>
            <a:ext cx="1635189" cy="1528499"/>
          </a:xfrm>
          <a:prstGeom prst="rect">
            <a:avLst/>
          </a:prstGeom>
          <a:noFill/>
          <a:ln>
            <a:noFill/>
          </a:ln>
        </p:spPr>
      </p:pic>
      <p:pic>
        <p:nvPicPr>
          <p:cNvPr id="8196" name="Picture 4">
            <a:extLst>
              <a:ext uri="{FF2B5EF4-FFF2-40B4-BE49-F238E27FC236}">
                <a16:creationId xmlns:a16="http://schemas.microsoft.com/office/drawing/2014/main" id="{FE42535E-82B3-9EBC-9FD8-C7B3B3988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775" y="-33975"/>
            <a:ext cx="3451650" cy="517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839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8"/>
          <p:cNvSpPr txBox="1">
            <a:spLocks noGrp="1"/>
          </p:cNvSpPr>
          <p:nvPr>
            <p:ph type="title"/>
          </p:nvPr>
        </p:nvSpPr>
        <p:spPr>
          <a:xfrm flipH="1">
            <a:off x="3827050" y="920900"/>
            <a:ext cx="5075650" cy="1161600"/>
          </a:xfrm>
          <a:prstGeom prst="rect">
            <a:avLst/>
          </a:prstGeom>
        </p:spPr>
        <p:txBody>
          <a:bodyPr spcFirstLastPara="1" wrap="square" lIns="91425" tIns="91425" rIns="91425" bIns="91425" anchor="t" anchorCtr="0">
            <a:noAutofit/>
          </a:bodyPr>
          <a:lstStyle/>
          <a:p>
            <a:r>
              <a:rPr lang="it-IT" sz="2400" dirty="0">
                <a:latin typeface="Georgia" panose="02040502050405020303" pitchFamily="18" charset="0"/>
              </a:rPr>
              <a:t>Il </a:t>
            </a:r>
            <a:r>
              <a:rPr lang="it-IT" sz="2400" b="1" i="1" dirty="0">
                <a:solidFill>
                  <a:srgbClr val="FF0000"/>
                </a:solidFill>
                <a:latin typeface="Georgia" panose="02040502050405020303" pitchFamily="18" charset="0"/>
              </a:rPr>
              <a:t>Codice dei beni culturali e del paesaggio </a:t>
            </a:r>
            <a:r>
              <a:rPr lang="it-IT" sz="2400" dirty="0">
                <a:latin typeface="Georgia" panose="02040502050405020303" pitchFamily="18" charset="0"/>
              </a:rPr>
              <a:t>ha fissato i concetti guida relativi al pensiero e alle attività sul patrimonio culturale italiano secondo i tre principi di </a:t>
            </a:r>
            <a:r>
              <a:rPr lang="it-IT" sz="2400" b="1" dirty="0">
                <a:latin typeface="Georgia" panose="02040502050405020303" pitchFamily="18" charset="0"/>
              </a:rPr>
              <a:t>tutela</a:t>
            </a:r>
            <a:r>
              <a:rPr lang="it-IT" sz="2400" dirty="0">
                <a:latin typeface="Georgia" panose="02040502050405020303" pitchFamily="18" charset="0"/>
              </a:rPr>
              <a:t>, </a:t>
            </a:r>
            <a:r>
              <a:rPr lang="it-IT" sz="2400" b="1" dirty="0">
                <a:latin typeface="Georgia" panose="02040502050405020303" pitchFamily="18" charset="0"/>
              </a:rPr>
              <a:t>conservazione</a:t>
            </a:r>
            <a:r>
              <a:rPr lang="it-IT" sz="2400" dirty="0">
                <a:latin typeface="Georgia" panose="02040502050405020303" pitchFamily="18" charset="0"/>
              </a:rPr>
              <a:t> e </a:t>
            </a:r>
            <a:r>
              <a:rPr lang="it-IT" sz="2400" b="1" dirty="0">
                <a:latin typeface="Georgia" panose="02040502050405020303" pitchFamily="18" charset="0"/>
              </a:rPr>
              <a:t>valorizzazione</a:t>
            </a:r>
            <a:r>
              <a:rPr lang="it-IT" sz="2400" dirty="0">
                <a:latin typeface="Georgia" panose="02040502050405020303" pitchFamily="18" charset="0"/>
              </a:rPr>
              <a:t>.</a:t>
            </a:r>
            <a:br>
              <a:rPr lang="it-IT" sz="2400" dirty="0">
                <a:latin typeface="Georgia" panose="02040502050405020303" pitchFamily="18" charset="0"/>
              </a:rPr>
            </a:br>
            <a:endParaRPr sz="2400" dirty="0"/>
          </a:p>
        </p:txBody>
      </p:sp>
      <p:sp>
        <p:nvSpPr>
          <p:cNvPr id="587" name="Google Shape;587;p48"/>
          <p:cNvSpPr txBox="1"/>
          <p:nvPr/>
        </p:nvSpPr>
        <p:spPr>
          <a:xfrm>
            <a:off x="0" y="34290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p>
        </p:txBody>
      </p:sp>
      <p:pic>
        <p:nvPicPr>
          <p:cNvPr id="2" name="Picture 2">
            <a:extLst>
              <a:ext uri="{FF2B5EF4-FFF2-40B4-BE49-F238E27FC236}">
                <a16:creationId xmlns:a16="http://schemas.microsoft.com/office/drawing/2014/main" id="{D0177E84-1001-6D92-AF30-4045747AB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6" y="0"/>
            <a:ext cx="3617400" cy="5221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3" name="Google Shape;733;p57"/>
          <p:cNvSpPr txBox="1">
            <a:spLocks noGrp="1"/>
          </p:cNvSpPr>
          <p:nvPr>
            <p:ph type="ctrTitle"/>
          </p:nvPr>
        </p:nvSpPr>
        <p:spPr>
          <a:xfrm>
            <a:off x="1396579" y="535403"/>
            <a:ext cx="3141525" cy="1002900"/>
          </a:xfrm>
          <a:prstGeom prst="rect">
            <a:avLst/>
          </a:prstGeom>
        </p:spPr>
        <p:txBody>
          <a:bodyPr spcFirstLastPara="1" wrap="square" lIns="91425" tIns="91425" rIns="91425" bIns="91425" anchor="ctr" anchorCtr="0">
            <a:noAutofit/>
          </a:bodyPr>
          <a:lstStyle/>
          <a:p>
            <a:r>
              <a:rPr lang="it-IT" sz="4400" b="1" dirty="0">
                <a:latin typeface="Georgia" panose="02040502050405020303" pitchFamily="18" charset="0"/>
              </a:rPr>
              <a:t>TUTELA</a:t>
            </a:r>
            <a:br>
              <a:rPr lang="it-IT" sz="3600" b="1" dirty="0">
                <a:latin typeface="Georgia" panose="02040502050405020303" pitchFamily="18" charset="0"/>
              </a:rPr>
            </a:br>
            <a:endParaRPr sz="4000" b="1" dirty="0"/>
          </a:p>
        </p:txBody>
      </p:sp>
      <p:sp>
        <p:nvSpPr>
          <p:cNvPr id="734" name="Google Shape;734;p57"/>
          <p:cNvSpPr txBox="1">
            <a:spLocks noGrp="1"/>
          </p:cNvSpPr>
          <p:nvPr>
            <p:ph type="subTitle" idx="1"/>
          </p:nvPr>
        </p:nvSpPr>
        <p:spPr>
          <a:xfrm>
            <a:off x="579768" y="1036853"/>
            <a:ext cx="5317516" cy="2777223"/>
          </a:xfrm>
          <a:prstGeom prst="rect">
            <a:avLst/>
          </a:prstGeom>
        </p:spPr>
        <p:txBody>
          <a:bodyPr spcFirstLastPara="1" wrap="square" lIns="91425" tIns="91425" rIns="91425" bIns="91425" anchor="t" anchorCtr="0">
            <a:noAutofit/>
          </a:bodyPr>
          <a:lstStyle/>
          <a:p>
            <a:pPr algn="just">
              <a:spcAft>
                <a:spcPts val="1200"/>
              </a:spcAft>
            </a:pPr>
            <a:r>
              <a:rPr lang="it-IT" sz="1200" b="1" dirty="0">
                <a:latin typeface="Georgia" panose="02040502050405020303" pitchFamily="18" charset="0"/>
              </a:rPr>
              <a:t>        </a:t>
            </a:r>
            <a:r>
              <a:rPr lang="it-IT" sz="1800" b="0" i="0" dirty="0">
                <a:effectLst/>
                <a:latin typeface="Georgia" panose="02040502050405020303" pitchFamily="18" charset="0"/>
              </a:rPr>
              <a:t>La tutela è ogni attività diretta a </a:t>
            </a:r>
            <a:r>
              <a:rPr lang="it-IT" sz="1800" b="1" i="0" dirty="0">
                <a:effectLst/>
                <a:latin typeface="Georgia" panose="02040502050405020303" pitchFamily="18" charset="0"/>
              </a:rPr>
              <a:t>riconoscere, proteggere e conservare </a:t>
            </a:r>
            <a:r>
              <a:rPr lang="it-IT" sz="1800" b="0" i="0" dirty="0">
                <a:effectLst/>
                <a:latin typeface="Georgia" panose="02040502050405020303" pitchFamily="18" charset="0"/>
              </a:rPr>
              <a:t>un bene del nostro patrimonio culturale affinché possa essere offerto alla conoscenza e al godimento collettivi.</a:t>
            </a:r>
          </a:p>
          <a:p>
            <a:pPr algn="just">
              <a:spcAft>
                <a:spcPts val="1200"/>
              </a:spcAft>
            </a:pPr>
            <a:r>
              <a:rPr lang="it-IT" sz="1800" b="0" i="0" dirty="0">
                <a:effectLst/>
                <a:latin typeface="Georgia" panose="02040502050405020303" pitchFamily="18" charset="0"/>
              </a:rPr>
              <a:t>Si esplica pertanto in:</a:t>
            </a:r>
          </a:p>
          <a:p>
            <a:pPr algn="just">
              <a:spcAft>
                <a:spcPts val="1200"/>
              </a:spcAft>
              <a:buFont typeface="Arial" panose="020B0604020202020204" pitchFamily="34" charset="0"/>
              <a:buChar char="•"/>
            </a:pPr>
            <a:r>
              <a:rPr lang="it-IT" sz="1800" b="0" i="0" dirty="0">
                <a:effectLst/>
                <a:latin typeface="Georgia" panose="02040502050405020303" pitchFamily="18" charset="0"/>
              </a:rPr>
              <a:t>riconoscimento, tramite il procedimento di verifica o dichiarazione dell’interesse culturale di un bene, a seconda della sua natura proprietaria;</a:t>
            </a:r>
          </a:p>
          <a:p>
            <a:pPr algn="just">
              <a:spcAft>
                <a:spcPts val="1200"/>
              </a:spcAft>
              <a:buFont typeface="Arial" panose="020B0604020202020204" pitchFamily="34" charset="0"/>
              <a:buChar char="•"/>
            </a:pPr>
            <a:r>
              <a:rPr lang="it-IT" sz="1800" b="0" i="0" dirty="0">
                <a:effectLst/>
                <a:latin typeface="Georgia" panose="02040502050405020303" pitchFamily="18" charset="0"/>
              </a:rPr>
              <a:t>protezione;</a:t>
            </a:r>
          </a:p>
          <a:p>
            <a:pPr algn="just">
              <a:spcAft>
                <a:spcPts val="1200"/>
              </a:spcAft>
              <a:buFont typeface="Arial" panose="020B0604020202020204" pitchFamily="34" charset="0"/>
              <a:buChar char="•"/>
            </a:pPr>
            <a:r>
              <a:rPr lang="it-IT" sz="1800" b="0" i="0" dirty="0">
                <a:effectLst/>
                <a:latin typeface="Georgia" panose="02040502050405020303" pitchFamily="18" charset="0"/>
              </a:rPr>
              <a:t>conservazione.</a:t>
            </a:r>
            <a:endParaRPr sz="1800" dirty="0"/>
          </a:p>
        </p:txBody>
      </p:sp>
      <p:pic>
        <p:nvPicPr>
          <p:cNvPr id="737" name="Google Shape;737;p57"/>
          <p:cNvPicPr preferRelativeResize="0"/>
          <p:nvPr/>
        </p:nvPicPr>
        <p:blipFill rotWithShape="1">
          <a:blip r:embed="rId3">
            <a:alphaModFix/>
          </a:blip>
          <a:srcRect t="42781" r="43955"/>
          <a:stretch/>
        </p:blipFill>
        <p:spPr>
          <a:xfrm>
            <a:off x="7542586" y="-33975"/>
            <a:ext cx="1635189" cy="1528499"/>
          </a:xfrm>
          <a:prstGeom prst="rect">
            <a:avLst/>
          </a:prstGeom>
          <a:noFill/>
          <a:ln>
            <a:noFill/>
          </a:ln>
        </p:spPr>
      </p:pic>
      <p:pic>
        <p:nvPicPr>
          <p:cNvPr id="13314" name="Picture 2">
            <a:extLst>
              <a:ext uri="{FF2B5EF4-FFF2-40B4-BE49-F238E27FC236}">
                <a16:creationId xmlns:a16="http://schemas.microsoft.com/office/drawing/2014/main" id="{2B4911E8-2FF0-3E72-D8DA-7633B3AE6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118" y="826424"/>
            <a:ext cx="2498401" cy="34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91587"/>
      </p:ext>
    </p:extLst>
  </p:cSld>
  <p:clrMapOvr>
    <a:masterClrMapping/>
  </p:clrMapOvr>
</p:sld>
</file>

<file path=ppt/theme/theme1.xml><?xml version="1.0" encoding="utf-8"?>
<a:theme xmlns:a="http://schemas.openxmlformats.org/drawingml/2006/main" name="Painter Portfolio by Slidesgo">
  <a:themeElements>
    <a:clrScheme name="Simple Light">
      <a:dk1>
        <a:srgbClr val="313451"/>
      </a:dk1>
      <a:lt1>
        <a:srgbClr val="5D83AB"/>
      </a:lt1>
      <a:dk2>
        <a:srgbClr val="84AED2"/>
      </a:dk2>
      <a:lt2>
        <a:srgbClr val="71B9BA"/>
      </a:lt2>
      <a:accent1>
        <a:srgbClr val="7EAC7C"/>
      </a:accent1>
      <a:accent2>
        <a:srgbClr val="F0960E"/>
      </a:accent2>
      <a:accent3>
        <a:srgbClr val="F17086"/>
      </a:accent3>
      <a:accent4>
        <a:srgbClr val="E599DA"/>
      </a:accent4>
      <a:accent5>
        <a:srgbClr val="9468BF"/>
      </a:accent5>
      <a:accent6>
        <a:srgbClr val="CBB0E5"/>
      </a:accent6>
      <a:hlink>
        <a:srgbClr val="313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770</Words>
  <Application>Microsoft Macintosh PowerPoint</Application>
  <PresentationFormat>Presentazione su schermo (16:9)</PresentationFormat>
  <Paragraphs>48</Paragraphs>
  <Slides>12</Slides>
  <Notes>12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12</vt:i4>
      </vt:variant>
    </vt:vector>
  </HeadingPairs>
  <TitlesOfParts>
    <vt:vector size="18" baseType="lpstr">
      <vt:lpstr>Didact Gothic</vt:lpstr>
      <vt:lpstr>Caveat Brush</vt:lpstr>
      <vt:lpstr>Arial</vt:lpstr>
      <vt:lpstr>Open Sans</vt:lpstr>
      <vt:lpstr>Georgia</vt:lpstr>
      <vt:lpstr>Painter Portfolio by Slidesgo</vt:lpstr>
      <vt:lpstr>Presentazione standard di PowerPoint</vt:lpstr>
      <vt:lpstr>Articolo 9 della Costituzione della Repubblica Italiana </vt:lpstr>
      <vt:lpstr>Che cos’è il «patrimonio culturale»? </vt:lpstr>
      <vt:lpstr>Cosa sono i beni culturali?</vt:lpstr>
      <vt:lpstr>Presentazione standard di PowerPoint</vt:lpstr>
      <vt:lpstr>Vincoli sui beni culturali  </vt:lpstr>
      <vt:lpstr>Cosa si intende per «paesaggio»? </vt:lpstr>
      <vt:lpstr>Il Codice dei beni culturali e del paesaggio ha fissato i concetti guida relativi al pensiero e alle attività sul patrimonio culturale italiano secondo i tre principi di tutela, conservazione e valorizzazione. </vt:lpstr>
      <vt:lpstr>TUTELA </vt:lpstr>
      <vt:lpstr>VALORIZZAZIONE </vt:lpstr>
      <vt:lpstr>CONSERVAZIONE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Microsoft Office User</cp:lastModifiedBy>
  <cp:revision>8</cp:revision>
  <dcterms:modified xsi:type="dcterms:W3CDTF">2023-01-15T14:40:21Z</dcterms:modified>
</cp:coreProperties>
</file>