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58" r:id="rId4"/>
    <p:sldId id="259" r:id="rId5"/>
    <p:sldId id="260" r:id="rId6"/>
    <p:sldId id="261" r:id="rId7"/>
    <p:sldId id="262" r:id="rId8"/>
    <p:sldId id="264" r:id="rId9"/>
    <p:sldId id="263"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21"/>
  </p:normalViewPr>
  <p:slideViewPr>
    <p:cSldViewPr snapToGrid="0" snapToObjects="1">
      <p:cViewPr varScale="1">
        <p:scale>
          <a:sx n="115" d="100"/>
          <a:sy n="115" d="100"/>
        </p:scale>
        <p:origin x="4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a:t>Fare clic per modificare lo stile del titolo dello schema</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7AFFB9B-9FB8-469E-96F9-4D32314110B6}" type="datetimeFigureOut">
              <a:rPr lang="en-US" smtClean="0"/>
              <a:t>1/23/23</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7426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341D2AC3-6A0B-4169-B1EA-E3AE8B351BDD}" type="datetimeFigureOut">
              <a:rPr lang="en-US" smtClean="0"/>
              <a:t>1/23/23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90017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DD4B9363-8B87-41B7-9F8E-64519CBB8F34}" type="datetimeFigureOut">
              <a:rPr lang="en-US" smtClean="0"/>
              <a:t>1/23/23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98986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EAEF5746-5284-4951-9F37-7AE924EDBCB7}" type="datetimeFigureOut">
              <a:rPr lang="en-US" smtClean="0"/>
              <a:t>1/23/23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30775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02398B29-7265-4A65-A2A4-6703C057B7C1}" type="datetimeFigureOut">
              <a:rPr lang="en-US" smtClean="0"/>
              <a:t>1/23/23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78722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3" name="Date Placeholder 2"/>
          <p:cNvSpPr>
            <a:spLocks noGrp="1"/>
          </p:cNvSpPr>
          <p:nvPr>
            <p:ph type="dt" sz="half" idx="10"/>
          </p:nvPr>
        </p:nvSpPr>
        <p:spPr/>
        <p:txBody>
          <a:bodyPr/>
          <a:lstStyle/>
          <a:p>
            <a:fld id="{28FBA082-94DF-4C4B-A041-6624924AB0A8}" type="datetimeFigureOut">
              <a:rPr lang="en-US" smtClean="0"/>
              <a:t>1/23/23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41387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a:t>Fare clic per modificare lo stile del titolo dello schema</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3" name="Date Placeholder 2"/>
          <p:cNvSpPr>
            <a:spLocks noGrp="1"/>
          </p:cNvSpPr>
          <p:nvPr>
            <p:ph type="dt" sz="half" idx="10"/>
          </p:nvPr>
        </p:nvSpPr>
        <p:spPr/>
        <p:txBody>
          <a:bodyPr/>
          <a:lstStyle/>
          <a:p>
            <a:fld id="{B27686C4-3AB5-4E0C-86CA-FB108C350AA9}" type="datetimeFigureOut">
              <a:rPr lang="en-US" smtClean="0"/>
              <a:t>1/23/23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02716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50321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71924366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5106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0F7F47CF-67C9-420C-80A5-E2069FF0C2DF}"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6816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a:t>Modifica gli stili del testo dello schema
Secondo livello
Terzo livello
Quarto livello
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3350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2" name="Content Placeholder 3"/>
          <p:cNvSpPr>
            <a:spLocks noGrp="1"/>
          </p:cNvSpPr>
          <p:nvPr>
            <p:ph sz="quarter" idx="13"/>
          </p:nvPr>
        </p:nvSpPr>
        <p:spPr>
          <a:xfrm>
            <a:off x="685802" y="2861733"/>
            <a:ext cx="5088712" cy="2512852"/>
          </a:xfrm>
        </p:spPr>
        <p:txBody>
          <a:bodyPr anchor="t"/>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3" name="Content Placeholder 5"/>
          <p:cNvSpPr>
            <a:spLocks noGrp="1"/>
          </p:cNvSpPr>
          <p:nvPr>
            <p:ph sz="quarter" idx="14"/>
          </p:nvPr>
        </p:nvSpPr>
        <p:spPr>
          <a:xfrm>
            <a:off x="5993969" y="2861733"/>
            <a:ext cx="5088713" cy="2512852"/>
          </a:xfrm>
        </p:spPr>
        <p:txBody>
          <a:bodyPr anchor="t"/>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8991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538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2087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50C3BFE2-83B7-4B0A-B9D3-AB28331082B3}" type="datetimeFigureOut">
              <a:rPr lang="en-US" smtClean="0"/>
              <a:t>1/23/23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1799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12EF78E3-FDA3-4D28-AAA2-0B81F349A39D}" type="datetimeFigureOut">
              <a:rPr lang="en-US" smtClean="0"/>
              <a:t>1/23/23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3129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C35BB1C6-BF8F-4481-8AB2-603A1C8A906A}" type="datetimeFigureOut">
              <a:rPr lang="en-US" smtClean="0"/>
              <a:t>1/23/23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62228413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it.wikipedia.org/wiki/Istruzion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59E6ED-E09C-114A-A10A-E9D02E096BDC}"/>
              </a:ext>
            </a:extLst>
          </p:cNvPr>
          <p:cNvSpPr>
            <a:spLocks noGrp="1"/>
          </p:cNvSpPr>
          <p:nvPr>
            <p:ph type="ctrTitle"/>
          </p:nvPr>
        </p:nvSpPr>
        <p:spPr>
          <a:xfrm rot="21420000">
            <a:off x="820863" y="230407"/>
            <a:ext cx="9755187" cy="2766528"/>
          </a:xfrm>
        </p:spPr>
        <p:txBody>
          <a:bodyPr/>
          <a:lstStyle/>
          <a:p>
            <a:r>
              <a:rPr lang="it-IT" dirty="0">
                <a:latin typeface="Cooper Black" panose="0208090404030B020404" pitchFamily="18" charset="77"/>
              </a:rPr>
              <a:t>IL BENE FA BENE!</a:t>
            </a:r>
          </a:p>
        </p:txBody>
      </p:sp>
      <p:sp>
        <p:nvSpPr>
          <p:cNvPr id="3" name="Sottotitolo 2">
            <a:extLst>
              <a:ext uri="{FF2B5EF4-FFF2-40B4-BE49-F238E27FC236}">
                <a16:creationId xmlns:a16="http://schemas.microsoft.com/office/drawing/2014/main" id="{E13DC845-B1C4-CA48-8A16-9505638E7A18}"/>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88585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8DFFEF-EB74-9344-B019-7700352CD9D9}"/>
              </a:ext>
            </a:extLst>
          </p:cNvPr>
          <p:cNvSpPr>
            <a:spLocks noGrp="1"/>
          </p:cNvSpPr>
          <p:nvPr>
            <p:ph type="title"/>
          </p:nvPr>
        </p:nvSpPr>
        <p:spPr>
          <a:xfrm>
            <a:off x="2299938" y="0"/>
            <a:ext cx="7265019" cy="1151965"/>
          </a:xfrm>
        </p:spPr>
        <p:txBody>
          <a:bodyPr>
            <a:normAutofit fontScale="90000"/>
          </a:bodyPr>
          <a:lstStyle/>
          <a:p>
            <a:r>
              <a:rPr lang="it-IT" dirty="0"/>
              <a:t>Considerazioni personali</a:t>
            </a:r>
          </a:p>
        </p:txBody>
      </p:sp>
      <p:sp>
        <p:nvSpPr>
          <p:cNvPr id="3" name="Segnaposto contenuto 2">
            <a:extLst>
              <a:ext uri="{FF2B5EF4-FFF2-40B4-BE49-F238E27FC236}">
                <a16:creationId xmlns:a16="http://schemas.microsoft.com/office/drawing/2014/main" id="{B0BDD9A5-8A1C-C746-803A-8128280F0AB6}"/>
              </a:ext>
            </a:extLst>
          </p:cNvPr>
          <p:cNvSpPr>
            <a:spLocks noGrp="1"/>
          </p:cNvSpPr>
          <p:nvPr>
            <p:ph sz="quarter" idx="13"/>
          </p:nvPr>
        </p:nvSpPr>
        <p:spPr>
          <a:xfrm>
            <a:off x="0" y="1037063"/>
            <a:ext cx="11864897" cy="4437884"/>
          </a:xfrm>
        </p:spPr>
        <p:txBody>
          <a:bodyPr>
            <a:normAutofit fontScale="85000" lnSpcReduction="20000"/>
          </a:bodyPr>
          <a:lstStyle/>
          <a:p>
            <a:pPr marL="0" indent="0">
              <a:buNone/>
            </a:pPr>
            <a:r>
              <a:rPr lang="it-IT" b="1" i="1" cap="none" dirty="0">
                <a:latin typeface="Arial" panose="020B0604020202020204" pitchFamily="34" charset="0"/>
                <a:cs typeface="Arial" panose="020B0604020202020204" pitchFamily="34" charset="0"/>
              </a:rPr>
              <a:t>In conclusione, possiamo affermare che è stato davvero interessante poter approfondire queste tematiche, in quanto tutti questi beni appartengono a tutti noi…sono la nostra storia! Alla domanda «a cosa mai servono?» Una persona ignorante risponderebbe con un semplice «niente», ma crediamo che la foto delle persone in Ucraina che proteggono un bene, durante la guerra sia la vera risposta a questa domanda. </a:t>
            </a:r>
          </a:p>
          <a:p>
            <a:pPr marL="0" indent="0">
              <a:buNone/>
            </a:pPr>
            <a:r>
              <a:rPr lang="it-IT" b="1" i="1" cap="none" dirty="0">
                <a:latin typeface="Arial" panose="020B0604020202020204" pitchFamily="34" charset="0"/>
                <a:cs typeface="Arial" panose="020B0604020202020204" pitchFamily="34" charset="0"/>
              </a:rPr>
              <a:t>Come abbiamo detto sono la nostra storia, il nostro passato e dobbiamo impegnarci tutti a preservarli ma anche a promuoverli. In particolare, noi Italiani dovremmo «proteggerli» ancora di più, in quanto siamo uno dei Paesi con maggior beni culturali, quindi dobbiamo essere fieri della nostra cultura.</a:t>
            </a:r>
          </a:p>
          <a:p>
            <a:pPr marL="0" indent="0">
              <a:buNone/>
            </a:pPr>
            <a:r>
              <a:rPr lang="it-IT" b="1" i="1" cap="none" dirty="0">
                <a:latin typeface="Arial" panose="020B0604020202020204" pitchFamily="34" charset="0"/>
                <a:cs typeface="Arial" panose="020B0604020202020204" pitchFamily="34" charset="0"/>
              </a:rPr>
              <a:t>Dunque dovremmo un po’ tutti prendere esempio dai ragazzi della «paranza del rione sanità» che hanno dato fiducia a un quartiere con una pessima nomea e l’hanno rivoluzionato. Siamo infatti, rimaste molto colpite da questi ragazzi perché a volte, stesso noi napoletani non crediamo nel nostro paese, nelle sue capacità ma in realtà dovremmo impegnarci solamente noi un po’ di più, in quanto Napoli non ha niente in meno rispetto agli altri paesi, ma anzi  è pieno di risorse.</a:t>
            </a:r>
          </a:p>
          <a:p>
            <a:pPr marL="0" indent="0">
              <a:buNone/>
            </a:pPr>
            <a:r>
              <a:rPr lang="it-IT" b="1" i="1" cap="none" dirty="0">
                <a:latin typeface="Arial" panose="020B0604020202020204" pitchFamily="34" charset="0"/>
                <a:cs typeface="Arial" panose="020B0604020202020204" pitchFamily="34" charset="0"/>
              </a:rPr>
              <a:t>Concludiamo quindi questo approfondimento con la consapevolezza dell’importanza dei beni culturali che ci circondano e della grandezza della nostra bellissima città.</a:t>
            </a:r>
          </a:p>
          <a:p>
            <a:pPr marL="0" indent="0">
              <a:buNone/>
            </a:pPr>
            <a:endParaRPr lang="it-IT" b="1" i="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664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AF5B6-E4C8-9B40-81BC-E929C3A64C87}"/>
              </a:ext>
            </a:extLst>
          </p:cNvPr>
          <p:cNvSpPr>
            <a:spLocks noGrp="1"/>
          </p:cNvSpPr>
          <p:nvPr>
            <p:ph type="title"/>
          </p:nvPr>
        </p:nvSpPr>
        <p:spPr/>
        <p:txBody>
          <a:bodyPr/>
          <a:lstStyle/>
          <a:p>
            <a:r>
              <a:rPr lang="it-IT" dirty="0"/>
              <a:t>Eseguito da:</a:t>
            </a:r>
          </a:p>
        </p:txBody>
      </p:sp>
      <p:sp>
        <p:nvSpPr>
          <p:cNvPr id="3" name="Segnaposto contenuto 2">
            <a:extLst>
              <a:ext uri="{FF2B5EF4-FFF2-40B4-BE49-F238E27FC236}">
                <a16:creationId xmlns:a16="http://schemas.microsoft.com/office/drawing/2014/main" id="{1BC6F80B-FC8F-614F-AE09-EF380C3C2EAF}"/>
              </a:ext>
            </a:extLst>
          </p:cNvPr>
          <p:cNvSpPr>
            <a:spLocks noGrp="1"/>
          </p:cNvSpPr>
          <p:nvPr>
            <p:ph sz="quarter" idx="13"/>
          </p:nvPr>
        </p:nvSpPr>
        <p:spPr>
          <a:xfrm>
            <a:off x="685800" y="2063396"/>
            <a:ext cx="12138101" cy="3311189"/>
          </a:xfrm>
        </p:spPr>
        <p:txBody>
          <a:bodyPr/>
          <a:lstStyle/>
          <a:p>
            <a:pPr marL="0" indent="0">
              <a:buNone/>
            </a:pPr>
            <a:r>
              <a:rPr lang="it-IT" dirty="0"/>
              <a:t> </a:t>
            </a:r>
            <a:r>
              <a:rPr lang="it-IT" sz="5400" dirty="0" err="1"/>
              <a:t>Calvanese</a:t>
            </a:r>
            <a:r>
              <a:rPr lang="it-IT" sz="5400" dirty="0"/>
              <a:t> lena </a:t>
            </a:r>
          </a:p>
          <a:p>
            <a:pPr marL="0" indent="0">
              <a:buNone/>
            </a:pPr>
            <a:r>
              <a:rPr lang="it-IT" sz="5400" dirty="0"/>
              <a:t>Esposito </a:t>
            </a:r>
            <a:r>
              <a:rPr lang="it-IT" sz="5400" dirty="0" err="1"/>
              <a:t>francesca</a:t>
            </a:r>
            <a:endParaRPr lang="it-IT" sz="5400" dirty="0"/>
          </a:p>
          <a:p>
            <a:pPr marL="0" indent="0">
              <a:buNone/>
            </a:pPr>
            <a:r>
              <a:rPr lang="it-IT" sz="5400" dirty="0"/>
              <a:t>4a</a:t>
            </a:r>
          </a:p>
        </p:txBody>
      </p:sp>
    </p:spTree>
    <p:extLst>
      <p:ext uri="{BB962C8B-B14F-4D97-AF65-F5344CB8AC3E}">
        <p14:creationId xmlns:p14="http://schemas.microsoft.com/office/powerpoint/2010/main" val="256630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578F21-B82C-B641-97ED-9CEA6EF52A28}"/>
              </a:ext>
            </a:extLst>
          </p:cNvPr>
          <p:cNvSpPr>
            <a:spLocks noGrp="1"/>
          </p:cNvSpPr>
          <p:nvPr>
            <p:ph type="title"/>
          </p:nvPr>
        </p:nvSpPr>
        <p:spPr>
          <a:xfrm>
            <a:off x="193432" y="99646"/>
            <a:ext cx="6523891" cy="1151965"/>
          </a:xfrm>
        </p:spPr>
        <p:txBody>
          <a:bodyPr>
            <a:normAutofit/>
          </a:bodyPr>
          <a:lstStyle/>
          <a:p>
            <a:r>
              <a:rPr lang="it-IT" dirty="0"/>
              <a:t>Beni culturali</a:t>
            </a:r>
          </a:p>
        </p:txBody>
      </p:sp>
      <p:sp>
        <p:nvSpPr>
          <p:cNvPr id="3" name="Segnaposto contenuto 2">
            <a:extLst>
              <a:ext uri="{FF2B5EF4-FFF2-40B4-BE49-F238E27FC236}">
                <a16:creationId xmlns:a16="http://schemas.microsoft.com/office/drawing/2014/main" id="{62E6A8D8-354D-1E49-99A7-51E23AEBF225}"/>
              </a:ext>
            </a:extLst>
          </p:cNvPr>
          <p:cNvSpPr>
            <a:spLocks noGrp="1"/>
          </p:cNvSpPr>
          <p:nvPr>
            <p:ph sz="quarter" idx="13"/>
          </p:nvPr>
        </p:nvSpPr>
        <p:spPr>
          <a:xfrm>
            <a:off x="193432" y="1066935"/>
            <a:ext cx="5250105" cy="4090853"/>
          </a:xfrm>
        </p:spPr>
        <p:txBody>
          <a:bodyPr>
            <a:normAutofit/>
          </a:bodyPr>
          <a:lstStyle/>
          <a:p>
            <a:pPr marL="0" indent="0">
              <a:buNone/>
            </a:pPr>
            <a:r>
              <a:rPr lang="it-IT" b="1" i="1" cap="none" dirty="0">
                <a:latin typeface="Arial" panose="020B0604020202020204" pitchFamily="34" charset="0"/>
                <a:cs typeface="Arial" panose="020B0604020202020204" pitchFamily="34" charset="0"/>
              </a:rPr>
              <a:t>I beni culturali sono tutti i beni designati da ciascuno stato importanti per l’archeologia, la letteratura, l’arte, la scienza. Oppure, tradizioni e usanze che sono state create dai nostri antenati, e che hanno un valore culturale da tramandare. Sono beni culturali però anche alcuni paesaggi naturali di grande importanza per l’umanità</a:t>
            </a:r>
            <a:r>
              <a:rPr lang="it-IT" b="1" cap="none" dirty="0">
                <a:latin typeface="Arial" panose="020B0604020202020204" pitchFamily="34" charset="0"/>
                <a:cs typeface="Arial" panose="020B0604020202020204" pitchFamily="34" charset="0"/>
              </a:rPr>
              <a:t>.</a:t>
            </a:r>
          </a:p>
        </p:txBody>
      </p:sp>
      <p:sp>
        <p:nvSpPr>
          <p:cNvPr id="5" name="CasellaDiTesto 4">
            <a:extLst>
              <a:ext uri="{FF2B5EF4-FFF2-40B4-BE49-F238E27FC236}">
                <a16:creationId xmlns:a16="http://schemas.microsoft.com/office/drawing/2014/main" id="{F4D3548B-C487-2E4C-A935-EF7CDDA3F7F2}"/>
              </a:ext>
            </a:extLst>
          </p:cNvPr>
          <p:cNvSpPr txBox="1"/>
          <p:nvPr/>
        </p:nvSpPr>
        <p:spPr>
          <a:xfrm>
            <a:off x="10381785" y="2798956"/>
            <a:ext cx="184731" cy="369332"/>
          </a:xfrm>
          <a:prstGeom prst="rect">
            <a:avLst/>
          </a:prstGeom>
          <a:noFill/>
        </p:spPr>
        <p:txBody>
          <a:bodyPr wrap="none" rtlCol="0">
            <a:spAutoFit/>
          </a:bodyPr>
          <a:lstStyle/>
          <a:p>
            <a:endParaRPr lang="it-IT" dirty="0"/>
          </a:p>
        </p:txBody>
      </p:sp>
      <p:pic>
        <p:nvPicPr>
          <p:cNvPr id="6" name="Immagine 5">
            <a:extLst>
              <a:ext uri="{FF2B5EF4-FFF2-40B4-BE49-F238E27FC236}">
                <a16:creationId xmlns:a16="http://schemas.microsoft.com/office/drawing/2014/main" id="{1201009D-99DB-3F41-A469-3CF0B6C440DC}"/>
              </a:ext>
            </a:extLst>
          </p:cNvPr>
          <p:cNvPicPr>
            <a:picLocks noChangeAspect="1"/>
          </p:cNvPicPr>
          <p:nvPr/>
        </p:nvPicPr>
        <p:blipFill>
          <a:blip r:embed="rId2"/>
          <a:stretch>
            <a:fillRect/>
          </a:stretch>
        </p:blipFill>
        <p:spPr>
          <a:xfrm>
            <a:off x="5353824" y="678572"/>
            <a:ext cx="6209991" cy="4610100"/>
          </a:xfrm>
          <a:prstGeom prst="rect">
            <a:avLst/>
          </a:prstGeom>
        </p:spPr>
      </p:pic>
    </p:spTree>
    <p:extLst>
      <p:ext uri="{BB962C8B-B14F-4D97-AF65-F5344CB8AC3E}">
        <p14:creationId xmlns:p14="http://schemas.microsoft.com/office/powerpoint/2010/main" val="192197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046109-D377-354C-845D-DD2D60DB8422}"/>
              </a:ext>
            </a:extLst>
          </p:cNvPr>
          <p:cNvSpPr>
            <a:spLocks noGrp="1"/>
          </p:cNvSpPr>
          <p:nvPr>
            <p:ph type="title"/>
          </p:nvPr>
        </p:nvSpPr>
        <p:spPr>
          <a:xfrm>
            <a:off x="0" y="-105937"/>
            <a:ext cx="3640873" cy="1151965"/>
          </a:xfrm>
        </p:spPr>
        <p:txBody>
          <a:bodyPr/>
          <a:lstStyle/>
          <a:p>
            <a:r>
              <a:rPr lang="it-IT" dirty="0"/>
              <a:t>ARTICOLO 9</a:t>
            </a:r>
          </a:p>
        </p:txBody>
      </p:sp>
      <p:sp>
        <p:nvSpPr>
          <p:cNvPr id="3" name="Segnaposto contenuto 2">
            <a:extLst>
              <a:ext uri="{FF2B5EF4-FFF2-40B4-BE49-F238E27FC236}">
                <a16:creationId xmlns:a16="http://schemas.microsoft.com/office/drawing/2014/main" id="{F001615D-B274-B945-A1B6-18722586C7CE}"/>
              </a:ext>
            </a:extLst>
          </p:cNvPr>
          <p:cNvSpPr>
            <a:spLocks noGrp="1"/>
          </p:cNvSpPr>
          <p:nvPr>
            <p:ph sz="quarter" idx="13"/>
          </p:nvPr>
        </p:nvSpPr>
        <p:spPr>
          <a:xfrm>
            <a:off x="0" y="680224"/>
            <a:ext cx="7895063" cy="5365430"/>
          </a:xfrm>
        </p:spPr>
        <p:txBody>
          <a:bodyPr>
            <a:normAutofit fontScale="92500" lnSpcReduction="20000"/>
          </a:bodyPr>
          <a:lstStyle/>
          <a:p>
            <a:pPr marL="0" indent="0">
              <a:buNone/>
            </a:pPr>
            <a:r>
              <a:rPr lang="it-IT" sz="1600" b="1" i="1" cap="none" dirty="0">
                <a:latin typeface="Arial" panose="020B0604020202020204" pitchFamily="34" charset="0"/>
                <a:cs typeface="Arial" panose="020B0604020202020204" pitchFamily="34" charset="0"/>
              </a:rPr>
              <a:t>Analizzando la norma più nel dettaglio colpisce innanzitutto il riferimento alla “Repubblica” </a:t>
            </a:r>
            <a:r>
              <a:rPr lang="it-IT" sz="1600" b="1" i="1" cap="none" dirty="0" err="1">
                <a:latin typeface="Arial" panose="020B0604020202020204" pitchFamily="34" charset="0"/>
                <a:cs typeface="Arial" panose="020B0604020202020204" pitchFamily="34" charset="0"/>
              </a:rPr>
              <a:t>anzichè</a:t>
            </a:r>
            <a:r>
              <a:rPr lang="it-IT" sz="1600" b="1" i="1" cap="none" dirty="0">
                <a:latin typeface="Arial" panose="020B0604020202020204" pitchFamily="34" charset="0"/>
                <a:cs typeface="Arial" panose="020B0604020202020204" pitchFamily="34" charset="0"/>
              </a:rPr>
              <a:t> allo “Stato”, scelta lessicale presente anche in altri articoli della Costituzione. Un termine niente affatto casuale ma utilizzato con lo specifico intento di prevenire un’eventuale, eccessiva ingerenza regionale in materia. I costituenti temevano infatti che con l’avvento delle regioni e le possibili rivendicazioni avanzate da queste ultime in vari ambiti, i principali musei e gallerie d’Italia, così come i grandi centri di scavo e restauro venissero sottratti al controllo nazionale e posti sotto l’iniziativa locale. A ben vedere, il riferimento alla “Repubblica” può assumere però anche un significato ulteriore e ben più profondo: è infatti possibile leggervi la volontà di coinvolgere non solo i pubblici poteri ma anche l’intera collettività nella promozione e nello sviluppo dei settori menzionati, all’insegna di una tutela attiva del patrimonio storico, artistico, naturalistico e culturale. La norma opera su due direttrici distinte e ben definite: da un lato la promozione della cultura e dello sviluppo tecnico e scientifico; dall’altro, la tutela del paesaggio e del patrimonio storico e artistico della nazione. La promozione è espressamente riferita alla cultura e alla ricerca tecnica e scientifica, a sottolineare l’impegno attivo assunto dalla repubblica (nell’ampia accezione suindicata) nei settori in questione. Quando si parla di tutela si fa invece esplicito riferimento al paesaggio , e dunque, per estensione all’ambiente, e al patrimonio storico e artistico della nazione, che la repubblica è chiamata a valorizzare e preservare.</a:t>
            </a:r>
          </a:p>
          <a:p>
            <a:pPr marL="0" indent="0">
              <a:buNone/>
            </a:pPr>
            <a:endParaRPr lang="it-IT" dirty="0"/>
          </a:p>
        </p:txBody>
      </p:sp>
      <p:pic>
        <p:nvPicPr>
          <p:cNvPr id="6" name="Immagine 5">
            <a:extLst>
              <a:ext uri="{FF2B5EF4-FFF2-40B4-BE49-F238E27FC236}">
                <a16:creationId xmlns:a16="http://schemas.microsoft.com/office/drawing/2014/main" id="{4AB108C1-AFFA-8B4E-A090-E5D3685C75DB}"/>
              </a:ext>
            </a:extLst>
          </p:cNvPr>
          <p:cNvPicPr>
            <a:picLocks noChangeAspect="1"/>
          </p:cNvPicPr>
          <p:nvPr/>
        </p:nvPicPr>
        <p:blipFill>
          <a:blip r:embed="rId2"/>
          <a:stretch>
            <a:fillRect/>
          </a:stretch>
        </p:blipFill>
        <p:spPr>
          <a:xfrm>
            <a:off x="7705493" y="1159727"/>
            <a:ext cx="3902927" cy="4170556"/>
          </a:xfrm>
          <a:prstGeom prst="rect">
            <a:avLst/>
          </a:prstGeom>
        </p:spPr>
      </p:pic>
    </p:spTree>
    <p:extLst>
      <p:ext uri="{BB962C8B-B14F-4D97-AF65-F5344CB8AC3E}">
        <p14:creationId xmlns:p14="http://schemas.microsoft.com/office/powerpoint/2010/main" val="400950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4632E0-9C29-0E4A-89C9-9B097A5EFAD6}"/>
              </a:ext>
            </a:extLst>
          </p:cNvPr>
          <p:cNvSpPr>
            <a:spLocks noGrp="1"/>
          </p:cNvSpPr>
          <p:nvPr>
            <p:ph type="title"/>
          </p:nvPr>
        </p:nvSpPr>
        <p:spPr>
          <a:xfrm>
            <a:off x="1321421" y="273205"/>
            <a:ext cx="3261730" cy="1923585"/>
          </a:xfrm>
        </p:spPr>
        <p:txBody>
          <a:bodyPr>
            <a:normAutofit/>
          </a:bodyPr>
          <a:lstStyle/>
          <a:p>
            <a:r>
              <a:rPr lang="it-IT" sz="6000" dirty="0"/>
              <a:t>UNESCO</a:t>
            </a:r>
          </a:p>
        </p:txBody>
      </p:sp>
      <p:sp>
        <p:nvSpPr>
          <p:cNvPr id="3" name="Segnaposto contenuto 2">
            <a:extLst>
              <a:ext uri="{FF2B5EF4-FFF2-40B4-BE49-F238E27FC236}">
                <a16:creationId xmlns:a16="http://schemas.microsoft.com/office/drawing/2014/main" id="{5E41D3B1-4307-9645-9A46-A3A042A34625}"/>
              </a:ext>
            </a:extLst>
          </p:cNvPr>
          <p:cNvSpPr>
            <a:spLocks noGrp="1"/>
          </p:cNvSpPr>
          <p:nvPr>
            <p:ph sz="quarter" idx="13"/>
          </p:nvPr>
        </p:nvSpPr>
        <p:spPr>
          <a:xfrm>
            <a:off x="5609064" y="512956"/>
            <a:ext cx="5921298" cy="5229922"/>
          </a:xfrm>
        </p:spPr>
        <p:txBody>
          <a:bodyPr>
            <a:normAutofit fontScale="92500" lnSpcReduction="20000"/>
          </a:bodyPr>
          <a:lstStyle/>
          <a:p>
            <a:pPr marL="0" indent="0">
              <a:buNone/>
            </a:pPr>
            <a:r>
              <a:rPr lang="it-IT" b="1" i="1" cap="none" dirty="0">
                <a:solidFill>
                  <a:srgbClr val="202122"/>
                </a:solidFill>
                <a:latin typeface="Arial" panose="020B0604020202020204" pitchFamily="34" charset="0"/>
              </a:rPr>
              <a:t>L'organizzazione delle nazioni unite per l'educazione, la scienza e la cultura  è un'agenzia specializzata delle</a:t>
            </a:r>
            <a:r>
              <a:rPr lang="it-IT" b="1" i="1" cap="none" dirty="0">
                <a:latin typeface="Arial" panose="020B0604020202020204" pitchFamily="34" charset="0"/>
              </a:rPr>
              <a:t> nazioni unite creata con lo scopo</a:t>
            </a:r>
            <a:r>
              <a:rPr lang="it-IT" b="1" i="1" cap="none" baseline="30000" dirty="0">
                <a:latin typeface="Arial" panose="020B0604020202020204" pitchFamily="34" charset="0"/>
              </a:rPr>
              <a:t> </a:t>
            </a:r>
            <a:r>
              <a:rPr lang="it-IT" b="1" i="1" cap="none" dirty="0">
                <a:latin typeface="Arial" panose="020B0604020202020204" pitchFamily="34" charset="0"/>
              </a:rPr>
              <a:t>di promuovere la pace e la comprensione tra le nazioni con l’</a:t>
            </a:r>
            <a:r>
              <a:rPr lang="it-IT" b="1" i="1" cap="none" dirty="0">
                <a:latin typeface="Arial" panose="020B0604020202020204" pitchFamily="34" charset="0"/>
                <a:hlinkClick r:id="rId2" tooltip="Istruzione">
                  <a:extLst>
                    <a:ext uri="{A12FA001-AC4F-418D-AE19-62706E023703}">
                      <ahyp:hlinkClr xmlns:ahyp="http://schemas.microsoft.com/office/drawing/2018/hyperlinkcolor" val="tx"/>
                    </a:ext>
                  </a:extLst>
                </a:hlinkClick>
              </a:rPr>
              <a:t>i</a:t>
            </a:r>
            <a:r>
              <a:rPr lang="it-IT" b="1" i="1" cap="none" dirty="0">
                <a:latin typeface="Arial" panose="020B0604020202020204" pitchFamily="34" charset="0"/>
              </a:rPr>
              <a:t>struzione, la scienza, la cultura, l’educazione e l’informazione per promuovere «il rispetto universale per la giustizia, per lo stato di diritto e per diritti umani e le libertà fondamentali» quali sono definite e affermate dalla dichiarazione universale dei diritti umani.</a:t>
            </a:r>
          </a:p>
          <a:p>
            <a:pPr marL="0" indent="0">
              <a:buNone/>
            </a:pPr>
            <a:r>
              <a:rPr lang="it-IT" b="1" i="1" cap="none" dirty="0">
                <a:latin typeface="Arial" panose="020B0604020202020204" pitchFamily="34" charset="0"/>
              </a:rPr>
              <a:t>Fondata durante la conferenza dei ministri alleati dell'educazione, la sua costituzione è stata firmata il 16 novembre 1945 ed entrata in vigore il 4 novembre 1946,</a:t>
            </a:r>
            <a:r>
              <a:rPr lang="it-IT" b="1" i="1" cap="none" baseline="30000" dirty="0">
                <a:latin typeface="Arial" panose="020B0604020202020204" pitchFamily="34" charset="0"/>
              </a:rPr>
              <a:t> </a:t>
            </a:r>
            <a:r>
              <a:rPr lang="it-IT" b="1" i="1" cap="none" dirty="0">
                <a:latin typeface="Arial" panose="020B0604020202020204" pitchFamily="34" charset="0"/>
              </a:rPr>
              <a:t>dopo la ratifica da parte di venti stati.</a:t>
            </a:r>
          </a:p>
          <a:p>
            <a:pPr marL="0" indent="0">
              <a:buNone/>
            </a:pPr>
            <a:endParaRPr lang="it-IT" dirty="0"/>
          </a:p>
        </p:txBody>
      </p:sp>
      <p:pic>
        <p:nvPicPr>
          <p:cNvPr id="4" name="Immagine 3">
            <a:extLst>
              <a:ext uri="{FF2B5EF4-FFF2-40B4-BE49-F238E27FC236}">
                <a16:creationId xmlns:a16="http://schemas.microsoft.com/office/drawing/2014/main" id="{19BB2D35-F4F2-4D4A-871B-CF136383A0F7}"/>
              </a:ext>
            </a:extLst>
          </p:cNvPr>
          <p:cNvPicPr>
            <a:picLocks noChangeAspect="1"/>
          </p:cNvPicPr>
          <p:nvPr/>
        </p:nvPicPr>
        <p:blipFill>
          <a:blip r:embed="rId3"/>
          <a:stretch>
            <a:fillRect/>
          </a:stretch>
        </p:blipFill>
        <p:spPr>
          <a:xfrm>
            <a:off x="412286" y="1973766"/>
            <a:ext cx="5080000" cy="3321979"/>
          </a:xfrm>
          <a:prstGeom prst="rect">
            <a:avLst/>
          </a:prstGeom>
        </p:spPr>
      </p:pic>
    </p:spTree>
    <p:extLst>
      <p:ext uri="{BB962C8B-B14F-4D97-AF65-F5344CB8AC3E}">
        <p14:creationId xmlns:p14="http://schemas.microsoft.com/office/powerpoint/2010/main" val="345615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2E4FC2-797E-2C4A-9E7D-7FDC316D0F97}"/>
              </a:ext>
            </a:extLst>
          </p:cNvPr>
          <p:cNvSpPr>
            <a:spLocks noGrp="1"/>
          </p:cNvSpPr>
          <p:nvPr>
            <p:ph type="title"/>
          </p:nvPr>
        </p:nvSpPr>
        <p:spPr>
          <a:xfrm>
            <a:off x="0" y="128239"/>
            <a:ext cx="7878336" cy="1151965"/>
          </a:xfrm>
        </p:spPr>
        <p:txBody>
          <a:bodyPr/>
          <a:lstStyle/>
          <a:p>
            <a:r>
              <a:rPr lang="it-IT" dirty="0"/>
              <a:t>CENTRO STORICO DI NAPOLI </a:t>
            </a:r>
          </a:p>
        </p:txBody>
      </p:sp>
      <p:sp>
        <p:nvSpPr>
          <p:cNvPr id="3" name="Segnaposto contenuto 2">
            <a:extLst>
              <a:ext uri="{FF2B5EF4-FFF2-40B4-BE49-F238E27FC236}">
                <a16:creationId xmlns:a16="http://schemas.microsoft.com/office/drawing/2014/main" id="{3B7B6FA6-0F9D-6548-8A8C-A2E98150C76B}"/>
              </a:ext>
            </a:extLst>
          </p:cNvPr>
          <p:cNvSpPr>
            <a:spLocks noGrp="1"/>
          </p:cNvSpPr>
          <p:nvPr>
            <p:ph sz="quarter" idx="13"/>
          </p:nvPr>
        </p:nvSpPr>
        <p:spPr>
          <a:xfrm>
            <a:off x="94787" y="1358263"/>
            <a:ext cx="6584794" cy="4116986"/>
          </a:xfrm>
        </p:spPr>
        <p:txBody>
          <a:bodyPr>
            <a:normAutofit fontScale="77500" lnSpcReduction="20000"/>
          </a:bodyPr>
          <a:lstStyle/>
          <a:p>
            <a:pPr marL="0" indent="0">
              <a:buNone/>
            </a:pPr>
            <a:r>
              <a:rPr lang="it-IT" b="1" i="1" cap="none" dirty="0">
                <a:latin typeface="Arial" panose="020B0604020202020204" pitchFamily="34" charset="0"/>
                <a:cs typeface="Arial" panose="020B0604020202020204" pitchFamily="34" charset="0"/>
              </a:rPr>
              <a:t>Un esempio di un bene appartenente all’Unesco anche molto vicino a noi è il centro storico di Napoli. Le parti componenti il ​​bene seriale sono: il centro storico di Napoli; il quartiere di villa manzo, Santa Maria della consolazione; Marechiaro; il distretto di casale; il quartiere di Santo Strato e la Villa Emma. Situata nell’Italia meridionale, Napoli è una delle principali città portuali al centro dell'antica regione del mediterraneo. Le sue origini risalgono alla sua fondazione come </a:t>
            </a:r>
            <a:r>
              <a:rPr lang="it-IT" b="1" i="1" cap="none" dirty="0" err="1">
                <a:latin typeface="Arial" panose="020B0604020202020204" pitchFamily="34" charset="0"/>
                <a:cs typeface="Arial" panose="020B0604020202020204" pitchFamily="34" charset="0"/>
              </a:rPr>
              <a:t>Parthenope</a:t>
            </a:r>
            <a:r>
              <a:rPr lang="it-IT" b="1" i="1" cap="none" dirty="0">
                <a:latin typeface="Arial" panose="020B0604020202020204" pitchFamily="34" charset="0"/>
                <a:cs typeface="Arial" panose="020B0604020202020204" pitchFamily="34" charset="0"/>
              </a:rPr>
              <a:t> o </a:t>
            </a:r>
            <a:r>
              <a:rPr lang="it-IT" b="1" i="1" cap="none" dirty="0" err="1">
                <a:latin typeface="Arial" panose="020B0604020202020204" pitchFamily="34" charset="0"/>
                <a:cs typeface="Arial" panose="020B0604020202020204" pitchFamily="34" charset="0"/>
              </a:rPr>
              <a:t>Palaepolis</a:t>
            </a:r>
            <a:r>
              <a:rPr lang="it-IT" b="1" i="1" cap="none" dirty="0">
                <a:latin typeface="Arial" panose="020B0604020202020204" pitchFamily="34" charset="0"/>
                <a:cs typeface="Arial" panose="020B0604020202020204" pitchFamily="34" charset="0"/>
              </a:rPr>
              <a:t> nel IX secolo a.C., Successivamente rifondata come Neapolis (città nuova) nel 470 a.C. Elementi salienti della sua storia lunga e movimentata, come espresso nel suo schema stradale, nella sua ricchezza di edifici storici e parchi, nella continuazione di molte delle sue funzioni urbane e sociali, nella sua splendida cornice sul golfo di Napoli e nella continuità della sua stratificazione storica .</a:t>
            </a:r>
            <a:br>
              <a:rPr lang="it-IT" b="1" i="1" cap="none" dirty="0">
                <a:latin typeface="Arial" panose="020B0604020202020204" pitchFamily="34" charset="0"/>
                <a:cs typeface="Arial" panose="020B0604020202020204" pitchFamily="34" charset="0"/>
              </a:rPr>
            </a:br>
            <a:endParaRPr lang="it-IT" b="1" i="1" cap="none" dirty="0">
              <a:latin typeface="Arial" panose="020B0604020202020204" pitchFamily="34" charset="0"/>
              <a:cs typeface="Arial" panose="020B0604020202020204" pitchFamily="34" charset="0"/>
            </a:endParaRPr>
          </a:p>
          <a:p>
            <a:pPr marL="0" indent="0">
              <a:buNone/>
            </a:pPr>
            <a:endParaRPr lang="it-IT" dirty="0"/>
          </a:p>
        </p:txBody>
      </p:sp>
      <p:pic>
        <p:nvPicPr>
          <p:cNvPr id="6" name="Immagine 5">
            <a:extLst>
              <a:ext uri="{FF2B5EF4-FFF2-40B4-BE49-F238E27FC236}">
                <a16:creationId xmlns:a16="http://schemas.microsoft.com/office/drawing/2014/main" id="{C3A778DE-4B85-7942-8B14-49E92C94FA08}"/>
              </a:ext>
            </a:extLst>
          </p:cNvPr>
          <p:cNvPicPr>
            <a:picLocks noChangeAspect="1"/>
          </p:cNvPicPr>
          <p:nvPr/>
        </p:nvPicPr>
        <p:blipFill>
          <a:blip r:embed="rId2"/>
          <a:stretch>
            <a:fillRect/>
          </a:stretch>
        </p:blipFill>
        <p:spPr>
          <a:xfrm>
            <a:off x="6969512" y="1358262"/>
            <a:ext cx="4687229" cy="4027777"/>
          </a:xfrm>
          <a:prstGeom prst="rect">
            <a:avLst/>
          </a:prstGeom>
        </p:spPr>
      </p:pic>
    </p:spTree>
    <p:extLst>
      <p:ext uri="{BB962C8B-B14F-4D97-AF65-F5344CB8AC3E}">
        <p14:creationId xmlns:p14="http://schemas.microsoft.com/office/powerpoint/2010/main" val="221356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96840E-1E8B-1849-AB55-DBCDDDD25EAB}"/>
              </a:ext>
            </a:extLst>
          </p:cNvPr>
          <p:cNvSpPr>
            <a:spLocks noGrp="1"/>
          </p:cNvSpPr>
          <p:nvPr>
            <p:ph type="title"/>
          </p:nvPr>
        </p:nvSpPr>
        <p:spPr>
          <a:xfrm>
            <a:off x="273206" y="161693"/>
            <a:ext cx="4733692" cy="1151965"/>
          </a:xfrm>
        </p:spPr>
        <p:txBody>
          <a:bodyPr/>
          <a:lstStyle/>
          <a:p>
            <a:r>
              <a:rPr lang="it-IT" dirty="0"/>
              <a:t>RIONE SANITA’</a:t>
            </a:r>
          </a:p>
        </p:txBody>
      </p:sp>
      <p:sp>
        <p:nvSpPr>
          <p:cNvPr id="3" name="Segnaposto contenuto 2">
            <a:extLst>
              <a:ext uri="{FF2B5EF4-FFF2-40B4-BE49-F238E27FC236}">
                <a16:creationId xmlns:a16="http://schemas.microsoft.com/office/drawing/2014/main" id="{07BE096E-81FE-2A43-AC97-17F74E946138}"/>
              </a:ext>
            </a:extLst>
          </p:cNvPr>
          <p:cNvSpPr>
            <a:spLocks noGrp="1"/>
          </p:cNvSpPr>
          <p:nvPr>
            <p:ph sz="quarter" idx="13"/>
          </p:nvPr>
        </p:nvSpPr>
        <p:spPr>
          <a:xfrm>
            <a:off x="195146" y="1313658"/>
            <a:ext cx="7499195" cy="4170253"/>
          </a:xfrm>
        </p:spPr>
        <p:txBody>
          <a:bodyPr>
            <a:normAutofit fontScale="85000" lnSpcReduction="20000"/>
          </a:bodyPr>
          <a:lstStyle/>
          <a:p>
            <a:pPr marL="0" indent="0">
              <a:buNone/>
            </a:pPr>
            <a:r>
              <a:rPr lang="it-IT" b="1" i="1" cap="none" dirty="0">
                <a:latin typeface="Arial" panose="020B0604020202020204" pitchFamily="34" charset="0"/>
                <a:cs typeface="Arial" panose="020B0604020202020204" pitchFamily="34" charset="0"/>
              </a:rPr>
              <a:t>Nel cuore della nostra città si nasconde una periferia urbana, che è  considerata uno dei luoghi storici che meglio rappresenta Napoli, ovvero il Rione Sanità. Esso si sviluppò nel XVI secolo a partire dalla costruzione della basilica di Santa Maria della Sanità. Le strade del rione, divennero il percorso della famiglia reale dal centro della città alla Reggia di Capodimonte, però il percorso risultava complicato, per questo fu necessaria la costruzione di un collegamento diretto ovvero il ponte della sanità, che causò l’isolamento del quartiere. L’abbandono del Rione Sanità ha permesso che il degrado entrasse anche nei suoi monumenti e nei suoi edifici storici, trascinando in rovina i luoghi come le Catacombe e la Basilica di San Gennaro. Nel tempo, il rione sanità è stato caratterizzato da droghe e omicidi creando una vera e propria divisone, ad oggi però grazie ad un parroco Don Antonio Loffredo, e grazie ad alcuni ragazzi che lo hanno aiutato il rione è stato rivoluzionato e valorizzato</a:t>
            </a:r>
            <a:r>
              <a:rPr lang="it-IT" cap="none" dirty="0"/>
              <a:t>.</a:t>
            </a:r>
          </a:p>
        </p:txBody>
      </p:sp>
      <p:pic>
        <p:nvPicPr>
          <p:cNvPr id="4" name="Immagine 3">
            <a:extLst>
              <a:ext uri="{FF2B5EF4-FFF2-40B4-BE49-F238E27FC236}">
                <a16:creationId xmlns:a16="http://schemas.microsoft.com/office/drawing/2014/main" id="{49992738-520D-2C4E-B97E-5398F2323C2B}"/>
              </a:ext>
            </a:extLst>
          </p:cNvPr>
          <p:cNvPicPr>
            <a:picLocks noChangeAspect="1"/>
          </p:cNvPicPr>
          <p:nvPr/>
        </p:nvPicPr>
        <p:blipFill>
          <a:blip r:embed="rId2"/>
          <a:stretch>
            <a:fillRect/>
          </a:stretch>
        </p:blipFill>
        <p:spPr>
          <a:xfrm>
            <a:off x="7694340" y="1313658"/>
            <a:ext cx="3847171" cy="3481365"/>
          </a:xfrm>
          <a:prstGeom prst="rect">
            <a:avLst/>
          </a:prstGeom>
        </p:spPr>
      </p:pic>
    </p:spTree>
    <p:extLst>
      <p:ext uri="{BB962C8B-B14F-4D97-AF65-F5344CB8AC3E}">
        <p14:creationId xmlns:p14="http://schemas.microsoft.com/office/powerpoint/2010/main" val="300455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9AF7BA-7708-A44B-9BBC-1FD38DEB7373}"/>
              </a:ext>
            </a:extLst>
          </p:cNvPr>
          <p:cNvSpPr>
            <a:spLocks noGrp="1"/>
          </p:cNvSpPr>
          <p:nvPr>
            <p:ph type="title"/>
          </p:nvPr>
        </p:nvSpPr>
        <p:spPr>
          <a:xfrm>
            <a:off x="663497" y="144966"/>
            <a:ext cx="3975409" cy="1151965"/>
          </a:xfrm>
        </p:spPr>
        <p:txBody>
          <a:bodyPr/>
          <a:lstStyle/>
          <a:p>
            <a:r>
              <a:rPr lang="it-IT" dirty="0"/>
              <a:t>CATACOMBE</a:t>
            </a:r>
          </a:p>
        </p:txBody>
      </p:sp>
      <p:sp>
        <p:nvSpPr>
          <p:cNvPr id="3" name="Segnaposto contenuto 2">
            <a:extLst>
              <a:ext uri="{FF2B5EF4-FFF2-40B4-BE49-F238E27FC236}">
                <a16:creationId xmlns:a16="http://schemas.microsoft.com/office/drawing/2014/main" id="{B7DD8E9A-EBE9-034D-8F70-441B25C30BDE}"/>
              </a:ext>
            </a:extLst>
          </p:cNvPr>
          <p:cNvSpPr>
            <a:spLocks noGrp="1"/>
          </p:cNvSpPr>
          <p:nvPr>
            <p:ph sz="quarter" idx="13"/>
          </p:nvPr>
        </p:nvSpPr>
        <p:spPr>
          <a:xfrm>
            <a:off x="362415" y="1151965"/>
            <a:ext cx="6462132" cy="4089108"/>
          </a:xfrm>
        </p:spPr>
        <p:txBody>
          <a:bodyPr>
            <a:normAutofit/>
          </a:bodyPr>
          <a:lstStyle/>
          <a:p>
            <a:pPr marL="0" indent="0">
              <a:buNone/>
            </a:pPr>
            <a:r>
              <a:rPr lang="it-IT" b="1" i="1" cap="none" dirty="0">
                <a:latin typeface="Arial" panose="020B0604020202020204" pitchFamily="34" charset="0"/>
                <a:cs typeface="Arial" panose="020B0604020202020204" pitchFamily="34" charset="0"/>
              </a:rPr>
              <a:t>Le Catacombe di Napoli sono le più grandi del sud Italia e sono circa 3000 le sepolture.</a:t>
            </a:r>
          </a:p>
          <a:p>
            <a:pPr marL="0" indent="0">
              <a:buNone/>
            </a:pPr>
            <a:r>
              <a:rPr lang="it-IT" b="1" i="1" cap="none" dirty="0">
                <a:latin typeface="Arial" panose="020B0604020202020204" pitchFamily="34" charset="0"/>
                <a:cs typeface="Arial" panose="020B0604020202020204" pitchFamily="34" charset="0"/>
              </a:rPr>
              <a:t>Nascono intorno al II secolo, come gruppo di piccole stanze, ma le cose cambiano quando Giovanni I porta le ossa di San Gennaro. Da lì le persone chiesero una sepoltura vicino al Santo.</a:t>
            </a:r>
          </a:p>
          <a:p>
            <a:pPr marL="0" indent="0">
              <a:buNone/>
            </a:pPr>
            <a:r>
              <a:rPr lang="it-IT" b="1" i="1" cap="none" dirty="0">
                <a:latin typeface="Arial" panose="020B0604020202020204" pitchFamily="34" charset="0"/>
                <a:cs typeface="Arial" panose="020B0604020202020204" pitchFamily="34" charset="0"/>
              </a:rPr>
              <a:t>Nel tardo III secolo, vengono portate altre spoglie, quelle di Santo Agrippino,  che era patrono prima di San Gennaro. Da qui vengono scavate le altre 3 gallerie.</a:t>
            </a:r>
          </a:p>
        </p:txBody>
      </p:sp>
      <p:pic>
        <p:nvPicPr>
          <p:cNvPr id="4" name="Immagine 3">
            <a:extLst>
              <a:ext uri="{FF2B5EF4-FFF2-40B4-BE49-F238E27FC236}">
                <a16:creationId xmlns:a16="http://schemas.microsoft.com/office/drawing/2014/main" id="{3340D236-6AD3-7C4C-AF71-1DC493909960}"/>
              </a:ext>
            </a:extLst>
          </p:cNvPr>
          <p:cNvPicPr>
            <a:picLocks noChangeAspect="1"/>
          </p:cNvPicPr>
          <p:nvPr/>
        </p:nvPicPr>
        <p:blipFill>
          <a:blip r:embed="rId2"/>
          <a:stretch>
            <a:fillRect/>
          </a:stretch>
        </p:blipFill>
        <p:spPr>
          <a:xfrm>
            <a:off x="6824547" y="1296931"/>
            <a:ext cx="4683512" cy="3721118"/>
          </a:xfrm>
          <a:prstGeom prst="rect">
            <a:avLst/>
          </a:prstGeom>
        </p:spPr>
      </p:pic>
    </p:spTree>
    <p:extLst>
      <p:ext uri="{BB962C8B-B14F-4D97-AF65-F5344CB8AC3E}">
        <p14:creationId xmlns:p14="http://schemas.microsoft.com/office/powerpoint/2010/main" val="356601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E86915-2C35-C345-8DCC-C0BA7AD1155E}"/>
              </a:ext>
            </a:extLst>
          </p:cNvPr>
          <p:cNvSpPr>
            <a:spLocks noGrp="1"/>
          </p:cNvSpPr>
          <p:nvPr>
            <p:ph type="title"/>
          </p:nvPr>
        </p:nvSpPr>
        <p:spPr>
          <a:xfrm>
            <a:off x="217450" y="83635"/>
            <a:ext cx="8402443" cy="1151965"/>
          </a:xfrm>
        </p:spPr>
        <p:txBody>
          <a:bodyPr/>
          <a:lstStyle/>
          <a:p>
            <a:r>
              <a:rPr lang="it-IT" dirty="0"/>
              <a:t>LA PARANZA DEL RIONE SANITA’</a:t>
            </a:r>
          </a:p>
        </p:txBody>
      </p:sp>
      <p:sp>
        <p:nvSpPr>
          <p:cNvPr id="3" name="Segnaposto contenuto 2">
            <a:extLst>
              <a:ext uri="{FF2B5EF4-FFF2-40B4-BE49-F238E27FC236}">
                <a16:creationId xmlns:a16="http://schemas.microsoft.com/office/drawing/2014/main" id="{103FE3F2-C7D2-674D-A641-C0507CC8C9C2}"/>
              </a:ext>
            </a:extLst>
          </p:cNvPr>
          <p:cNvSpPr>
            <a:spLocks noGrp="1"/>
          </p:cNvSpPr>
          <p:nvPr>
            <p:ph sz="quarter" idx="13"/>
          </p:nvPr>
        </p:nvSpPr>
        <p:spPr>
          <a:xfrm>
            <a:off x="5196469" y="1341537"/>
            <a:ext cx="6568068" cy="4138985"/>
          </a:xfrm>
        </p:spPr>
        <p:txBody>
          <a:bodyPr>
            <a:normAutofit/>
          </a:bodyPr>
          <a:lstStyle/>
          <a:p>
            <a:pPr marL="0" indent="0">
              <a:buNone/>
            </a:pPr>
            <a:r>
              <a:rPr lang="it-IT" b="1" i="1" cap="none" dirty="0">
                <a:latin typeface="Arial" panose="020B0604020202020204" pitchFamily="34" charset="0"/>
                <a:cs typeface="Arial" panose="020B0604020202020204" pitchFamily="34" charset="0"/>
              </a:rPr>
              <a:t>Un gruppo di ragazzi è riuscito a riqualificare il rione sanità e infatti per questo hanno ricevuto un premio Nobel del patrimonio culturale, per aver saputo intraprendere un lavoro straordinario a beneficio del patrimonio e dei napoletani, creando un senso di appartenenza nella comunità per il proprio patrimonio locale e per aver trasformato un’area precedentemente abbandonata in una destinazione attraente per i turisti, recuperando un elemento affascinante e nascosto del patrimonio cittadino.</a:t>
            </a:r>
            <a:endParaRPr lang="it-IT" dirty="0"/>
          </a:p>
        </p:txBody>
      </p:sp>
      <p:pic>
        <p:nvPicPr>
          <p:cNvPr id="4" name="Immagine 3">
            <a:extLst>
              <a:ext uri="{FF2B5EF4-FFF2-40B4-BE49-F238E27FC236}">
                <a16:creationId xmlns:a16="http://schemas.microsoft.com/office/drawing/2014/main" id="{E3795808-ED96-194F-937D-A8D52E795F41}"/>
              </a:ext>
            </a:extLst>
          </p:cNvPr>
          <p:cNvPicPr>
            <a:picLocks noChangeAspect="1"/>
          </p:cNvPicPr>
          <p:nvPr/>
        </p:nvPicPr>
        <p:blipFill>
          <a:blip r:embed="rId2"/>
          <a:stretch>
            <a:fillRect/>
          </a:stretch>
        </p:blipFill>
        <p:spPr>
          <a:xfrm>
            <a:off x="691376" y="1754132"/>
            <a:ext cx="4226312" cy="3010829"/>
          </a:xfrm>
          <a:prstGeom prst="rect">
            <a:avLst/>
          </a:prstGeom>
        </p:spPr>
      </p:pic>
    </p:spTree>
    <p:extLst>
      <p:ext uri="{BB962C8B-B14F-4D97-AF65-F5344CB8AC3E}">
        <p14:creationId xmlns:p14="http://schemas.microsoft.com/office/powerpoint/2010/main" val="1231435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6BB8B2-6A86-B74A-B0D3-03CFBC84C236}"/>
              </a:ext>
            </a:extLst>
          </p:cNvPr>
          <p:cNvSpPr>
            <a:spLocks noGrp="1"/>
          </p:cNvSpPr>
          <p:nvPr>
            <p:ph type="title"/>
          </p:nvPr>
        </p:nvSpPr>
        <p:spPr>
          <a:xfrm>
            <a:off x="4462222" y="0"/>
            <a:ext cx="3293486" cy="1151965"/>
          </a:xfrm>
        </p:spPr>
        <p:txBody>
          <a:bodyPr/>
          <a:lstStyle/>
          <a:p>
            <a:r>
              <a:rPr lang="it-IT" dirty="0"/>
              <a:t>CURIOSITA’</a:t>
            </a:r>
          </a:p>
        </p:txBody>
      </p:sp>
      <p:sp>
        <p:nvSpPr>
          <p:cNvPr id="3" name="Segnaposto contenuto 2">
            <a:extLst>
              <a:ext uri="{FF2B5EF4-FFF2-40B4-BE49-F238E27FC236}">
                <a16:creationId xmlns:a16="http://schemas.microsoft.com/office/drawing/2014/main" id="{E0E78A94-2002-6745-A162-2C07ABD23B32}"/>
              </a:ext>
            </a:extLst>
          </p:cNvPr>
          <p:cNvSpPr>
            <a:spLocks noGrp="1"/>
          </p:cNvSpPr>
          <p:nvPr>
            <p:ph sz="quarter" idx="13"/>
          </p:nvPr>
        </p:nvSpPr>
        <p:spPr>
          <a:xfrm>
            <a:off x="423746" y="814039"/>
            <a:ext cx="11370439" cy="5095806"/>
          </a:xfrm>
        </p:spPr>
        <p:txBody>
          <a:bodyPr>
            <a:noAutofit/>
          </a:bodyPr>
          <a:lstStyle/>
          <a:p>
            <a:pPr marL="0" indent="0">
              <a:buNone/>
            </a:pPr>
            <a:r>
              <a:rPr lang="it-IT" sz="1800" b="1" i="1" cap="none" dirty="0">
                <a:latin typeface="Arial" panose="020B0604020202020204" pitchFamily="34" charset="0"/>
                <a:cs typeface="Arial" panose="020B0604020202020204" pitchFamily="34" charset="0"/>
              </a:rPr>
              <a:t>Analizzando gli argomenti trattati abbiamo voluto capire quali fossero questi progetti per la riqualificazione del rione sanità. I piani di riqualifica sono: </a:t>
            </a:r>
            <a:r>
              <a:rPr lang="it-IT" sz="1800" b="1" i="1" cap="none" dirty="0">
                <a:solidFill>
                  <a:schemeClr val="accent1"/>
                </a:solidFill>
                <a:latin typeface="Arial" panose="020B0604020202020204" pitchFamily="34" charset="0"/>
                <a:cs typeface="Arial" panose="020B0604020202020204" pitchFamily="34" charset="0"/>
              </a:rPr>
              <a:t>una nuova porta per la sanità e G124</a:t>
            </a:r>
            <a:r>
              <a:rPr lang="it-IT" sz="1800" b="1" i="1" cap="none" dirty="0">
                <a:latin typeface="Arial" panose="020B0604020202020204" pitchFamily="34" charset="0"/>
                <a:cs typeface="Arial" panose="020B0604020202020204" pitchFamily="34" charset="0"/>
              </a:rPr>
              <a:t>. La porta consentirà la creazione di un collegamento verticale tra le aree prossime alla basilica dell’incoronata madre del buon consiglio a Capodimonte e il piano sottostante. Questo collegamento con due ascensori da 11 posti fruibili pubblicamente tutti i giorni, rappresenterà un’esteriore apertura a rione sanità non solo per visitatori e turisti ma anche per i cittadini napoletani. Il progetto G124 nasce dalla voglia dell’architetto e senatore Renzo Piano di sostenere i giovani architetti nella progettazione di interventi di rammendo delle periferie. A Napoli, il luogo individuato è lo spazio antistante alla chiesa di Maria Santissima del Carmine, in Via Fontanelle, che rappresenta la parte più interna del Rione Sanità. Il progetto interesserà lo spazio prospiciente il Cimitero delle Fontanelle; l’idea consiste nel dare dignità all’ingresso dell’ossario, ora coperto da una tettoia in lamiera, e nel collegare il sagrato con le due aree contigue, ossia l’ingresso al Cimitero delle Fontanelle e l’area verde.</a:t>
            </a:r>
          </a:p>
        </p:txBody>
      </p:sp>
    </p:spTree>
    <p:extLst>
      <p:ext uri="{BB962C8B-B14F-4D97-AF65-F5344CB8AC3E}">
        <p14:creationId xmlns:p14="http://schemas.microsoft.com/office/powerpoint/2010/main" val="5431717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Evento">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Evento">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{C5EE10C0-9F54-FC4C-82EC-44D5AAAE2262}tf10001077</Template>
  <TotalTime>4202</TotalTime>
  <Words>1482</Words>
  <Application>Microsoft Macintosh PowerPoint</Application>
  <PresentationFormat>Widescreen</PresentationFormat>
  <Paragraphs>29</Paragraphs>
  <Slides>11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Arial</vt:lpstr>
      <vt:lpstr>Cooper Black</vt:lpstr>
      <vt:lpstr>Impact</vt:lpstr>
      <vt:lpstr>Evento</vt:lpstr>
      <vt:lpstr>IL BENE FA BENE!</vt:lpstr>
      <vt:lpstr>Beni culturali</vt:lpstr>
      <vt:lpstr>ARTICOLO 9</vt:lpstr>
      <vt:lpstr>UNESCO</vt:lpstr>
      <vt:lpstr>CENTRO STORICO DI NAPOLI </vt:lpstr>
      <vt:lpstr>RIONE SANITA’</vt:lpstr>
      <vt:lpstr>CATACOMBE</vt:lpstr>
      <vt:lpstr>LA PARANZA DEL RIONE SANITA’</vt:lpstr>
      <vt:lpstr>CURIOSITA’</vt:lpstr>
      <vt:lpstr>Considerazioni personali</vt:lpstr>
      <vt:lpstr>Eseguito da: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BENE FA BENE!</dc:title>
  <dc:creator>Microsoft Office User</dc:creator>
  <cp:lastModifiedBy>Microsoft Office User</cp:lastModifiedBy>
  <cp:revision>17</cp:revision>
  <dcterms:created xsi:type="dcterms:W3CDTF">2023-01-19T14:25:09Z</dcterms:created>
  <dcterms:modified xsi:type="dcterms:W3CDTF">2023-01-23T16:58:41Z</dcterms:modified>
</cp:coreProperties>
</file>