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1" r:id="rId2"/>
    <p:sldId id="268" r:id="rId3"/>
    <p:sldId id="260" r:id="rId4"/>
    <p:sldId id="263" r:id="rId5"/>
    <p:sldId id="256" r:id="rId6"/>
    <p:sldId id="262" r:id="rId7"/>
    <p:sldId id="264" r:id="rId8"/>
    <p:sldId id="265" r:id="rId9"/>
    <p:sldId id="273" r:id="rId10"/>
    <p:sldId id="266" r:id="rId11"/>
    <p:sldId id="274" r:id="rId12"/>
    <p:sldId id="269" r:id="rId13"/>
    <p:sldId id="275" r:id="rId14"/>
    <p:sldId id="267" r:id="rId15"/>
    <p:sldId id="276" r:id="rId16"/>
    <p:sldId id="271" r:id="rId17"/>
    <p:sldId id="278" r:id="rId18"/>
    <p:sldId id="272" r:id="rId19"/>
    <p:sldId id="280" r:id="rId20"/>
    <p:sldId id="279" r:id="rId21"/>
    <p:sldId id="281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36633-01C6-4F69-91F0-D3BFB4035DE4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94393-5EBA-4401-A64E-AA3171CCA5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151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4393-5EBA-4401-A64E-AA3171CCA530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4434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4393-5EBA-4401-A64E-AA3171CCA530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5412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4393-5EBA-4401-A64E-AA3171CCA530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8110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4393-5EBA-4401-A64E-AA3171CCA530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872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4393-5EBA-4401-A64E-AA3171CCA530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3105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4393-5EBA-4401-A64E-AA3171CCA530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8854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4393-5EBA-4401-A64E-AA3171CCA530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8384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278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554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17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089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224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27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35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498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264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89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08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94ECA-B7B6-4096-8EF8-ECAA498386B7}" type="datetimeFigureOut">
              <a:rPr lang="it-IT" smtClean="0"/>
              <a:t>26/01/2019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7113A-A171-4059-8D8F-39CE09E329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6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63110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dirty="0" smtClean="0"/>
              <a:t/>
            </a:r>
            <a:br>
              <a:rPr lang="it-IT" sz="2700" dirty="0" smtClean="0"/>
            </a:br>
            <a:r>
              <a:rPr lang="it-IT" sz="6700" b="1" dirty="0" smtClean="0">
                <a:solidFill>
                  <a:srgbClr val="FFFF00"/>
                </a:solidFill>
                <a:latin typeface="LCD" pitchFamily="2" charset="0"/>
              </a:rPr>
              <a:t>web</a:t>
            </a:r>
            <a:r>
              <a:rPr lang="it-IT" sz="6700" b="1" dirty="0">
                <a:solidFill>
                  <a:srgbClr val="FFFF00"/>
                </a:solidFill>
                <a:latin typeface="LCD" pitchFamily="2" charset="0"/>
              </a:rPr>
              <a:t>... </a:t>
            </a:r>
            <a:r>
              <a:rPr lang="it-IT" sz="6700" b="1" dirty="0" err="1" smtClean="0">
                <a:solidFill>
                  <a:srgbClr val="FFFF00"/>
                </a:solidFill>
                <a:latin typeface="LCD" pitchFamily="2" charset="0"/>
              </a:rPr>
              <a:t>Spiders</a:t>
            </a:r>
            <a:r>
              <a:rPr lang="it-IT" sz="6700" b="1" dirty="0" smtClean="0">
                <a:solidFill>
                  <a:srgbClr val="FFFF00"/>
                </a:solidFill>
                <a:latin typeface="LCD" pitchFamily="2" charset="0"/>
              </a:rPr>
              <a:t> </a:t>
            </a:r>
            <a:r>
              <a:rPr lang="it-IT" sz="6700" b="1" dirty="0" err="1" smtClean="0">
                <a:solidFill>
                  <a:srgbClr val="FFFF00"/>
                </a:solidFill>
                <a:latin typeface="LCD" pitchFamily="2" charset="0"/>
              </a:rPr>
              <a:t>not</a:t>
            </a:r>
            <a:r>
              <a:rPr lang="it-IT" sz="6700" b="1" dirty="0" smtClean="0">
                <a:solidFill>
                  <a:srgbClr val="FFFF00"/>
                </a:solidFill>
                <a:latin typeface="LCD" pitchFamily="2" charset="0"/>
              </a:rPr>
              <a:t> </a:t>
            </a:r>
            <a:r>
              <a:rPr lang="it-IT" sz="6700" b="1" dirty="0" err="1" smtClean="0">
                <a:solidFill>
                  <a:srgbClr val="FFFF00"/>
                </a:solidFill>
                <a:latin typeface="LCD" pitchFamily="2" charset="0"/>
              </a:rPr>
              <a:t>insects</a:t>
            </a:r>
            <a:r>
              <a:rPr lang="it-IT" sz="2700" dirty="0" smtClean="0"/>
              <a:t/>
            </a:r>
            <a:br>
              <a:rPr lang="it-IT" sz="2700" dirty="0" smtClean="0"/>
            </a:br>
            <a:endParaRPr lang="it-IT" b="1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665" y="1996225"/>
            <a:ext cx="5693846" cy="4203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3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i="1" smtClean="0">
                <a:solidFill>
                  <a:srgbClr val="FFFF00"/>
                </a:solidFill>
              </a:rPr>
              <a:t>CREAZIONE DI FALSE IDENTITÀ</a:t>
            </a:r>
            <a:endParaRPr lang="it-IT" sz="3600" i="1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39021"/>
            <a:ext cx="5154927" cy="49982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/>
              <a:t>Si tratta di identità finte create da adolescenti o adulti, per fini diversi, prive di controllo e inibizione sociale.</a:t>
            </a:r>
          </a:p>
          <a:p>
            <a:pPr marL="0" indent="0">
              <a:buNone/>
            </a:pPr>
            <a:r>
              <a:rPr lang="it-IT" dirty="0" smtClean="0"/>
              <a:t>Esempio: creazione falsi profili </a:t>
            </a:r>
            <a:r>
              <a:rPr lang="it-IT" dirty="0" err="1" smtClean="0"/>
              <a:t>Facebook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sz="3200" i="1" dirty="0" smtClean="0">
                <a:solidFill>
                  <a:srgbClr val="FFC000"/>
                </a:solidFill>
              </a:rPr>
              <a:t>Perché vengono create?</a:t>
            </a:r>
          </a:p>
          <a:p>
            <a:pPr>
              <a:buFontTx/>
              <a:buChar char="-"/>
            </a:pPr>
            <a:r>
              <a:rPr lang="it-IT" b="1" dirty="0" smtClean="0"/>
              <a:t>Evadere </a:t>
            </a:r>
            <a:r>
              <a:rPr lang="it-IT" dirty="0" smtClean="0"/>
              <a:t>dalla realtà (es. diventare vip per un giorno)</a:t>
            </a:r>
          </a:p>
          <a:p>
            <a:pPr>
              <a:buFontTx/>
              <a:buChar char="-"/>
            </a:pPr>
            <a:r>
              <a:rPr lang="it-IT" dirty="0" smtClean="0"/>
              <a:t>Cercare qualcuno o comunicare </a:t>
            </a:r>
            <a:r>
              <a:rPr lang="it-IT" b="1" dirty="0" smtClean="0"/>
              <a:t>senza esporsi </a:t>
            </a:r>
            <a:r>
              <a:rPr lang="it-IT" dirty="0" smtClean="0"/>
              <a:t>direttamente</a:t>
            </a:r>
          </a:p>
          <a:p>
            <a:pPr>
              <a:buFontTx/>
              <a:buChar char="-"/>
            </a:pPr>
            <a:r>
              <a:rPr lang="it-IT" b="1" dirty="0" smtClean="0"/>
              <a:t>Minacciare </a:t>
            </a:r>
            <a:r>
              <a:rPr lang="it-IT" dirty="0" smtClean="0"/>
              <a:t>o </a:t>
            </a:r>
            <a:r>
              <a:rPr lang="it-IT" b="1" dirty="0" smtClean="0"/>
              <a:t>perseguitare</a:t>
            </a:r>
            <a:r>
              <a:rPr lang="it-IT" dirty="0" smtClean="0"/>
              <a:t> qualcuno (cyber </a:t>
            </a:r>
            <a:r>
              <a:rPr lang="it-IT" dirty="0" err="1" smtClean="0"/>
              <a:t>stalking</a:t>
            </a:r>
            <a:r>
              <a:rPr lang="it-IT" dirty="0" smtClean="0"/>
              <a:t>  e cyber bullismo, adescamento online).</a:t>
            </a:r>
          </a:p>
          <a:p>
            <a:pPr>
              <a:buFontTx/>
              <a:buChar char="-"/>
            </a:pPr>
            <a:r>
              <a:rPr lang="it-IT" b="1" dirty="0" smtClean="0"/>
              <a:t>Truffare</a:t>
            </a:r>
            <a:r>
              <a:rPr lang="it-IT" dirty="0" smtClean="0"/>
              <a:t> (es. in vendite e acquisti online)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871" y="1869744"/>
            <a:ext cx="4754111" cy="347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16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TRA LE </a:t>
            </a:r>
            <a:r>
              <a:rPr lang="it-IT" b="1" dirty="0" smtClean="0"/>
              <a:t>MINACCE </a:t>
            </a:r>
            <a:r>
              <a:rPr lang="it-IT" dirty="0" smtClean="0"/>
              <a:t>PIÙ DIFFUSE: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Dipendenza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Creazione di false identità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bullismo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Adescamento online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</a:t>
            </a:r>
            <a:r>
              <a:rPr lang="it-IT" i="1" dirty="0" err="1" smtClean="0">
                <a:solidFill>
                  <a:srgbClr val="FFFF00"/>
                </a:solidFill>
              </a:rPr>
              <a:t>stalking</a:t>
            </a:r>
            <a:endParaRPr lang="it-IT" i="1" dirty="0" smtClean="0">
              <a:solidFill>
                <a:srgbClr val="FFFF00"/>
              </a:solidFill>
            </a:endParaRPr>
          </a:p>
          <a:p>
            <a:r>
              <a:rPr lang="it-IT" i="1" dirty="0" smtClean="0">
                <a:solidFill>
                  <a:srgbClr val="FFFF00"/>
                </a:solidFill>
              </a:rPr>
              <a:t>Cyber sex</a:t>
            </a:r>
          </a:p>
          <a:p>
            <a:endParaRPr lang="it-IT" dirty="0" smtClean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265" y="1366672"/>
            <a:ext cx="3843272" cy="336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73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>
                <a:solidFill>
                  <a:srgbClr val="FFFF00"/>
                </a:solidFill>
              </a:rPr>
              <a:t>CYBER BULLISMO</a:t>
            </a:r>
            <a:endParaRPr lang="it-IT" i="1" dirty="0">
              <a:solidFill>
                <a:srgbClr val="FFFF00"/>
              </a:solidFill>
            </a:endParaRP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491" y="1419801"/>
            <a:ext cx="4021151" cy="4021151"/>
          </a:xfrm>
        </p:spPr>
      </p:pic>
      <p:sp>
        <p:nvSpPr>
          <p:cNvPr id="5" name="CasellaDiTesto 4"/>
          <p:cNvSpPr txBox="1"/>
          <p:nvPr/>
        </p:nvSpPr>
        <p:spPr>
          <a:xfrm>
            <a:off x="838197" y="2609273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Singolarmente o in gruppo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Con forme di violenza psicologica, talvolta accompagnata anche da quella fisica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Perseguitano, minacciano e offendono privatamente e pubblicamente la vittima mediante i social network o in chat.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Pubblicano foto e video </a:t>
            </a:r>
          </a:p>
        </p:txBody>
      </p:sp>
      <p:sp>
        <p:nvSpPr>
          <p:cNvPr id="6" name="Rettangolo 5"/>
          <p:cNvSpPr/>
          <p:nvPr/>
        </p:nvSpPr>
        <p:spPr>
          <a:xfrm>
            <a:off x="719170" y="1203249"/>
            <a:ext cx="696832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Alcuni </a:t>
            </a:r>
            <a:r>
              <a:rPr lang="it-IT" sz="2000" dirty="0"/>
              <a:t>bambini o ragazzi </a:t>
            </a:r>
            <a:r>
              <a:rPr lang="it-IT" sz="2000" dirty="0" smtClean="0"/>
              <a:t>diventano </a:t>
            </a:r>
            <a:r>
              <a:rPr lang="it-IT" sz="2000" dirty="0"/>
              <a:t>vittime di pari che, attraverso l’utilizzo delle nuove tecnologie, intimoriscono, molestano, minacciano chi </a:t>
            </a:r>
            <a:r>
              <a:rPr lang="it-IT" sz="2000" dirty="0" smtClean="0"/>
              <a:t>avvertono </a:t>
            </a:r>
            <a:r>
              <a:rPr lang="it-IT" sz="2000" dirty="0"/>
              <a:t>più fragile.</a:t>
            </a:r>
          </a:p>
        </p:txBody>
      </p:sp>
      <p:sp>
        <p:nvSpPr>
          <p:cNvPr id="8" name="Rettangolo 7"/>
          <p:cNvSpPr/>
          <p:nvPr/>
        </p:nvSpPr>
        <p:spPr>
          <a:xfrm>
            <a:off x="838197" y="2183260"/>
            <a:ext cx="47716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>
                <a:solidFill>
                  <a:srgbClr val="FFC000"/>
                </a:solidFill>
              </a:rPr>
              <a:t>Come agiscono i cyber bulli?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838197" y="5100811"/>
            <a:ext cx="6400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Malessere e ansia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Fobie sociali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Disturbi del comportamento alimentare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Comportamenti auto-lesivi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Depressione che può sfociare in tentativi di suicidio </a:t>
            </a:r>
          </a:p>
        </p:txBody>
      </p:sp>
      <p:sp>
        <p:nvSpPr>
          <p:cNvPr id="10" name="Rettangolo 9"/>
          <p:cNvSpPr/>
          <p:nvPr/>
        </p:nvSpPr>
        <p:spPr>
          <a:xfrm>
            <a:off x="838197" y="4659915"/>
            <a:ext cx="47716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 smtClean="0">
                <a:solidFill>
                  <a:srgbClr val="FFC000"/>
                </a:solidFill>
              </a:rPr>
              <a:t>Effetti sulle vittime</a:t>
            </a:r>
            <a:endParaRPr lang="it-IT" sz="24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07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TRA LE </a:t>
            </a:r>
            <a:r>
              <a:rPr lang="it-IT" b="1" dirty="0" smtClean="0"/>
              <a:t>MINACCE </a:t>
            </a:r>
            <a:r>
              <a:rPr lang="it-IT" dirty="0" smtClean="0"/>
              <a:t>PIÙ DIFFUSE: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Dipendenza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Creazione di false identità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bullismo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Adescamento online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</a:t>
            </a:r>
            <a:r>
              <a:rPr lang="it-IT" i="1" dirty="0" err="1" smtClean="0">
                <a:solidFill>
                  <a:srgbClr val="FFFF00"/>
                </a:solidFill>
              </a:rPr>
              <a:t>stalking</a:t>
            </a:r>
            <a:endParaRPr lang="it-IT" i="1" dirty="0" smtClean="0">
              <a:solidFill>
                <a:srgbClr val="FFFF00"/>
              </a:solidFill>
            </a:endParaRPr>
          </a:p>
          <a:p>
            <a:r>
              <a:rPr lang="it-IT" i="1" dirty="0" smtClean="0">
                <a:solidFill>
                  <a:srgbClr val="FFFF00"/>
                </a:solidFill>
              </a:rPr>
              <a:t>Cyber sex</a:t>
            </a:r>
          </a:p>
          <a:p>
            <a:endParaRPr lang="it-IT" dirty="0" smtClean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265" y="1366672"/>
            <a:ext cx="3843272" cy="336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15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i="1" dirty="0" smtClean="0">
                <a:solidFill>
                  <a:srgbClr val="FFFF00"/>
                </a:solidFill>
              </a:rPr>
              <a:t>ADESCAMENTO ONLINE </a:t>
            </a:r>
            <a:r>
              <a:rPr lang="it-IT" sz="4000" i="1" dirty="0">
                <a:solidFill>
                  <a:srgbClr val="FFFF00"/>
                </a:solidFill>
              </a:rPr>
              <a:t>(</a:t>
            </a:r>
            <a:r>
              <a:rPr lang="it-IT" sz="4000" i="1" dirty="0" err="1">
                <a:solidFill>
                  <a:srgbClr val="FFFF00"/>
                </a:solidFill>
              </a:rPr>
              <a:t>grooming</a:t>
            </a:r>
            <a:r>
              <a:rPr lang="it-IT" sz="4000" i="1" dirty="0">
                <a:solidFill>
                  <a:srgbClr val="FFFF00"/>
                </a:solidFill>
              </a:rPr>
              <a:t>)</a:t>
            </a:r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065" y="1690688"/>
            <a:ext cx="4053405" cy="4323632"/>
          </a:xfrm>
        </p:spPr>
      </p:pic>
      <p:sp>
        <p:nvSpPr>
          <p:cNvPr id="7" name="CasellaDiTesto 6"/>
          <p:cNvSpPr txBox="1"/>
          <p:nvPr/>
        </p:nvSpPr>
        <p:spPr>
          <a:xfrm>
            <a:off x="504945" y="1498014"/>
            <a:ext cx="68921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I minori spesso sono vittime di adescatori adulti che seguono </a:t>
            </a:r>
            <a:r>
              <a:rPr lang="it-IT" sz="2000" dirty="0"/>
              <a:t>i </a:t>
            </a:r>
            <a:r>
              <a:rPr lang="it-IT" sz="2000" dirty="0" smtClean="0"/>
              <a:t>loro profili </a:t>
            </a:r>
            <a:r>
              <a:rPr lang="it-IT" sz="2000" dirty="0" err="1" smtClean="0"/>
              <a:t>Facebook</a:t>
            </a:r>
            <a:r>
              <a:rPr lang="it-IT" sz="2000" dirty="0" smtClean="0"/>
              <a:t>, nascondendosi dietro false identità.</a:t>
            </a:r>
          </a:p>
          <a:p>
            <a:endParaRPr lang="it-IT" sz="2000" i="1" dirty="0" smtClean="0">
              <a:solidFill>
                <a:srgbClr val="FFC000"/>
              </a:solidFill>
            </a:endParaRPr>
          </a:p>
          <a:p>
            <a:r>
              <a:rPr lang="it-IT" sz="2400" i="1" dirty="0" smtClean="0">
                <a:solidFill>
                  <a:srgbClr val="FFC000"/>
                </a:solidFill>
              </a:rPr>
              <a:t>Come si muovono gli adescatori?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studiano gusti delle giovanissime vittime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fingono di condividere interessi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cercano di conquistare la loro fiducia </a:t>
            </a:r>
          </a:p>
          <a:p>
            <a:endParaRPr lang="it-IT" sz="2000" dirty="0" smtClean="0"/>
          </a:p>
          <a:p>
            <a:r>
              <a:rPr lang="it-IT" sz="2400" i="1" dirty="0">
                <a:solidFill>
                  <a:srgbClr val="FFC000"/>
                </a:solidFill>
              </a:rPr>
              <a:t>Quali sono i loro scopi?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ottenere </a:t>
            </a:r>
            <a:r>
              <a:rPr lang="it-IT" sz="2000" dirty="0"/>
              <a:t>informazioni personali </a:t>
            </a:r>
            <a:r>
              <a:rPr lang="it-IT" sz="2000" dirty="0" smtClean="0"/>
              <a:t>(numero </a:t>
            </a:r>
            <a:r>
              <a:rPr lang="it-IT" sz="2000" dirty="0"/>
              <a:t>di cellulare o l’indirizzo </a:t>
            </a:r>
            <a:r>
              <a:rPr lang="it-IT" sz="2000" dirty="0" smtClean="0"/>
              <a:t>di casa o della </a:t>
            </a:r>
            <a:r>
              <a:rPr lang="it-IT" sz="2000" dirty="0"/>
              <a:t>scuola </a:t>
            </a:r>
            <a:r>
              <a:rPr lang="it-IT" sz="2000" dirty="0" smtClean="0"/>
              <a:t>frequentata)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i</a:t>
            </a:r>
            <a:r>
              <a:rPr lang="it-IT" sz="2000" dirty="0" smtClean="0"/>
              <a:t>ntrodurre </a:t>
            </a:r>
            <a:r>
              <a:rPr lang="it-IT" sz="2000" dirty="0"/>
              <a:t>argomenti intimi e legati alla sfera </a:t>
            </a:r>
            <a:r>
              <a:rPr lang="it-IT" sz="2000" dirty="0" smtClean="0"/>
              <a:t>sessuale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a</a:t>
            </a:r>
            <a:r>
              <a:rPr lang="it-IT" sz="2000" dirty="0" smtClean="0"/>
              <a:t>tti di autoerotismo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r</a:t>
            </a:r>
            <a:r>
              <a:rPr lang="it-IT" sz="2000" dirty="0" smtClean="0"/>
              <a:t>ichiesta incontro reale (può concludersi con l’abuso)</a:t>
            </a:r>
          </a:p>
        </p:txBody>
      </p:sp>
    </p:spTree>
    <p:extLst>
      <p:ext uri="{BB962C8B-B14F-4D97-AF65-F5344CB8AC3E}">
        <p14:creationId xmlns:p14="http://schemas.microsoft.com/office/powerpoint/2010/main" val="383159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TRA LE </a:t>
            </a:r>
            <a:r>
              <a:rPr lang="it-IT" b="1" dirty="0" smtClean="0"/>
              <a:t>MINACCE </a:t>
            </a:r>
            <a:r>
              <a:rPr lang="it-IT" dirty="0" smtClean="0"/>
              <a:t>PIÙ DIFFUSE: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Dipendenza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Creazione di false identità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bullismo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Adescamento online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</a:t>
            </a:r>
            <a:r>
              <a:rPr lang="it-IT" i="1" dirty="0" err="1" smtClean="0">
                <a:solidFill>
                  <a:srgbClr val="FFFF00"/>
                </a:solidFill>
              </a:rPr>
              <a:t>stalking</a:t>
            </a:r>
            <a:endParaRPr lang="it-IT" i="1" dirty="0" smtClean="0">
              <a:solidFill>
                <a:srgbClr val="FFFF00"/>
              </a:solidFill>
            </a:endParaRPr>
          </a:p>
          <a:p>
            <a:r>
              <a:rPr lang="it-IT" i="1" dirty="0" smtClean="0">
                <a:solidFill>
                  <a:srgbClr val="FFFF00"/>
                </a:solidFill>
              </a:rPr>
              <a:t>Cyber sex</a:t>
            </a:r>
          </a:p>
          <a:p>
            <a:endParaRPr lang="it-IT" dirty="0" smtClean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265" y="1366672"/>
            <a:ext cx="3843272" cy="336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18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i="1" dirty="0" smtClean="0">
                <a:solidFill>
                  <a:srgbClr val="FFFF00"/>
                </a:solidFill>
              </a:rPr>
              <a:t>CYBER STALKING</a:t>
            </a:r>
            <a:endParaRPr lang="it-IT" i="1" dirty="0">
              <a:solidFill>
                <a:srgbClr val="FFFF00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82386" y="1636512"/>
            <a:ext cx="625065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</a:t>
            </a:r>
            <a:r>
              <a:rPr lang="it-IT" sz="2000" dirty="0" smtClean="0"/>
              <a:t>ericolo che </a:t>
            </a:r>
            <a:r>
              <a:rPr lang="it-IT" sz="2000" dirty="0"/>
              <a:t>interessa tutte le fasce d’età. Principali vittime sono le </a:t>
            </a:r>
            <a:r>
              <a:rPr lang="it-IT" sz="2000" dirty="0">
                <a:solidFill>
                  <a:srgbClr val="FFFF00"/>
                </a:solidFill>
              </a:rPr>
              <a:t>donne</a:t>
            </a:r>
            <a:r>
              <a:rPr lang="it-IT" sz="2000" dirty="0"/>
              <a:t>. Si tratta di forme di persecuzione tramite web ad opera di </a:t>
            </a:r>
            <a:r>
              <a:rPr lang="it-IT" sz="2000" dirty="0" err="1"/>
              <a:t>stalker</a:t>
            </a:r>
            <a:r>
              <a:rPr lang="it-IT" sz="2000" dirty="0"/>
              <a:t> ossessionati dalla </a:t>
            </a:r>
            <a:r>
              <a:rPr lang="it-IT" sz="2000" dirty="0" smtClean="0"/>
              <a:t>vittima.</a:t>
            </a:r>
            <a:endParaRPr lang="it-IT" sz="2000" i="1" dirty="0" smtClean="0">
              <a:solidFill>
                <a:srgbClr val="FFC000"/>
              </a:solidFill>
            </a:endParaRPr>
          </a:p>
          <a:p>
            <a:endParaRPr lang="it-IT" sz="2400" i="1" dirty="0" smtClean="0">
              <a:solidFill>
                <a:srgbClr val="FFC000"/>
              </a:solidFill>
            </a:endParaRPr>
          </a:p>
          <a:p>
            <a:r>
              <a:rPr lang="it-IT" sz="2400" i="1" dirty="0" smtClean="0">
                <a:solidFill>
                  <a:srgbClr val="FFC000"/>
                </a:solidFill>
              </a:rPr>
              <a:t>Come agiscono gli </a:t>
            </a:r>
            <a:r>
              <a:rPr lang="it-IT" sz="2400" i="1" dirty="0" err="1" smtClean="0">
                <a:solidFill>
                  <a:srgbClr val="FFC000"/>
                </a:solidFill>
              </a:rPr>
              <a:t>stalker</a:t>
            </a:r>
            <a:r>
              <a:rPr lang="it-IT" sz="2400" i="1" dirty="0" smtClean="0">
                <a:solidFill>
                  <a:srgbClr val="FFC000"/>
                </a:solidFill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Contattano la vittima anche con identità false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Inviano messaggi con insistenza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Intimoriscono la vittima con minacce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Pubblicazione in rete </a:t>
            </a:r>
            <a:r>
              <a:rPr lang="it-IT" sz="2000" dirty="0"/>
              <a:t>di informazioni dai contenuti minacciosi o offensivi riguardanti la vittima</a:t>
            </a:r>
            <a:endParaRPr lang="it-IT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 smtClean="0"/>
          </a:p>
          <a:p>
            <a:r>
              <a:rPr lang="it-IT" sz="2400" i="1" dirty="0" smtClean="0">
                <a:solidFill>
                  <a:srgbClr val="FFC000"/>
                </a:solidFill>
              </a:rPr>
              <a:t>Effetti sulla vittima: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Ansia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Insicurezza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Terrore </a:t>
            </a:r>
            <a:endParaRPr lang="it-IT" sz="20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7" t="21415" r="10431" b="6010"/>
          <a:stretch/>
        </p:blipFill>
        <p:spPr>
          <a:xfrm>
            <a:off x="7397065" y="2138531"/>
            <a:ext cx="4435522" cy="388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12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TRA LE </a:t>
            </a:r>
            <a:r>
              <a:rPr lang="it-IT" b="1" dirty="0" smtClean="0"/>
              <a:t>MINACCE </a:t>
            </a:r>
            <a:r>
              <a:rPr lang="it-IT" dirty="0" smtClean="0"/>
              <a:t>PIÙ DIFFUSE: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Dipendenza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Creazione di false identità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bullismo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Adescamento online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</a:t>
            </a:r>
            <a:r>
              <a:rPr lang="it-IT" i="1" dirty="0" err="1" smtClean="0">
                <a:solidFill>
                  <a:srgbClr val="FFFF00"/>
                </a:solidFill>
              </a:rPr>
              <a:t>stalking</a:t>
            </a:r>
            <a:endParaRPr lang="it-IT" i="1" dirty="0" smtClean="0">
              <a:solidFill>
                <a:srgbClr val="FFFF00"/>
              </a:solidFill>
            </a:endParaRPr>
          </a:p>
          <a:p>
            <a:r>
              <a:rPr lang="it-IT" i="1" dirty="0" smtClean="0">
                <a:solidFill>
                  <a:srgbClr val="FFFF00"/>
                </a:solidFill>
              </a:rPr>
              <a:t>Cyber sex</a:t>
            </a:r>
          </a:p>
          <a:p>
            <a:endParaRPr lang="it-IT" dirty="0" smtClean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265" y="1366672"/>
            <a:ext cx="3843272" cy="336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0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27794" y="1275281"/>
            <a:ext cx="62779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A</a:t>
            </a:r>
            <a:r>
              <a:rPr lang="it-IT" sz="2000" dirty="0" smtClean="0"/>
              <a:t>ttualmente è diffusa </a:t>
            </a:r>
            <a:r>
              <a:rPr lang="it-IT" sz="2000" dirty="0"/>
              <a:t>tra i minori </a:t>
            </a:r>
            <a:r>
              <a:rPr lang="it-IT" sz="2000" dirty="0" smtClean="0"/>
              <a:t>questa </a:t>
            </a:r>
            <a:r>
              <a:rPr lang="it-IT" sz="2000" dirty="0"/>
              <a:t>“moda</a:t>
            </a:r>
            <a:r>
              <a:rPr lang="it-IT" sz="2000" dirty="0" smtClean="0"/>
              <a:t>”. </a:t>
            </a:r>
            <a:r>
              <a:rPr lang="it-IT" sz="2000" dirty="0"/>
              <a:t>Vengono sostituiti gli intimi incontri reali con quelli </a:t>
            </a:r>
            <a:r>
              <a:rPr lang="it-IT" sz="2000" dirty="0" smtClean="0"/>
              <a:t>virtuali. Si </a:t>
            </a:r>
            <a:r>
              <a:rPr lang="it-IT" sz="2000" dirty="0"/>
              <a:t>tratta di uno scambio di messaggi sessualmente espliciti accompagnato da foto e video che mostrano nudità e atti di autoerotismo tra pari. </a:t>
            </a:r>
          </a:p>
          <a:p>
            <a:r>
              <a:rPr lang="it-IT" sz="2400" i="1" dirty="0" err="1" smtClean="0">
                <a:solidFill>
                  <a:srgbClr val="FFC000"/>
                </a:solidFill>
              </a:rPr>
              <a:t>Perchè</a:t>
            </a:r>
            <a:r>
              <a:rPr lang="it-IT" sz="2400" i="1" dirty="0" smtClean="0">
                <a:solidFill>
                  <a:srgbClr val="FFC000"/>
                </a:solidFill>
              </a:rPr>
              <a:t>?</a:t>
            </a:r>
            <a:endParaRPr lang="it-IT" sz="2400" i="1" dirty="0">
              <a:solidFill>
                <a:srgbClr val="FFC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Per gioco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Per timidezza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 smtClean="0"/>
              <a:t>Per estorcere denaro</a:t>
            </a:r>
          </a:p>
          <a:p>
            <a:r>
              <a:rPr lang="it-IT" sz="2400" i="1" dirty="0" smtClean="0">
                <a:solidFill>
                  <a:srgbClr val="FFC000"/>
                </a:solidFill>
              </a:rPr>
              <a:t>Rischi</a:t>
            </a:r>
            <a:endParaRPr lang="it-IT" sz="2400" i="1" dirty="0">
              <a:solidFill>
                <a:srgbClr val="FFC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F</a:t>
            </a:r>
            <a:r>
              <a:rPr lang="it-IT" sz="2000" dirty="0" smtClean="0"/>
              <a:t>oto</a:t>
            </a:r>
            <a:r>
              <a:rPr lang="it-IT" sz="2000" dirty="0"/>
              <a:t>, video e messaggi </a:t>
            </a:r>
            <a:r>
              <a:rPr lang="it-IT" sz="2000" dirty="0" smtClean="0"/>
              <a:t>scambiati tra due persone vengano </a:t>
            </a:r>
            <a:r>
              <a:rPr lang="it-IT" sz="2000" dirty="0"/>
              <a:t>pubblicati al resto del mondo</a:t>
            </a:r>
            <a:endParaRPr lang="it-IT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Estorsione. Richiesta di denaro per evitare la pubblicazione di foto, video, messaggi compromettenti</a:t>
            </a:r>
            <a:r>
              <a:rPr lang="it-IT" sz="2000" dirty="0"/>
              <a:t>.</a:t>
            </a:r>
            <a:endParaRPr lang="it-IT" sz="2000" dirty="0" smtClean="0"/>
          </a:p>
        </p:txBody>
      </p:sp>
      <p:sp>
        <p:nvSpPr>
          <p:cNvPr id="3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i="1" dirty="0" smtClean="0">
                <a:solidFill>
                  <a:srgbClr val="FFFF00"/>
                </a:solidFill>
              </a:rPr>
              <a:t>CYBER SEX</a:t>
            </a:r>
            <a:endParaRPr lang="it-IT" i="1" dirty="0">
              <a:solidFill>
                <a:srgbClr val="FFFF0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079" y="2079539"/>
            <a:ext cx="3925721" cy="302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3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669575" y="251430"/>
            <a:ext cx="8948382" cy="4549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2800" b="1" dirty="0" smtClean="0">
                <a:solidFill>
                  <a:srgbClr val="FFFF00"/>
                </a:solidFill>
                <a:ea typeface="Times New Roman" panose="02020603050405020304" pitchFamily="18" charset="0"/>
                <a:cs typeface="BICGDB+TimesNewRoman"/>
              </a:rPr>
              <a:t>ATTENZIONE!!!!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it-IT" sz="2800" dirty="0"/>
              <a:t>Prima di condividere foto e video, di diffondere informazioni personali, di utilizzare il servizio di localizzazione, di inserire numeri di carte di credito, di scrivere post e messaggi…ricordate che una volta affidato al web tutto ciò che pubblicate è accessibile e utilizzabile da chiunque anche per scopi lesivi.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360" y="4661735"/>
            <a:ext cx="1570811" cy="145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3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2"/>
          <p:cNvSpPr txBox="1">
            <a:spLocks/>
          </p:cNvSpPr>
          <p:nvPr/>
        </p:nvSpPr>
        <p:spPr>
          <a:xfrm>
            <a:off x="1017208" y="1594259"/>
            <a:ext cx="5157787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u="sng" dirty="0" smtClean="0"/>
              <a:t>ASPETTI POSITIVI</a:t>
            </a:r>
            <a:endParaRPr lang="it-IT" b="1" u="sng" dirty="0"/>
          </a:p>
        </p:txBody>
      </p:sp>
      <p:sp>
        <p:nvSpPr>
          <p:cNvPr id="3" name="Segnaposto contenuto 3"/>
          <p:cNvSpPr txBox="1">
            <a:spLocks/>
          </p:cNvSpPr>
          <p:nvPr/>
        </p:nvSpPr>
        <p:spPr>
          <a:xfrm>
            <a:off x="962617" y="2532370"/>
            <a:ext cx="5157787" cy="3684588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dirty="0" smtClean="0"/>
              <a:t>«DEMOCRATIZZAZIONE» DELL’INFORMAZIONE</a:t>
            </a:r>
          </a:p>
          <a:p>
            <a:pPr algn="just"/>
            <a:r>
              <a:rPr lang="it-IT" dirty="0" smtClean="0"/>
              <a:t>POSSIBILITÀ DI COMUNICARE CON PERSONE LONTANE (email, video-chat)</a:t>
            </a:r>
          </a:p>
          <a:p>
            <a:pPr algn="just"/>
            <a:r>
              <a:rPr lang="it-IT" dirty="0" smtClean="0"/>
              <a:t>DISPONIBILITÀ DI STRUMENTI DI RICERCA</a:t>
            </a:r>
          </a:p>
          <a:p>
            <a:pPr algn="just"/>
            <a:r>
              <a:rPr lang="it-IT" dirty="0" smtClean="0"/>
              <a:t>POSSIBILITÀ DI FARE ACQUISTI ONLINE</a:t>
            </a:r>
          </a:p>
          <a:p>
            <a:pPr algn="just"/>
            <a:r>
              <a:rPr lang="it-IT" dirty="0" smtClean="0"/>
              <a:t>CERCARE E OFFRIRE LAVORO</a:t>
            </a:r>
          </a:p>
          <a:p>
            <a:pPr algn="just"/>
            <a:r>
              <a:rPr lang="it-IT" dirty="0" smtClean="0"/>
              <a:t>… </a:t>
            </a:r>
          </a:p>
          <a:p>
            <a:endParaRPr lang="it-IT" dirty="0"/>
          </a:p>
        </p:txBody>
      </p:sp>
      <p:sp>
        <p:nvSpPr>
          <p:cNvPr id="5" name="Segnaposto contenuto 5"/>
          <p:cNvSpPr txBox="1">
            <a:spLocks/>
          </p:cNvSpPr>
          <p:nvPr/>
        </p:nvSpPr>
        <p:spPr>
          <a:xfrm>
            <a:off x="6295030" y="2395893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 smtClean="0"/>
              <a:t>La </a:t>
            </a:r>
            <a:r>
              <a:rPr lang="it-IT" i="1" dirty="0" smtClean="0"/>
              <a:t>semplicità</a:t>
            </a:r>
            <a:r>
              <a:rPr lang="it-IT" dirty="0" smtClean="0"/>
              <a:t> e </a:t>
            </a:r>
            <a:r>
              <a:rPr lang="it-IT" i="1" dirty="0" smtClean="0"/>
              <a:t>velocità</a:t>
            </a:r>
            <a:r>
              <a:rPr lang="it-IT" dirty="0" smtClean="0"/>
              <a:t> di ricerca e la </a:t>
            </a:r>
            <a:r>
              <a:rPr lang="it-IT" i="1" dirty="0" smtClean="0"/>
              <a:t>disponibilità</a:t>
            </a:r>
            <a:r>
              <a:rPr lang="it-IT" dirty="0" smtClean="0"/>
              <a:t> immediata delle informazioni hanno ridotto la necessità di:</a:t>
            </a:r>
          </a:p>
          <a:p>
            <a:r>
              <a:rPr lang="it-IT" sz="2400" dirty="0" smtClean="0"/>
              <a:t>PENSARE </a:t>
            </a:r>
          </a:p>
          <a:p>
            <a:r>
              <a:rPr lang="it-IT" sz="2400" dirty="0" smtClean="0"/>
              <a:t>RICORDARE</a:t>
            </a:r>
          </a:p>
          <a:p>
            <a:r>
              <a:rPr lang="it-IT" sz="2400" dirty="0" smtClean="0"/>
              <a:t>TROVARE SOLUZIONI</a:t>
            </a:r>
            <a:endParaRPr lang="it-IT" sz="2400" dirty="0"/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286603" y="324177"/>
            <a:ext cx="11191615" cy="1504623"/>
          </a:xfrm>
          <a:prstGeom prst="rect">
            <a:avLst/>
          </a:prstGeom>
        </p:spPr>
        <p:txBody>
          <a:bodyPr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700" dirty="0" smtClean="0"/>
              <a:t/>
            </a:r>
            <a:br>
              <a:rPr lang="it-IT" sz="2700" dirty="0" smtClean="0"/>
            </a:br>
            <a:r>
              <a:rPr lang="it-IT" sz="6200" dirty="0" smtClean="0"/>
              <a:t/>
            </a:r>
            <a:br>
              <a:rPr lang="it-IT" sz="6200" dirty="0" smtClean="0"/>
            </a:br>
            <a:r>
              <a:rPr lang="it-IT" sz="6200" b="1" dirty="0" smtClean="0"/>
              <a:t>Negli anni novanta si è assistito ad una vera e propria rivoluzione tecnologica e socio-culturale rappresentata dall’avvento e dalla </a:t>
            </a:r>
            <a:r>
              <a:rPr lang="it-IT" sz="6200" b="1" dirty="0" smtClean="0">
                <a:solidFill>
                  <a:srgbClr val="FFFF00"/>
                </a:solidFill>
              </a:rPr>
              <a:t>diffusione di </a:t>
            </a:r>
            <a:r>
              <a:rPr lang="it-IT" sz="6200" b="1" u="sng" dirty="0" smtClean="0">
                <a:solidFill>
                  <a:srgbClr val="FFFF00"/>
                </a:solidFill>
              </a:rPr>
              <a:t>INTERNET</a:t>
            </a:r>
            <a:r>
              <a:rPr lang="it-IT" sz="6200" b="1" u="sng" dirty="0" smtClean="0"/>
              <a:t>.</a:t>
            </a:r>
            <a:r>
              <a:rPr lang="it-IT" sz="6200" b="1" dirty="0" smtClean="0"/>
              <a:t> </a:t>
            </a:r>
            <a:r>
              <a:rPr lang="it-IT" b="1" dirty="0" smtClean="0"/>
              <a:t/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8" name="Segnaposto testo 4"/>
          <p:cNvSpPr txBox="1">
            <a:spLocks/>
          </p:cNvSpPr>
          <p:nvPr/>
        </p:nvSpPr>
        <p:spPr>
          <a:xfrm>
            <a:off x="6319875" y="1585623"/>
            <a:ext cx="5183188" cy="8239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u="sng" dirty="0" smtClean="0"/>
              <a:t>ASPETTI NEGATIVI</a:t>
            </a:r>
            <a:endParaRPr lang="it-IT" b="1" u="sng" dirty="0"/>
          </a:p>
        </p:txBody>
      </p:sp>
    </p:spTree>
    <p:extLst>
      <p:ext uri="{BB962C8B-B14F-4D97-AF65-F5344CB8AC3E}">
        <p14:creationId xmlns:p14="http://schemas.microsoft.com/office/powerpoint/2010/main" val="401798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739487" y="180150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643952" y="327546"/>
            <a:ext cx="4522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 smtClean="0">
                <a:solidFill>
                  <a:srgbClr val="FFFF00"/>
                </a:solidFill>
              </a:rPr>
              <a:t>POSSIBILI INTEREVENTI</a:t>
            </a:r>
            <a:endParaRPr lang="it-IT" sz="3600" dirty="0">
              <a:solidFill>
                <a:srgbClr val="FFFF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872579" y="1139529"/>
            <a:ext cx="928047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400" dirty="0" smtClean="0"/>
              <a:t>Educazione al rispetto per gli altri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t-IT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400" dirty="0" smtClean="0"/>
              <a:t>Progetti di prevenzione regionali o nazionali </a:t>
            </a:r>
          </a:p>
          <a:p>
            <a:r>
              <a:rPr lang="it-IT" sz="2000" dirty="0" smtClean="0"/>
              <a:t>       (es. Teen Explorer)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400" dirty="0" smtClean="0"/>
              <a:t>Leggi </a:t>
            </a:r>
            <a:endParaRPr lang="it-IT" sz="2400" dirty="0"/>
          </a:p>
          <a:p>
            <a:r>
              <a:rPr lang="it-IT" sz="2000" dirty="0"/>
              <a:t> </a:t>
            </a:r>
            <a:r>
              <a:rPr lang="it-IT" sz="2000" dirty="0" smtClean="0"/>
              <a:t>      - Convenzione </a:t>
            </a:r>
            <a:r>
              <a:rPr lang="it-IT" sz="2000" dirty="0"/>
              <a:t>sui diritti dell’Infanzia e </a:t>
            </a:r>
            <a:r>
              <a:rPr lang="it-IT" sz="2000" dirty="0" smtClean="0"/>
              <a:t>dell’Adolescenza </a:t>
            </a:r>
          </a:p>
          <a:p>
            <a:r>
              <a:rPr lang="it-IT" sz="2000" dirty="0" smtClean="0"/>
              <a:t>       - Convenzione </a:t>
            </a:r>
            <a:r>
              <a:rPr lang="it-IT" sz="2000" dirty="0"/>
              <a:t>di Lanzarote e successiva legge </a:t>
            </a:r>
            <a:r>
              <a:rPr lang="it-IT" sz="2000" dirty="0" smtClean="0"/>
              <a:t>n.172/2012 </a:t>
            </a:r>
            <a:r>
              <a:rPr lang="it-IT" sz="2000" dirty="0"/>
              <a:t>di ratifica </a:t>
            </a:r>
            <a:endParaRPr lang="it-IT" sz="2000" dirty="0" smtClean="0"/>
          </a:p>
          <a:p>
            <a:r>
              <a:rPr lang="it-IT" sz="2000" dirty="0"/>
              <a:t> </a:t>
            </a:r>
            <a:r>
              <a:rPr lang="it-IT" sz="2000" dirty="0" smtClean="0"/>
              <a:t>        (contro gli abusi sessuali)</a:t>
            </a:r>
          </a:p>
          <a:p>
            <a:r>
              <a:rPr lang="it-IT" sz="2000" dirty="0" smtClean="0"/>
              <a:t>       - Art</a:t>
            </a:r>
            <a:r>
              <a:rPr lang="it-IT" sz="2000" dirty="0"/>
              <a:t>. 612 bis del Codice Penale introduce il reato di </a:t>
            </a:r>
            <a:r>
              <a:rPr lang="it-IT" sz="2000" dirty="0" err="1"/>
              <a:t>stalking</a:t>
            </a:r>
            <a:r>
              <a:rPr lang="it-IT" sz="2000" dirty="0"/>
              <a:t> in Italia </a:t>
            </a:r>
            <a:endParaRPr lang="it-IT" sz="2000" dirty="0" smtClean="0"/>
          </a:p>
          <a:p>
            <a:r>
              <a:rPr lang="it-IT" sz="2000" dirty="0"/>
              <a:t> </a:t>
            </a:r>
            <a:r>
              <a:rPr lang="it-IT" sz="2000" dirty="0" smtClean="0"/>
              <a:t>      - Direttiva </a:t>
            </a:r>
            <a:r>
              <a:rPr lang="it-IT" sz="2000" dirty="0"/>
              <a:t>Ministeriale del 5 febbraio </a:t>
            </a:r>
            <a:r>
              <a:rPr lang="it-IT" sz="2000" dirty="0" smtClean="0"/>
              <a:t>2007 (contro il bullismo)</a:t>
            </a:r>
          </a:p>
          <a:p>
            <a:r>
              <a:rPr lang="it-IT" sz="2000" dirty="0" smtClean="0"/>
              <a:t>       -Art</a:t>
            </a:r>
            <a:r>
              <a:rPr lang="it-IT" sz="2000" dirty="0"/>
              <a:t>. 494 del Codice </a:t>
            </a:r>
            <a:r>
              <a:rPr lang="it-IT" sz="2000" dirty="0" smtClean="0"/>
              <a:t>Penale: sostituzione </a:t>
            </a:r>
            <a:r>
              <a:rPr lang="it-IT" sz="2000" dirty="0"/>
              <a:t>di </a:t>
            </a:r>
            <a:r>
              <a:rPr lang="it-IT" sz="2000" dirty="0" smtClean="0"/>
              <a:t>persona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      -Art. 595 </a:t>
            </a:r>
            <a:r>
              <a:rPr lang="it-IT" sz="2000" dirty="0"/>
              <a:t>del </a:t>
            </a:r>
            <a:r>
              <a:rPr lang="it-IT" sz="2000" dirty="0" smtClean="0"/>
              <a:t>Codice </a:t>
            </a:r>
            <a:r>
              <a:rPr lang="it-IT" sz="2000" dirty="0"/>
              <a:t>P</a:t>
            </a:r>
            <a:r>
              <a:rPr lang="it-IT" sz="2000" dirty="0" smtClean="0"/>
              <a:t>enale: diffamazione sui social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      -Dichiarazione dei diritti in internet del 14 luglio 2015 </a:t>
            </a:r>
            <a:endParaRPr lang="it-IT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400" dirty="0"/>
              <a:t>Polizia Postale</a:t>
            </a:r>
            <a:r>
              <a:rPr lang="it-IT" sz="2400" dirty="0" smtClean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400" dirty="0" smtClean="0"/>
              <a:t>Numeri verdi e Telefono azzurro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400" dirty="0" smtClean="0"/>
              <a:t>Sportelli di Consulenza territoriali</a:t>
            </a:r>
          </a:p>
        </p:txBody>
      </p:sp>
      <p:sp>
        <p:nvSpPr>
          <p:cNvPr id="5" name="Rettangolo 4"/>
          <p:cNvSpPr/>
          <p:nvPr/>
        </p:nvSpPr>
        <p:spPr>
          <a:xfrm>
            <a:off x="9146089" y="1139529"/>
            <a:ext cx="2823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i="1" dirty="0" smtClean="0"/>
              <a:t>Famiglia e scuola</a:t>
            </a:r>
            <a:endParaRPr lang="it-IT" sz="2800" dirty="0"/>
          </a:p>
        </p:txBody>
      </p:sp>
      <p:sp>
        <p:nvSpPr>
          <p:cNvPr id="6" name="Freccia a destra 5"/>
          <p:cNvSpPr/>
          <p:nvPr/>
        </p:nvSpPr>
        <p:spPr>
          <a:xfrm>
            <a:off x="7190034" y="1252460"/>
            <a:ext cx="976310" cy="297359"/>
          </a:xfrm>
          <a:prstGeom prst="righ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611604" y="3955684"/>
            <a:ext cx="9464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i="1" dirty="0"/>
              <a:t>S</a:t>
            </a:r>
            <a:r>
              <a:rPr lang="it-IT" sz="2800" i="1" dirty="0" smtClean="0"/>
              <a:t>tato</a:t>
            </a:r>
            <a:endParaRPr lang="it-IT" sz="2800" i="1" dirty="0"/>
          </a:p>
        </p:txBody>
      </p:sp>
      <p:sp>
        <p:nvSpPr>
          <p:cNvPr id="9" name="Parentesi graffa chiusa 8"/>
          <p:cNvSpPr/>
          <p:nvPr/>
        </p:nvSpPr>
        <p:spPr>
          <a:xfrm>
            <a:off x="8531937" y="1965278"/>
            <a:ext cx="658041" cy="4536221"/>
          </a:xfrm>
          <a:prstGeom prst="rightBrace">
            <a:avLst>
              <a:gd name="adj1" fmla="val 43591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475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1"/>
      <p:bldP spid="6" grpId="1" animBg="1"/>
      <p:bldP spid="7" grpId="0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388358" y="204717"/>
            <a:ext cx="78201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600" dirty="0" smtClean="0">
                <a:solidFill>
                  <a:srgbClr val="FFFF00"/>
                </a:solidFill>
                <a:latin typeface="LCD" pitchFamily="2" charset="0"/>
                <a:cs typeface="Latha" panose="020B0604020202020204" pitchFamily="34" charset="0"/>
              </a:rPr>
              <a:t>NAVIGATE SICURI</a:t>
            </a:r>
            <a:endParaRPr lang="it-IT" sz="6600" dirty="0">
              <a:solidFill>
                <a:srgbClr val="FFFF00"/>
              </a:solidFill>
              <a:latin typeface="LCD" pitchFamily="2" charset="0"/>
              <a:cs typeface="Latha" panose="020B0604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120" y="1599972"/>
            <a:ext cx="6882642" cy="4611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98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75249" y="900332"/>
            <a:ext cx="109868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800" dirty="0" smtClean="0"/>
              <a:t>Successivamente, la </a:t>
            </a:r>
            <a:r>
              <a:rPr lang="it-IT" sz="2800" dirty="0"/>
              <a:t>diffusione </a:t>
            </a:r>
            <a:r>
              <a:rPr lang="it-IT" sz="2800" dirty="0" smtClean="0"/>
              <a:t>dei </a:t>
            </a:r>
            <a:r>
              <a:rPr lang="it-IT" sz="2800" dirty="0" smtClean="0">
                <a:solidFill>
                  <a:srgbClr val="FFFF00"/>
                </a:solidFill>
              </a:rPr>
              <a:t>social </a:t>
            </a:r>
            <a:r>
              <a:rPr lang="it-IT" sz="2800" dirty="0">
                <a:solidFill>
                  <a:srgbClr val="FFFF00"/>
                </a:solidFill>
              </a:rPr>
              <a:t>network</a:t>
            </a:r>
            <a:r>
              <a:rPr lang="it-IT" sz="2800" dirty="0"/>
              <a:t>, dei </a:t>
            </a:r>
            <a:r>
              <a:rPr lang="it-IT" sz="2800" dirty="0">
                <a:solidFill>
                  <a:srgbClr val="FFFF00"/>
                </a:solidFill>
              </a:rPr>
              <a:t>nuovi media</a:t>
            </a:r>
            <a:r>
              <a:rPr lang="it-IT" sz="2800" dirty="0"/>
              <a:t>, delle </a:t>
            </a:r>
            <a:r>
              <a:rPr lang="it-IT" sz="2800" dirty="0">
                <a:solidFill>
                  <a:srgbClr val="FFFF00"/>
                </a:solidFill>
              </a:rPr>
              <a:t>«</a:t>
            </a:r>
            <a:r>
              <a:rPr lang="it-IT" sz="2800" dirty="0" err="1">
                <a:solidFill>
                  <a:srgbClr val="FFFF00"/>
                </a:solidFill>
              </a:rPr>
              <a:t>app</a:t>
            </a:r>
            <a:r>
              <a:rPr lang="it-IT" sz="2800" dirty="0">
                <a:solidFill>
                  <a:srgbClr val="FFFF00"/>
                </a:solidFill>
              </a:rPr>
              <a:t>  sociali» </a:t>
            </a:r>
            <a:r>
              <a:rPr lang="it-IT" sz="2800" dirty="0"/>
              <a:t>ha cambiato radicalmente la nostra quotidianità</a:t>
            </a:r>
            <a:r>
              <a:rPr lang="it-IT" sz="2800" dirty="0" smtClean="0"/>
              <a:t>.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159141" y="2458393"/>
            <a:ext cx="53161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u="sng" dirty="0" smtClean="0"/>
              <a:t>Opportunità/vantaggi:</a:t>
            </a:r>
          </a:p>
          <a:p>
            <a:r>
              <a:rPr lang="it-IT" sz="2400" dirty="0" smtClean="0"/>
              <a:t>-CHATTARE in ogni momento con chiunque in ogni parte del mondo</a:t>
            </a:r>
          </a:p>
          <a:p>
            <a:r>
              <a:rPr lang="it-IT" sz="2400" dirty="0" smtClean="0"/>
              <a:t>-CONDIVIDERE CONTENUTI (foto, video, file…)</a:t>
            </a:r>
          </a:p>
          <a:p>
            <a:r>
              <a:rPr lang="it-IT" sz="2400" dirty="0" smtClean="0"/>
              <a:t>-MANDARE MESSAGGI VOCALI</a:t>
            </a:r>
          </a:p>
          <a:p>
            <a:r>
              <a:rPr lang="it-IT" sz="2400" dirty="0" smtClean="0"/>
              <a:t>-INCONTRARE PERSONE in piazze virtuali</a:t>
            </a:r>
          </a:p>
          <a:p>
            <a:r>
              <a:rPr lang="it-IT" sz="2400" dirty="0" smtClean="0"/>
              <a:t>-…</a:t>
            </a:r>
          </a:p>
        </p:txBody>
      </p:sp>
    </p:spTree>
    <p:extLst>
      <p:ext uri="{BB962C8B-B14F-4D97-AF65-F5344CB8AC3E}">
        <p14:creationId xmlns:p14="http://schemas.microsoft.com/office/powerpoint/2010/main" val="153480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 txBox="1">
            <a:spLocks noGrp="1"/>
          </p:cNvSpPr>
          <p:nvPr>
            <p:ph idx="1"/>
          </p:nvPr>
        </p:nvSpPr>
        <p:spPr>
          <a:xfrm>
            <a:off x="851848" y="2098580"/>
            <a:ext cx="4552666" cy="2398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u="sng" dirty="0" smtClean="0"/>
              <a:t>CAMBIAMENTI:</a:t>
            </a:r>
          </a:p>
          <a:p>
            <a:r>
              <a:rPr lang="it-IT" sz="2400" dirty="0" smtClean="0"/>
              <a:t>RELAZIONI (da reali a virtuali)</a:t>
            </a:r>
          </a:p>
          <a:p>
            <a:r>
              <a:rPr lang="it-IT" sz="2400" dirty="0" smtClean="0"/>
              <a:t>COMUNICAZIONE (da quella «in presenza» a quella filtrata dallo schermo del pc e dello </a:t>
            </a:r>
            <a:r>
              <a:rPr lang="it-IT" sz="2400" dirty="0" err="1" smtClean="0"/>
              <a:t>smartphone</a:t>
            </a:r>
            <a:r>
              <a:rPr lang="it-IT" sz="2400" dirty="0" smtClean="0"/>
              <a:t>).</a:t>
            </a:r>
          </a:p>
        </p:txBody>
      </p:sp>
      <p:sp>
        <p:nvSpPr>
          <p:cNvPr id="7" name="Parentesi graffa chiusa 6"/>
          <p:cNvSpPr/>
          <p:nvPr/>
        </p:nvSpPr>
        <p:spPr>
          <a:xfrm>
            <a:off x="5404514" y="2346853"/>
            <a:ext cx="791570" cy="2184121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b="1" dirty="0">
              <a:solidFill>
                <a:srgbClr val="FFFF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578219" y="2125314"/>
            <a:ext cx="530898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u="sng" dirty="0" smtClean="0"/>
              <a:t>RISCHI CONNESSI</a:t>
            </a:r>
            <a:r>
              <a:rPr lang="it-IT" sz="2800" i="1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Privilegiare le relazioni virtuali a discapito di quelle reali.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Essere fraintesi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Ripercussione </a:t>
            </a:r>
            <a:r>
              <a:rPr lang="it-IT" sz="2400" dirty="0"/>
              <a:t>sulla definizione della  propria identità  per gli adolescenti</a:t>
            </a:r>
          </a:p>
        </p:txBody>
      </p:sp>
      <p:sp>
        <p:nvSpPr>
          <p:cNvPr id="9" name="Rettangolo 8"/>
          <p:cNvSpPr/>
          <p:nvPr/>
        </p:nvSpPr>
        <p:spPr>
          <a:xfrm>
            <a:off x="675249" y="900332"/>
            <a:ext cx="109868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800" dirty="0" smtClean="0"/>
              <a:t>Successivamente, la </a:t>
            </a:r>
            <a:r>
              <a:rPr lang="it-IT" sz="2800" dirty="0"/>
              <a:t>diffusione </a:t>
            </a:r>
            <a:r>
              <a:rPr lang="it-IT" sz="2800" dirty="0" smtClean="0"/>
              <a:t>dei </a:t>
            </a:r>
            <a:r>
              <a:rPr lang="it-IT" sz="2800" dirty="0" smtClean="0">
                <a:solidFill>
                  <a:srgbClr val="FFFF00"/>
                </a:solidFill>
              </a:rPr>
              <a:t>social </a:t>
            </a:r>
            <a:r>
              <a:rPr lang="it-IT" sz="2800" dirty="0">
                <a:solidFill>
                  <a:srgbClr val="FFFF00"/>
                </a:solidFill>
              </a:rPr>
              <a:t>network</a:t>
            </a:r>
            <a:r>
              <a:rPr lang="it-IT" sz="2800" dirty="0"/>
              <a:t>, dei </a:t>
            </a:r>
            <a:r>
              <a:rPr lang="it-IT" sz="2800" dirty="0">
                <a:solidFill>
                  <a:srgbClr val="FFFF00"/>
                </a:solidFill>
              </a:rPr>
              <a:t>nuovi media</a:t>
            </a:r>
            <a:r>
              <a:rPr lang="it-IT" sz="2800" dirty="0"/>
              <a:t>, delle </a:t>
            </a:r>
            <a:r>
              <a:rPr lang="it-IT" sz="2800" dirty="0">
                <a:solidFill>
                  <a:srgbClr val="FFFF00"/>
                </a:solidFill>
              </a:rPr>
              <a:t>«</a:t>
            </a:r>
            <a:r>
              <a:rPr lang="it-IT" sz="2800" dirty="0" err="1">
                <a:solidFill>
                  <a:srgbClr val="FFFF00"/>
                </a:solidFill>
              </a:rPr>
              <a:t>app</a:t>
            </a:r>
            <a:r>
              <a:rPr lang="it-IT" sz="2800" dirty="0">
                <a:solidFill>
                  <a:srgbClr val="FFFF00"/>
                </a:solidFill>
              </a:rPr>
              <a:t>  sociali» </a:t>
            </a:r>
            <a:r>
              <a:rPr lang="it-IT" sz="2800" dirty="0"/>
              <a:t>ha cambiato radicalmente la nostra quotidianità</a:t>
            </a:r>
            <a:r>
              <a:rPr lang="it-IT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893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1003" y="146550"/>
            <a:ext cx="10917256" cy="1289742"/>
          </a:xfrm>
        </p:spPr>
        <p:txBody>
          <a:bodyPr>
            <a:normAutofit/>
          </a:bodyPr>
          <a:lstStyle/>
          <a:p>
            <a:r>
              <a:rPr lang="it-IT" sz="8000" b="1" dirty="0" smtClean="0">
                <a:solidFill>
                  <a:srgbClr val="FFFF00"/>
                </a:solidFill>
                <a:latin typeface="LCD" pitchFamily="2" charset="0"/>
              </a:rPr>
              <a:t>I  PERICOLI DEL WEB</a:t>
            </a:r>
            <a:endParaRPr lang="it-IT" sz="8000" b="1" dirty="0">
              <a:solidFill>
                <a:srgbClr val="FFFF00"/>
              </a:solidFill>
              <a:latin typeface="LCD" pitchFamily="2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066" y="2330342"/>
            <a:ext cx="4835129" cy="3434825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1382741" y="1436292"/>
            <a:ext cx="117783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dirty="0" smtClean="0"/>
              <a:t>Derivanti da un uso incontrollato e irresponsabile della rete.</a:t>
            </a:r>
          </a:p>
        </p:txBody>
      </p:sp>
    </p:spTree>
    <p:extLst>
      <p:ext uri="{BB962C8B-B14F-4D97-AF65-F5344CB8AC3E}">
        <p14:creationId xmlns:p14="http://schemas.microsoft.com/office/powerpoint/2010/main" val="199159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43336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sz="3100" dirty="0" smtClean="0"/>
              <a:t>I </a:t>
            </a:r>
            <a:r>
              <a:rPr lang="it-IT" sz="3100" dirty="0"/>
              <a:t>soggetti più a rischio sono gli </a:t>
            </a:r>
            <a:r>
              <a:rPr lang="it-IT" sz="3100" dirty="0">
                <a:solidFill>
                  <a:srgbClr val="FFFF00"/>
                </a:solidFill>
              </a:rPr>
              <a:t>adolescenti</a:t>
            </a:r>
            <a:r>
              <a:rPr lang="it-IT" sz="3100" dirty="0"/>
              <a:t>  </a:t>
            </a:r>
            <a:r>
              <a:rPr lang="it-IT" dirty="0"/>
              <a:t/>
            </a:r>
            <a:br>
              <a:rPr lang="it-IT" dirty="0"/>
            </a:br>
            <a:endParaRPr lang="it-IT" i="1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84936"/>
            <a:ext cx="10694158" cy="4738945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it-IT" sz="4200" dirty="0" smtClean="0"/>
              <a:t>L’adolescenza è la fase </a:t>
            </a:r>
            <a:r>
              <a:rPr lang="it-IT" sz="4200" dirty="0"/>
              <a:t>più delicata della </a:t>
            </a:r>
            <a:r>
              <a:rPr lang="it-IT" sz="4200" dirty="0" smtClean="0"/>
              <a:t>vita </a:t>
            </a:r>
            <a:r>
              <a:rPr lang="it-IT" sz="4200" dirty="0"/>
              <a:t>caratterizzata da grandi </a:t>
            </a:r>
            <a:r>
              <a:rPr lang="it-IT" sz="4200" dirty="0">
                <a:solidFill>
                  <a:srgbClr val="FFFF00"/>
                </a:solidFill>
              </a:rPr>
              <a:t>cambiamenti fisici e psicologici</a:t>
            </a:r>
            <a:r>
              <a:rPr lang="it-IT" sz="4200" dirty="0"/>
              <a:t>. </a:t>
            </a:r>
            <a:r>
              <a:rPr lang="it-IT" sz="4200" dirty="0" smtClean="0"/>
              <a:t>L’adolescente</a:t>
            </a:r>
            <a:r>
              <a:rPr lang="it-IT" sz="4200" dirty="0"/>
              <a:t>, non ancora adulto e non più bambino, vive un manifesto </a:t>
            </a:r>
            <a:r>
              <a:rPr lang="it-IT" sz="4200" dirty="0" smtClean="0"/>
              <a:t>conflitto </a:t>
            </a:r>
            <a:r>
              <a:rPr lang="it-IT" sz="4200" dirty="0"/>
              <a:t>poiché deve definire la propria </a:t>
            </a:r>
            <a:r>
              <a:rPr lang="it-IT" sz="4200" dirty="0">
                <a:solidFill>
                  <a:srgbClr val="FFFF00"/>
                </a:solidFill>
              </a:rPr>
              <a:t>identità</a:t>
            </a:r>
            <a:r>
              <a:rPr lang="it-IT" sz="4200" dirty="0"/>
              <a:t>; per far ciò deve distaccarsi dall’adulto/genitore </a:t>
            </a:r>
            <a:r>
              <a:rPr lang="it-IT" sz="4200" dirty="0" smtClean="0"/>
              <a:t>e stabilire </a:t>
            </a:r>
            <a:r>
              <a:rPr lang="it-IT" sz="4200" dirty="0"/>
              <a:t>altre </a:t>
            </a:r>
            <a:r>
              <a:rPr lang="it-IT" sz="4200" dirty="0">
                <a:solidFill>
                  <a:srgbClr val="FFFF00"/>
                </a:solidFill>
              </a:rPr>
              <a:t>relazioni significative </a:t>
            </a:r>
            <a:r>
              <a:rPr lang="it-IT" sz="4200" dirty="0" smtClean="0"/>
              <a:t>con i </a:t>
            </a:r>
            <a:r>
              <a:rPr lang="it-IT" sz="4200" dirty="0"/>
              <a:t>pari. </a:t>
            </a:r>
            <a:r>
              <a:rPr lang="it-IT" sz="4200" dirty="0" smtClean="0"/>
              <a:t>Tali </a:t>
            </a:r>
            <a:r>
              <a:rPr lang="it-IT" sz="4200" dirty="0"/>
              <a:t>relazioni, con l’avvento dei social network, sono </a:t>
            </a:r>
            <a:r>
              <a:rPr lang="it-IT" sz="4200" dirty="0" smtClean="0"/>
              <a:t>mutate sostanzialmente.</a:t>
            </a:r>
          </a:p>
          <a:p>
            <a:pPr algn="just">
              <a:lnSpc>
                <a:spcPct val="170000"/>
              </a:lnSpc>
            </a:pPr>
            <a:r>
              <a:rPr lang="it-IT" sz="4200" dirty="0"/>
              <a:t>La mancanza di controllo e </a:t>
            </a:r>
            <a:r>
              <a:rPr lang="it-IT" sz="4200" dirty="0" smtClean="0"/>
              <a:t>l’immatura </a:t>
            </a:r>
            <a:r>
              <a:rPr lang="it-IT" sz="4200" dirty="0"/>
              <a:t>conoscenza degli attuali mezzi di comunicazione possono portare gli adolescenti ad </a:t>
            </a:r>
            <a:r>
              <a:rPr lang="it-IT" sz="4200" b="1" u="sng" dirty="0"/>
              <a:t>incorrere</a:t>
            </a:r>
            <a:r>
              <a:rPr lang="it-IT" sz="4200" dirty="0"/>
              <a:t> in </a:t>
            </a:r>
            <a:r>
              <a:rPr lang="it-IT" sz="4200" dirty="0">
                <a:solidFill>
                  <a:srgbClr val="FFFF00"/>
                </a:solidFill>
              </a:rPr>
              <a:t>pericoli</a:t>
            </a:r>
            <a:r>
              <a:rPr lang="it-IT" sz="4200" dirty="0"/>
              <a:t> e </a:t>
            </a:r>
            <a:r>
              <a:rPr lang="it-IT" sz="4200" b="1" u="sng" dirty="0"/>
              <a:t>subire</a:t>
            </a:r>
            <a:r>
              <a:rPr lang="it-IT" sz="4200" b="1" dirty="0"/>
              <a:t> </a:t>
            </a:r>
            <a:r>
              <a:rPr lang="it-IT" sz="4200" dirty="0"/>
              <a:t>e</a:t>
            </a:r>
            <a:r>
              <a:rPr lang="it-IT" sz="4200" b="1" dirty="0"/>
              <a:t> </a:t>
            </a:r>
            <a:r>
              <a:rPr lang="it-IT" sz="4200" b="1" u="sng" dirty="0"/>
              <a:t>commettere </a:t>
            </a:r>
            <a:r>
              <a:rPr lang="it-IT" sz="4200" dirty="0">
                <a:solidFill>
                  <a:srgbClr val="FFFF00"/>
                </a:solidFill>
              </a:rPr>
              <a:t>reati.</a:t>
            </a:r>
            <a:endParaRPr lang="it-IT" sz="4200" dirty="0" smtClean="0"/>
          </a:p>
          <a:p>
            <a:pPr marL="0" indent="0" algn="just">
              <a:buNone/>
            </a:pPr>
            <a:endParaRPr lang="it-IT" sz="4200" dirty="0"/>
          </a:p>
        </p:txBody>
      </p:sp>
      <p:sp>
        <p:nvSpPr>
          <p:cNvPr id="4" name="Rettangolo 3"/>
          <p:cNvSpPr/>
          <p:nvPr/>
        </p:nvSpPr>
        <p:spPr>
          <a:xfrm>
            <a:off x="5166083" y="1466540"/>
            <a:ext cx="15197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3200" b="1" i="1" dirty="0">
                <a:solidFill>
                  <a:srgbClr val="FFC000"/>
                </a:solidFill>
              </a:rPr>
              <a:t>Perché?</a:t>
            </a:r>
            <a:endParaRPr lang="it-IT" sz="3200" b="1" dirty="0"/>
          </a:p>
        </p:txBody>
      </p:sp>
      <p:sp>
        <p:nvSpPr>
          <p:cNvPr id="5" name="Rettangolo 4"/>
          <p:cNvSpPr/>
          <p:nvPr/>
        </p:nvSpPr>
        <p:spPr>
          <a:xfrm>
            <a:off x="3137279" y="132675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3200" b="1" i="1" dirty="0">
                <a:solidFill>
                  <a:srgbClr val="FFC000"/>
                </a:solidFill>
              </a:rPr>
              <a:t>Chi è in pericolo?</a:t>
            </a:r>
            <a:r>
              <a:rPr lang="it-IT" sz="3200" b="1" dirty="0"/>
              <a:t/>
            </a:r>
            <a:br>
              <a:rPr lang="it-IT" sz="3200" b="1" dirty="0"/>
            </a:b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318567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TRA LE </a:t>
            </a:r>
            <a:r>
              <a:rPr lang="it-IT" b="1" dirty="0" smtClean="0"/>
              <a:t>MINACCE </a:t>
            </a:r>
            <a:r>
              <a:rPr lang="it-IT" dirty="0" smtClean="0"/>
              <a:t>PIÙ DIFFUSE: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Dipendenza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Creazione di false identità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bullismo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Adescamento online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</a:t>
            </a:r>
            <a:r>
              <a:rPr lang="it-IT" i="1" dirty="0" err="1" smtClean="0">
                <a:solidFill>
                  <a:srgbClr val="FFFF00"/>
                </a:solidFill>
              </a:rPr>
              <a:t>stalking</a:t>
            </a:r>
            <a:endParaRPr lang="it-IT" i="1" dirty="0" smtClean="0">
              <a:solidFill>
                <a:srgbClr val="FFFF00"/>
              </a:solidFill>
            </a:endParaRPr>
          </a:p>
          <a:p>
            <a:r>
              <a:rPr lang="it-IT" i="1" dirty="0" smtClean="0">
                <a:solidFill>
                  <a:srgbClr val="FFFF00"/>
                </a:solidFill>
              </a:rPr>
              <a:t>Cyber sex</a:t>
            </a:r>
          </a:p>
          <a:p>
            <a:endParaRPr lang="it-IT" dirty="0" smtClean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265" y="1366672"/>
            <a:ext cx="3843272" cy="336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2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01349"/>
            <a:ext cx="10515600" cy="1325563"/>
          </a:xfrm>
        </p:spPr>
        <p:txBody>
          <a:bodyPr>
            <a:normAutofit/>
          </a:bodyPr>
          <a:lstStyle/>
          <a:p>
            <a:r>
              <a:rPr lang="it-IT" sz="4000" i="1" dirty="0" smtClean="0">
                <a:solidFill>
                  <a:srgbClr val="FFFF00"/>
                </a:solidFill>
              </a:rPr>
              <a:t>DIPENDENZA</a:t>
            </a:r>
            <a:endParaRPr lang="it-IT" sz="4000" i="1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4426" y="1293361"/>
            <a:ext cx="6295030" cy="5384123"/>
          </a:xfrm>
        </p:spPr>
        <p:txBody>
          <a:bodyPr>
            <a:noAutofit/>
          </a:bodyPr>
          <a:lstStyle/>
          <a:p>
            <a:r>
              <a:rPr lang="it-IT" sz="2200" dirty="0"/>
              <a:t>Attualmente si parla di “Internet </a:t>
            </a:r>
            <a:r>
              <a:rPr lang="it-IT" sz="2200" dirty="0" err="1"/>
              <a:t>Addiction</a:t>
            </a:r>
            <a:r>
              <a:rPr lang="it-IT" sz="2200" dirty="0"/>
              <a:t> </a:t>
            </a:r>
            <a:r>
              <a:rPr lang="it-IT" sz="2200" dirty="0" err="1"/>
              <a:t>Disorder</a:t>
            </a:r>
            <a:r>
              <a:rPr lang="it-IT" sz="2200" dirty="0"/>
              <a:t>” (IAD) per indicare le dipendenze da internet, cioè legate a un’eccessiva interazione </a:t>
            </a:r>
            <a:r>
              <a:rPr lang="it-IT" sz="2200" dirty="0" smtClean="0"/>
              <a:t>uomo-macchina.</a:t>
            </a:r>
          </a:p>
          <a:p>
            <a:r>
              <a:rPr lang="it-IT" sz="2200" dirty="0"/>
              <a:t>Il soggetto viene assorbito totalmente dalla sua esperienza virtuale restando agganciato alla rete e rischiando anche gravi episodi dissociativi</a:t>
            </a:r>
            <a:r>
              <a:rPr lang="it-IT" sz="2200" dirty="0" smtClean="0"/>
              <a:t>.</a:t>
            </a:r>
            <a:endParaRPr lang="it-IT" sz="2200" dirty="0"/>
          </a:p>
          <a:p>
            <a:r>
              <a:rPr lang="it-IT" sz="2200" i="1" dirty="0" smtClean="0">
                <a:solidFill>
                  <a:srgbClr val="FFC000"/>
                </a:solidFill>
              </a:rPr>
              <a:t>Cause</a:t>
            </a:r>
            <a:r>
              <a:rPr lang="it-IT" sz="2200" dirty="0" smtClean="0"/>
              <a:t>: noia, stress, difficoltà relazionali</a:t>
            </a:r>
            <a:endParaRPr lang="it-IT" sz="2200" dirty="0"/>
          </a:p>
          <a:p>
            <a:r>
              <a:rPr lang="it-IT" sz="2200" dirty="0" smtClean="0"/>
              <a:t>Non si ritiene un disturbo </a:t>
            </a:r>
            <a:r>
              <a:rPr lang="it-IT" sz="2200" dirty="0"/>
              <a:t>psichiatrico, ma piuttosto un </a:t>
            </a:r>
            <a:r>
              <a:rPr lang="it-IT" sz="2200" dirty="0" smtClean="0">
                <a:solidFill>
                  <a:srgbClr val="FFFF00"/>
                </a:solidFill>
              </a:rPr>
              <a:t>sintomo psicologico</a:t>
            </a:r>
            <a:r>
              <a:rPr lang="it-IT" sz="2200" dirty="0"/>
              <a:t> che può connettersi a differenti quadri diagnostici e clinici</a:t>
            </a:r>
            <a:r>
              <a:rPr lang="it-IT" sz="2200" dirty="0" smtClean="0"/>
              <a:t>.</a:t>
            </a:r>
          </a:p>
          <a:p>
            <a:r>
              <a:rPr lang="it-IT" sz="2200" dirty="0"/>
              <a:t>Da novembre 2009 </a:t>
            </a:r>
            <a:r>
              <a:rPr lang="it-IT" sz="2200" dirty="0" smtClean="0"/>
              <a:t>nell’ Ospedale Policlinico Gemelli di Milano è </a:t>
            </a:r>
            <a:r>
              <a:rPr lang="it-IT" sz="2200" dirty="0"/>
              <a:t>stato aperto il primo ambulatorio ospedaliero italiano specializzato nella dipendenza da Internet</a:t>
            </a:r>
            <a:r>
              <a:rPr lang="it-IT" sz="2000" dirty="0" smtClean="0"/>
              <a:t>.</a:t>
            </a:r>
            <a:endParaRPr lang="it-IT" sz="2000" dirty="0"/>
          </a:p>
        </p:txBody>
      </p:sp>
      <p:sp>
        <p:nvSpPr>
          <p:cNvPr id="5" name="Rettangolo 4"/>
          <p:cNvSpPr/>
          <p:nvPr/>
        </p:nvSpPr>
        <p:spPr>
          <a:xfrm>
            <a:off x="7783687" y="6308153"/>
            <a:ext cx="2755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Dipinto di </a:t>
            </a:r>
            <a:r>
              <a:rPr lang="it-IT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Pawel</a:t>
            </a:r>
            <a:r>
              <a:rPr lang="it-IT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Kuczynski</a:t>
            </a:r>
            <a:endParaRPr lang="it-IT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936" y="596514"/>
            <a:ext cx="3867384" cy="5573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83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TRA LE </a:t>
            </a:r>
            <a:r>
              <a:rPr lang="it-IT" b="1" dirty="0" smtClean="0"/>
              <a:t>MINACCE </a:t>
            </a:r>
            <a:r>
              <a:rPr lang="it-IT" dirty="0" smtClean="0"/>
              <a:t>PIÙ DIFFUSE: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Dipendenza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Creazione di false identità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bullismo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Adescamento online</a:t>
            </a:r>
          </a:p>
          <a:p>
            <a:r>
              <a:rPr lang="it-IT" i="1" dirty="0" smtClean="0">
                <a:solidFill>
                  <a:srgbClr val="FFFF00"/>
                </a:solidFill>
              </a:rPr>
              <a:t>Cyber </a:t>
            </a:r>
            <a:r>
              <a:rPr lang="it-IT" i="1" dirty="0" err="1" smtClean="0">
                <a:solidFill>
                  <a:srgbClr val="FFFF00"/>
                </a:solidFill>
              </a:rPr>
              <a:t>stalking</a:t>
            </a:r>
            <a:endParaRPr lang="it-IT" i="1" dirty="0" smtClean="0">
              <a:solidFill>
                <a:srgbClr val="FFFF00"/>
              </a:solidFill>
            </a:endParaRPr>
          </a:p>
          <a:p>
            <a:r>
              <a:rPr lang="it-IT" i="1" dirty="0" smtClean="0">
                <a:solidFill>
                  <a:srgbClr val="FFFF00"/>
                </a:solidFill>
              </a:rPr>
              <a:t>Cyber sex</a:t>
            </a:r>
          </a:p>
          <a:p>
            <a:endParaRPr lang="it-IT" dirty="0" smtClean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265" y="1366672"/>
            <a:ext cx="3843272" cy="336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43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1492</TotalTime>
  <Words>1102</Words>
  <Application>Microsoft Office PowerPoint</Application>
  <PresentationFormat>Widescreen</PresentationFormat>
  <Paragraphs>176</Paragraphs>
  <Slides>21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9" baseType="lpstr">
      <vt:lpstr>Arial</vt:lpstr>
      <vt:lpstr>BICGDB+TimesNewRoman</vt:lpstr>
      <vt:lpstr>Calibri</vt:lpstr>
      <vt:lpstr>Calibri Light</vt:lpstr>
      <vt:lpstr>Latha</vt:lpstr>
      <vt:lpstr>LCD</vt:lpstr>
      <vt:lpstr>Times New Roman</vt:lpstr>
      <vt:lpstr>Tema di Office</vt:lpstr>
      <vt:lpstr> web... Spiders not insects </vt:lpstr>
      <vt:lpstr>Presentazione standard di PowerPoint</vt:lpstr>
      <vt:lpstr>Presentazione standard di PowerPoint</vt:lpstr>
      <vt:lpstr>Presentazione standard di PowerPoint</vt:lpstr>
      <vt:lpstr>I  PERICOLI DEL WEB</vt:lpstr>
      <vt:lpstr> I soggetti più a rischio sono gli adolescenti   </vt:lpstr>
      <vt:lpstr> </vt:lpstr>
      <vt:lpstr>DIPENDENZA</vt:lpstr>
      <vt:lpstr> </vt:lpstr>
      <vt:lpstr>CREAZIONE DI FALSE IDENTITÀ</vt:lpstr>
      <vt:lpstr> </vt:lpstr>
      <vt:lpstr>CYBER BULLISMO</vt:lpstr>
      <vt:lpstr> </vt:lpstr>
      <vt:lpstr>ADESCAMENTO ONLINE (grooming)</vt:lpstr>
      <vt:lpstr> </vt:lpstr>
      <vt:lpstr>CYBER STALKING</vt:lpstr>
      <vt:lpstr> </vt:lpstr>
      <vt:lpstr>CYBER SEX</vt:lpstr>
      <vt:lpstr>Presentazione standard di PowerPoint</vt:lpstr>
      <vt:lpstr>Presentazione standard di PowerPoint</vt:lpstr>
      <vt:lpstr>Presentazione standard di PowerPoint</vt:lpstr>
    </vt:vector>
  </TitlesOfParts>
  <Company>Abitazione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PERICOLI DEL WEB</dc:title>
  <dc:creator>Nicla Giliberti</dc:creator>
  <cp:lastModifiedBy>Monica Passiatore</cp:lastModifiedBy>
  <cp:revision>121</cp:revision>
  <dcterms:created xsi:type="dcterms:W3CDTF">2015-04-07T09:49:57Z</dcterms:created>
  <dcterms:modified xsi:type="dcterms:W3CDTF">2019-01-26T07:24:41Z</dcterms:modified>
</cp:coreProperties>
</file>