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4.xml" ContentType="application/vnd.openxmlformats-officedocument.presentationml.notesSlide+xml"/>
  <Override PartName="/ppt/notesSlides/_rels/notesSlide4.xml.rels" ContentType="application/vnd.openxmlformats-package.relationships+xml"/>
  <Override PartName="/ppt/media/image28.png" ContentType="image/pn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9.png" ContentType="image/png"/>
  <Override PartName="/ppt/media/image7.jpeg" ContentType="image/jpeg"/>
  <Override PartName="/ppt/media/image8.jpeg" ContentType="image/jpeg"/>
  <Override PartName="/ppt/media/image10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4.jpeg" ContentType="image/jpeg"/>
  <Override PartName="/ppt/media/image29.png" ContentType="image/png"/>
  <Override PartName="/ppt/media/image15.jpeg" ContentType="image/jpeg"/>
  <Override PartName="/ppt/media/image16.jpeg" ContentType="image/jpeg"/>
  <Override PartName="/ppt/media/image17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86FAB0E-7D68-4B1D-93BD-51B708D6ED5F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1374840" y="1336680"/>
            <a:ext cx="4809240" cy="3607560"/>
          </a:xfrm>
          <a:prstGeom prst="rect">
            <a:avLst/>
          </a:prstGeom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7640" cy="4209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4281480" y="10155240"/>
            <a:ext cx="3276000" cy="53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D6FC0D7-17FF-4B95-AAB6-074AB52BCEA9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99320" y="5945040"/>
            <a:ext cx="4937040" cy="91764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85640" y="5938920"/>
            <a:ext cx="3686760" cy="92988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-6120" y="5791320"/>
            <a:ext cx="3398760" cy="1077120"/>
          </a:xfrm>
          <a:prstGeom prst="rtTriangle">
            <a:avLst/>
          </a:prstGeom>
          <a:blipFill rotWithShape="0">
            <a:blip r:embed="rId2">
              <a:alphaModFix amt="50000"/>
            </a:blip>
            <a:tile/>
          </a:blipFill>
          <a:ln w="12600">
            <a:noFill/>
          </a:ln>
          <a:effectLst>
            <a:outerShdw blurRad="5080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99320" y="5945040"/>
            <a:ext cx="4937040" cy="91764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485640" y="5938920"/>
            <a:ext cx="3686760" cy="92988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3"/>
          <p:cNvSpPr/>
          <p:nvPr/>
        </p:nvSpPr>
        <p:spPr>
          <a:xfrm>
            <a:off x="-6120" y="5791320"/>
            <a:ext cx="3398760" cy="1077120"/>
          </a:xfrm>
          <a:prstGeom prst="rtTriangle">
            <a:avLst/>
          </a:prstGeom>
          <a:blipFill rotWithShape="0">
            <a:blip r:embed="rId2">
              <a:alphaModFix amt="50000"/>
            </a:blip>
            <a:tile/>
          </a:blipFill>
          <a:ln w="12600">
            <a:noFill/>
          </a:ln>
          <a:effectLst>
            <a:outerShdw blurRad="5080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99320" y="5945040"/>
            <a:ext cx="4937040" cy="91764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"/>
          <p:cNvSpPr/>
          <p:nvPr/>
        </p:nvSpPr>
        <p:spPr>
          <a:xfrm>
            <a:off x="485640" y="5938920"/>
            <a:ext cx="3686760" cy="92988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3"/>
          <p:cNvSpPr/>
          <p:nvPr/>
        </p:nvSpPr>
        <p:spPr>
          <a:xfrm>
            <a:off x="-6120" y="5791320"/>
            <a:ext cx="3398760" cy="1077120"/>
          </a:xfrm>
          <a:prstGeom prst="rtTriangle">
            <a:avLst/>
          </a:prstGeom>
          <a:blipFill rotWithShape="0">
            <a:blip r:embed="rId2">
              <a:alphaModFix amt="50000"/>
            </a:blip>
            <a:tile/>
          </a:blipFill>
          <a:ln w="12600">
            <a:noFill/>
          </a:ln>
          <a:effectLst>
            <a:outerShdw blurRad="5080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7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99320" y="5945040"/>
            <a:ext cx="4937040" cy="91764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2"/>
          <p:cNvSpPr/>
          <p:nvPr/>
        </p:nvSpPr>
        <p:spPr>
          <a:xfrm>
            <a:off x="485640" y="5938920"/>
            <a:ext cx="3686760" cy="92988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3"/>
          <p:cNvSpPr/>
          <p:nvPr/>
        </p:nvSpPr>
        <p:spPr>
          <a:xfrm>
            <a:off x="-6120" y="5791320"/>
            <a:ext cx="3398760" cy="1077120"/>
          </a:xfrm>
          <a:prstGeom prst="rtTriangle">
            <a:avLst/>
          </a:prstGeom>
          <a:blipFill rotWithShape="0">
            <a:blip r:embed="rId2">
              <a:alphaModFix amt="50000"/>
            </a:blip>
            <a:tile/>
          </a:blipFill>
          <a:ln w="12600">
            <a:noFill/>
          </a:ln>
          <a:effectLst>
            <a:outerShdw blurRad="5080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323640" y="1052640"/>
            <a:ext cx="8224920" cy="452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0000"/>
          </a:bodyPr>
          <a:p>
            <a:pPr marL="343080" indent="-338400"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</a:t>
            </a:r>
            <a:endParaRPr b="0" lang="ru-RU" sz="3200" spc="-1" strike="noStrike"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641"/>
              </a:spcBef>
            </a:pPr>
            <a:r>
              <a:rPr b="1" lang="ru-RU" sz="4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endParaRPr b="0" lang="ru-RU" sz="4200" spc="-1" strike="noStrike"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641"/>
              </a:spcBef>
            </a:pPr>
            <a:r>
              <a:rPr b="1" lang="ru-RU" sz="6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Консультация</a:t>
            </a:r>
            <a:endParaRPr b="0" lang="ru-RU" sz="6200" spc="-1" strike="noStrike"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641"/>
              </a:spcBef>
            </a:pPr>
            <a:r>
              <a:rPr b="1" lang="ru-RU" sz="6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b="1" lang="ru-RU" sz="6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для воспитателей на тему:</a:t>
            </a:r>
            <a:endParaRPr b="0" lang="ru-RU" sz="6200" spc="-1" strike="noStrike"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641"/>
              </a:spcBef>
            </a:pPr>
            <a:r>
              <a:rPr b="1" lang="ru-RU" sz="7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lang="ru-RU" sz="7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«Использование современных образовательных технологий по формированию основ безопасности жизнедеятельности.»</a:t>
            </a:r>
            <a:br/>
            <a:br/>
            <a:endParaRPr b="0" lang="ru-RU" sz="7400" spc="-1" strike="noStrike">
              <a:latin typeface="Arial"/>
            </a:endParaRPr>
          </a:p>
          <a:p>
            <a:pPr marL="343080" indent="-338400">
              <a:lnSpc>
                <a:spcPct val="100000"/>
              </a:lnSpc>
              <a:spcBef>
                <a:spcPts val="641"/>
              </a:spcBef>
            </a:pPr>
            <a:endParaRPr b="0" lang="ru-RU" sz="7400" spc="-1" strike="noStrike">
              <a:latin typeface="Arial"/>
            </a:endParaRPr>
          </a:p>
          <a:p>
            <a:pPr marL="343080" indent="-338400" algn="r">
              <a:lnSpc>
                <a:spcPct val="100000"/>
              </a:lnSpc>
              <a:spcBef>
                <a:spcPts val="641"/>
              </a:spcBef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</a:t>
            </a:r>
            <a:endParaRPr b="0" lang="ru-RU" sz="3200" spc="-1" strike="noStrike">
              <a:latin typeface="Arial"/>
            </a:endParaRPr>
          </a:p>
          <a:p>
            <a:pPr marL="343080" indent="-338400" algn="r">
              <a:lnSpc>
                <a:spcPct val="100000"/>
              </a:lnSpc>
              <a:spcBef>
                <a:spcPts val="641"/>
              </a:spcBef>
            </a:pPr>
            <a:r>
              <a:rPr b="1" i="1" lang="ru-RU" sz="49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Подготовила: Воспитатель </a:t>
            </a:r>
            <a:endParaRPr b="0" lang="ru-RU" sz="4900" spc="-1" strike="noStrike">
              <a:latin typeface="Arial"/>
            </a:endParaRPr>
          </a:p>
          <a:p>
            <a:pPr marL="343080" indent="-338400" algn="r">
              <a:lnSpc>
                <a:spcPct val="100000"/>
              </a:lnSpc>
              <a:spcBef>
                <a:spcPts val="641"/>
              </a:spcBef>
            </a:pPr>
            <a:r>
              <a:rPr b="1" i="1" lang="ru-RU" sz="49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Поспелова Галина Валерьевна</a:t>
            </a:r>
            <a:endParaRPr b="0" lang="ru-RU" sz="49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288000" y="240120"/>
            <a:ext cx="8131680" cy="76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2b4a76"/>
                </a:solidFill>
                <a:latin typeface="Times New Roman"/>
                <a:ea typeface="Calibri"/>
              </a:rPr>
              <a:t>Муниципальное дошкольное образовательное автономное учреждение «Центр развития ребенка – детский сад № 56 «Надежда» </a:t>
            </a:r>
            <a:br/>
            <a:r>
              <a:rPr b="1" lang="ru-RU" sz="2000" spc="-1" strike="noStrike">
                <a:solidFill>
                  <a:srgbClr val="2b4a76"/>
                </a:solidFill>
                <a:latin typeface="Times New Roman"/>
                <a:ea typeface="Calibri"/>
              </a:rPr>
              <a:t>г. Орска»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57200" y="221040"/>
            <a:ext cx="8226360" cy="12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2"/>
          <p:cNvSpPr/>
          <p:nvPr/>
        </p:nvSpPr>
        <p:spPr>
          <a:xfrm>
            <a:off x="0" y="144000"/>
            <a:ext cx="9141480" cy="13654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Методы ознакомления детей с основами безопасности жизнедеятельности</a:t>
            </a:r>
            <a:r>
              <a:rPr b="1" lang="ru-RU" sz="2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565200" y="2160000"/>
            <a:ext cx="7498800" cy="42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0" rIns="0" tIns="0" bIns="0" anchor="ctr">
            <a:spAutoFit/>
          </a:bodyPr>
          <a:p>
            <a:pPr marL="343080" indent="-34020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2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Метод сравнения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648000" y="2957040"/>
            <a:ext cx="7336440" cy="42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0" rIns="0" tIns="0" bIns="0" anchor="ctr">
            <a:spAutoFit/>
          </a:bodyPr>
          <a:p>
            <a:pPr marL="343080" indent="-34020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2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Метод моделирования ситуации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648000" y="4613040"/>
            <a:ext cx="7407720" cy="42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0" rIns="0" tIns="0" bIns="0" anchor="ctr">
            <a:spAutoFit/>
          </a:bodyPr>
          <a:p>
            <a:pPr marL="343080" indent="-34020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2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Метод наблюдения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661320" y="5238720"/>
            <a:ext cx="7498800" cy="42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0" rIns="0" tIns="0" bIns="0" anchor="ctr">
            <a:spAutoFit/>
          </a:bodyPr>
          <a:p>
            <a:pPr marL="343080" indent="-34020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2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Метод повторения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9" name="CustomShape 7"/>
          <p:cNvSpPr/>
          <p:nvPr/>
        </p:nvSpPr>
        <p:spPr>
          <a:xfrm>
            <a:off x="583560" y="3531240"/>
            <a:ext cx="7336440" cy="852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0" rIns="0" tIns="0" bIns="0" anchor="ctr">
            <a:spAutoFit/>
          </a:bodyPr>
          <a:p>
            <a:pPr marL="343080" indent="-34020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2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Метод придумывание сказок на разные темы ( театрализация).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457560" y="1607760"/>
            <a:ext cx="8226360" cy="397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2"/>
          <p:cNvSpPr/>
          <p:nvPr/>
        </p:nvSpPr>
        <p:spPr>
          <a:xfrm>
            <a:off x="1835640" y="-115920"/>
            <a:ext cx="684828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Моделирование ситуаций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275040" y="1668240"/>
            <a:ext cx="3347280" cy="2186280"/>
          </a:xfrm>
          <a:prstGeom prst="roundRect">
            <a:avLst>
              <a:gd name="adj" fmla="val 11111"/>
            </a:avLst>
          </a:prstGeom>
          <a:blipFill rotWithShape="0">
            <a:blip r:embed="rId1"/>
            <a:stretch>
              <a:fillRect/>
            </a:stretch>
          </a:blipFill>
          <a:ln cap="rnd" w="38160">
            <a:solidFill>
              <a:srgbClr val="0070c0"/>
            </a:solidFill>
            <a:round/>
          </a:ln>
          <a:effectLst>
            <a:outerShdw algn="tl" blurRad="101600" dir="7190755" dist="50636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prst="hardEdge" w="304800" h="152400"/>
            <a:extrusionClr>
              <a:srgbClr val="ffffff"/>
            </a:extrusionClr>
          </a:sp3d>
        </p:spPr>
        <p:style>
          <a:lnRef idx="0"/>
          <a:fillRef idx="0"/>
          <a:effectRef idx="0"/>
          <a:fontRef idx="minor"/>
        </p:style>
      </p:sp>
      <p:pic>
        <p:nvPicPr>
          <p:cNvPr id="223" name="Рисунок 176" descr=""/>
          <p:cNvPicPr/>
          <p:nvPr/>
        </p:nvPicPr>
        <p:blipFill>
          <a:blip r:embed="rId2"/>
          <a:stretch/>
        </p:blipFill>
        <p:spPr>
          <a:xfrm>
            <a:off x="514800" y="3960000"/>
            <a:ext cx="3434400" cy="244692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177" descr=""/>
          <p:cNvPicPr/>
          <p:nvPr/>
        </p:nvPicPr>
        <p:blipFill>
          <a:blip r:embed="rId3"/>
          <a:stretch/>
        </p:blipFill>
        <p:spPr>
          <a:xfrm>
            <a:off x="4828320" y="4062960"/>
            <a:ext cx="3434400" cy="2259720"/>
          </a:xfrm>
          <a:prstGeom prst="rect">
            <a:avLst/>
          </a:prstGeom>
          <a:ln>
            <a:noFill/>
          </a:ln>
        </p:spPr>
      </p:pic>
      <p:pic>
        <p:nvPicPr>
          <p:cNvPr id="225" name="Рисунок 178" descr=""/>
          <p:cNvPicPr/>
          <p:nvPr/>
        </p:nvPicPr>
        <p:blipFill>
          <a:blip r:embed="rId4"/>
          <a:stretch/>
        </p:blipFill>
        <p:spPr>
          <a:xfrm>
            <a:off x="4901760" y="1668240"/>
            <a:ext cx="3251880" cy="2101680"/>
          </a:xfrm>
          <a:prstGeom prst="rect">
            <a:avLst/>
          </a:prstGeom>
          <a:ln>
            <a:noFill/>
          </a:ln>
        </p:spPr>
      </p:pic>
      <p:sp>
        <p:nvSpPr>
          <p:cNvPr id="226" name="CustomShape 4"/>
          <p:cNvSpPr/>
          <p:nvPr/>
        </p:nvSpPr>
        <p:spPr>
          <a:xfrm>
            <a:off x="612720" y="809640"/>
            <a:ext cx="756900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474b78"/>
                </a:solidFill>
                <a:latin typeface="Times New Roman"/>
                <a:ea typeface="Times New Roman"/>
              </a:rPr>
              <a:t>Моделирование ситуаций дает ребенку практические умения применить полученные знания на деле и готовит ребенка к умению правильно поступить в экстремальных ситуациях в жизни</a:t>
            </a:r>
            <a:r>
              <a:rPr b="1" i="1" lang="ru-RU" sz="1800" spc="-1" strike="noStrike">
                <a:solidFill>
                  <a:srgbClr val="39639d"/>
                </a:solidFill>
                <a:latin typeface="Times New Roman"/>
                <a:ea typeface="Times New Roman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57200" y="1604520"/>
            <a:ext cx="8226360" cy="397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2"/>
          <p:cNvSpPr/>
          <p:nvPr/>
        </p:nvSpPr>
        <p:spPr>
          <a:xfrm>
            <a:off x="1259640" y="-67320"/>
            <a:ext cx="69098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Придумывание сказок на разные темы   ( театрализация)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29" name="Рисунок 182" descr=""/>
          <p:cNvPicPr/>
          <p:nvPr/>
        </p:nvPicPr>
        <p:blipFill>
          <a:blip r:embed="rId1"/>
          <a:stretch/>
        </p:blipFill>
        <p:spPr>
          <a:xfrm>
            <a:off x="5156640" y="2601360"/>
            <a:ext cx="3526920" cy="245592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  <p:pic>
        <p:nvPicPr>
          <p:cNvPr id="230" name="Рисунок 183" descr=""/>
          <p:cNvPicPr/>
          <p:nvPr/>
        </p:nvPicPr>
        <p:blipFill>
          <a:blip r:embed="rId2"/>
          <a:stretch/>
        </p:blipFill>
        <p:spPr>
          <a:xfrm>
            <a:off x="308520" y="2601360"/>
            <a:ext cx="3497040" cy="230472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  <p:pic>
        <p:nvPicPr>
          <p:cNvPr id="231" name="Рисунок 184" descr=""/>
          <p:cNvPicPr/>
          <p:nvPr/>
        </p:nvPicPr>
        <p:blipFill>
          <a:blip r:embed="rId3"/>
          <a:stretch/>
        </p:blipFill>
        <p:spPr>
          <a:xfrm>
            <a:off x="2682720" y="4557600"/>
            <a:ext cx="3394080" cy="204336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  <p:sp>
        <p:nvSpPr>
          <p:cNvPr id="232" name="CustomShape 3"/>
          <p:cNvSpPr/>
          <p:nvPr/>
        </p:nvSpPr>
        <p:spPr>
          <a:xfrm>
            <a:off x="605880" y="1124280"/>
            <a:ext cx="8226360" cy="14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474b78"/>
                </a:solidFill>
                <a:latin typeface="Arial"/>
                <a:ea typeface="DejaVu Sans"/>
              </a:rPr>
              <a:t>Придумывая и разыгрывая сказку, ребёнок знакомится с основами безопасности жизнедеятельности. Интерес у детей к обыгрыванию опасных ситуаций возникает не только в реальной обстановке на конкретных примерах, но и на материале знакомых сказок с участием любимых персонажей.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123640" y="548640"/>
            <a:ext cx="6821280" cy="264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88200" y="3285000"/>
            <a:ext cx="4840920" cy="3456720"/>
          </a:xfrm>
          <a:prstGeom prst="roundRect">
            <a:avLst>
              <a:gd name="adj" fmla="val 11111"/>
            </a:avLst>
          </a:prstGeom>
          <a:blipFill rotWithShape="0">
            <a:blip r:embed="rId1"/>
            <a:stretch>
              <a:fillRect/>
            </a:stretch>
          </a:blipFill>
          <a:ln cap="rnd" w="38160">
            <a:solidFill>
              <a:srgbClr val="c8c6bd"/>
            </a:solidFill>
            <a:round/>
          </a:ln>
          <a:effectLst>
            <a:outerShdw algn="tl" blurRad="101600" dir="7190755" dist="50636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prst="hardEdge" w="304800" h="152400"/>
            <a:extrusionClr>
              <a:srgbClr val="ffffff"/>
            </a:extrusionClr>
          </a:sp3d>
        </p:spPr>
        <p:style>
          <a:lnRef idx="0"/>
          <a:fillRef idx="0"/>
          <a:effectRef idx="0"/>
          <a:fontRef idx="minor"/>
        </p:style>
      </p:sp>
      <p:sp>
        <p:nvSpPr>
          <p:cNvPr id="235" name="CustomShape 3"/>
          <p:cNvSpPr/>
          <p:nvPr/>
        </p:nvSpPr>
        <p:spPr>
          <a:xfrm>
            <a:off x="144000" y="216000"/>
            <a:ext cx="9088920" cy="234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2b4a76"/>
                </a:solidFill>
                <a:latin typeface="Times New Roman"/>
                <a:ea typeface="DejaVu Sans"/>
              </a:rPr>
              <a:t>«Воспитатель- это волшебник, который открывает детям дверь в мир взрослых. И от того, что знает и умеет воспитатель, зависит и то, чему и как он научит своих воспитанников.»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2b4a76"/>
                </a:solidFill>
                <a:latin typeface="Times New Roman"/>
                <a:ea typeface="DejaVu Sans"/>
              </a:rPr>
              <a:t>К. Гельвеций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2123640" y="548640"/>
            <a:ext cx="6821280" cy="264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i="1" lang="ru-RU" sz="3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Безопасности формула есть: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i="1" lang="ru-RU" sz="3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Надо видеть, предвидеть, учесть.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i="1" lang="ru-RU" sz="3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По возможности – все избежать,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i="1" lang="ru-RU" sz="3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А где надо – на помощь позвать!»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77" name="Рисунок 128" descr=""/>
          <p:cNvPicPr/>
          <p:nvPr/>
        </p:nvPicPr>
        <p:blipFill>
          <a:blip r:embed="rId1"/>
          <a:stretch/>
        </p:blipFill>
        <p:spPr>
          <a:xfrm>
            <a:off x="504000" y="2822760"/>
            <a:ext cx="4678920" cy="3795840"/>
          </a:xfrm>
          <a:prstGeom prst="rect">
            <a:avLst/>
          </a:prstGeom>
          <a:ln w="38160">
            <a:solidFill>
              <a:srgbClr val="00b0f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151440" y="4164480"/>
            <a:ext cx="2811240" cy="2667600"/>
          </a:xfrm>
          <a:prstGeom prst="roundRect">
            <a:avLst>
              <a:gd name="adj" fmla="val 11111"/>
            </a:avLst>
          </a:prstGeom>
          <a:blipFill rotWithShape="0">
            <a:blip r:embed="rId1"/>
            <a:stretch>
              <a:fillRect/>
            </a:stretch>
          </a:blipFill>
          <a:ln cap="rnd" w="190440">
            <a:solidFill>
              <a:srgbClr val="c8c6bd"/>
            </a:solidFill>
            <a:round/>
          </a:ln>
          <a:effectLst>
            <a:outerShdw algn="tl" blurRad="101600" dir="7190755" dist="50636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prst="hardEdge" w="304800" h="152400"/>
            <a:extrusionClr>
              <a:srgbClr val="ffffff"/>
            </a:extrusionClr>
          </a:sp3d>
        </p:spPr>
        <p:style>
          <a:lnRef idx="0"/>
          <a:fillRef idx="0"/>
          <a:effectRef idx="0"/>
          <a:fontRef idx="minor"/>
        </p:style>
      </p:sp>
      <p:sp>
        <p:nvSpPr>
          <p:cNvPr id="179" name="CustomShape 2"/>
          <p:cNvSpPr/>
          <p:nvPr/>
        </p:nvSpPr>
        <p:spPr>
          <a:xfrm>
            <a:off x="6300360" y="2185560"/>
            <a:ext cx="2445120" cy="2504520"/>
          </a:xfrm>
          <a:prstGeom prst="roundRect">
            <a:avLst>
              <a:gd name="adj" fmla="val 11111"/>
            </a:avLst>
          </a:prstGeom>
          <a:blipFill rotWithShape="0">
            <a:blip r:embed="rId2"/>
            <a:stretch>
              <a:fillRect/>
            </a:stretch>
          </a:blipFill>
          <a:ln cap="rnd" w="190440">
            <a:solidFill>
              <a:srgbClr val="c8c6bd"/>
            </a:solidFill>
            <a:round/>
          </a:ln>
          <a:effectLst>
            <a:outerShdw algn="tl" blurRad="101600" dir="7190755" dist="50636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prst="hardEdge" w="304800" h="152400"/>
            <a:extrusionClr>
              <a:srgbClr val="ffffff"/>
            </a:extrusionClr>
          </a:sp3d>
        </p:spPr>
        <p:style>
          <a:lnRef idx="0"/>
          <a:fillRef idx="0"/>
          <a:effectRef idx="0"/>
          <a:fontRef idx="minor"/>
        </p:style>
      </p:sp>
      <p:sp>
        <p:nvSpPr>
          <p:cNvPr id="180" name="CustomShape 3"/>
          <p:cNvSpPr/>
          <p:nvPr/>
        </p:nvSpPr>
        <p:spPr>
          <a:xfrm>
            <a:off x="53640" y="2088000"/>
            <a:ext cx="3041280" cy="2500200"/>
          </a:xfrm>
          <a:prstGeom prst="roundRect">
            <a:avLst>
              <a:gd name="adj" fmla="val 11111"/>
            </a:avLst>
          </a:prstGeom>
          <a:blipFill rotWithShape="0">
            <a:blip r:embed="rId3"/>
            <a:stretch>
              <a:fillRect/>
            </a:stretch>
          </a:blipFill>
          <a:ln cap="rnd" w="190440">
            <a:solidFill>
              <a:srgbClr val="c8c6bd"/>
            </a:solidFill>
            <a:round/>
          </a:ln>
          <a:effectLst>
            <a:outerShdw algn="tl" blurRad="101600" dir="7190755" dist="50636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prst="hardEdge" w="304800" h="152400"/>
            <a:extrusionClr>
              <a:srgbClr val="ffffff"/>
            </a:extrusionClr>
          </a:sp3d>
        </p:spPr>
        <p:style>
          <a:lnRef idx="0"/>
          <a:fillRef idx="0"/>
          <a:effectRef idx="0"/>
          <a:fontRef idx="minor"/>
        </p:style>
      </p:sp>
      <p:sp>
        <p:nvSpPr>
          <p:cNvPr id="181" name="CustomShape 4"/>
          <p:cNvSpPr/>
          <p:nvPr/>
        </p:nvSpPr>
        <p:spPr>
          <a:xfrm>
            <a:off x="2458440" y="25200"/>
            <a:ext cx="4815360" cy="2010240"/>
          </a:xfrm>
          <a:prstGeom prst="rect">
            <a:avLst/>
          </a:prstGeom>
          <a:gradFill rotWithShape="0">
            <a:gsLst>
              <a:gs pos="0">
                <a:srgbClr val="91cfe7"/>
              </a:gs>
              <a:gs pos="100000">
                <a:srgbClr val="bddeee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474b78"/>
                </a:solidFill>
                <a:latin typeface="Times New Roman"/>
                <a:ea typeface="Times New Roman"/>
              </a:rPr>
              <a:t>Ребенок по своим физиологическим особенностям не может самостоятельно определить всю меру опасности своего существования, поэтому на взрослого человека природой возложена миссия защиты своего ребёнка – дать элементарные знания основ безопасности.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63760" y="79920"/>
            <a:ext cx="7498800" cy="11426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Образовательные технологии  формирования основ безопасности жизнедеятельности: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733320" y="5097600"/>
            <a:ext cx="8166600" cy="364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96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1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Изобразительная деятельность.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720720" y="1319400"/>
            <a:ext cx="7485840" cy="9129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96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1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Информационные технологии- мультимедиа, презентации, видеофильмы, видеоролики, готовые или разработанные педагогами, виртуальные экскурсии.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695880" y="2814840"/>
            <a:ext cx="73418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96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1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Инновационная личностно-ориентированная технология «Метод проектов»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708840" y="3869640"/>
            <a:ext cx="74858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96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1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Использование тематических альбомов и плакатов, дидактических игр и пособий,  чтение художественной литературы , рассматривание иллюстраций.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720720" y="2276640"/>
            <a:ext cx="73418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96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1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Использование интерактивных технологий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8" name="CustomShape 7"/>
          <p:cNvSpPr/>
          <p:nvPr/>
        </p:nvSpPr>
        <p:spPr>
          <a:xfrm>
            <a:off x="761400" y="5496120"/>
            <a:ext cx="45356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96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1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Ежедневные минутки безопасности.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9" name="CustomShape 8"/>
          <p:cNvSpPr/>
          <p:nvPr/>
        </p:nvSpPr>
        <p:spPr>
          <a:xfrm>
            <a:off x="714960" y="3218040"/>
            <a:ext cx="74210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85840" indent="-28296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1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Игровая технология.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0" name="CustomShape 9"/>
          <p:cNvSpPr/>
          <p:nvPr/>
        </p:nvSpPr>
        <p:spPr>
          <a:xfrm>
            <a:off x="747000" y="4715280"/>
            <a:ext cx="8134200" cy="363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96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1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Экспериментальная  деятельность.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1" name="CustomShape 10"/>
          <p:cNvSpPr/>
          <p:nvPr/>
        </p:nvSpPr>
        <p:spPr>
          <a:xfrm>
            <a:off x="781560" y="6093720"/>
            <a:ext cx="8134200" cy="366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146" descr=""/>
          <p:cNvPicPr/>
          <p:nvPr/>
        </p:nvPicPr>
        <p:blipFill>
          <a:blip r:embed="rId1"/>
          <a:stretch/>
        </p:blipFill>
        <p:spPr>
          <a:xfrm>
            <a:off x="1224000" y="576000"/>
            <a:ext cx="7198200" cy="2230200"/>
          </a:xfrm>
          <a:prstGeom prst="rect">
            <a:avLst/>
          </a:prstGeom>
          <a:ln>
            <a:noFill/>
          </a:ln>
        </p:spPr>
      </p:pic>
      <p:pic>
        <p:nvPicPr>
          <p:cNvPr id="193" name="Рисунок 147" descr=""/>
          <p:cNvPicPr/>
          <p:nvPr/>
        </p:nvPicPr>
        <p:blipFill>
          <a:blip r:embed="rId2"/>
          <a:stretch/>
        </p:blipFill>
        <p:spPr>
          <a:xfrm>
            <a:off x="216000" y="3539520"/>
            <a:ext cx="2577240" cy="2968560"/>
          </a:xfrm>
          <a:prstGeom prst="rect">
            <a:avLst/>
          </a:prstGeom>
          <a:ln w="28440">
            <a:solidFill>
              <a:schemeClr val="accent4">
                <a:lumMod val="60000"/>
                <a:lumOff val="40000"/>
              </a:schemeClr>
            </a:solidFill>
            <a:round/>
          </a:ln>
        </p:spPr>
      </p:pic>
      <p:pic>
        <p:nvPicPr>
          <p:cNvPr id="194" name="Рисунок 148" descr=""/>
          <p:cNvPicPr/>
          <p:nvPr/>
        </p:nvPicPr>
        <p:blipFill>
          <a:blip r:embed="rId3"/>
          <a:stretch/>
        </p:blipFill>
        <p:spPr>
          <a:xfrm rot="21574200">
            <a:off x="2964600" y="3025080"/>
            <a:ext cx="2925360" cy="2111400"/>
          </a:xfrm>
          <a:prstGeom prst="rect">
            <a:avLst/>
          </a:prstGeom>
          <a:ln w="28440">
            <a:solidFill>
              <a:schemeClr val="accent4">
                <a:lumMod val="60000"/>
                <a:lumOff val="40000"/>
              </a:schemeClr>
            </a:solidFill>
            <a:round/>
          </a:ln>
        </p:spPr>
      </p:pic>
      <p:pic>
        <p:nvPicPr>
          <p:cNvPr id="195" name="Рисунок 149" descr=""/>
          <p:cNvPicPr/>
          <p:nvPr/>
        </p:nvPicPr>
        <p:blipFill>
          <a:blip r:embed="rId4"/>
          <a:stretch/>
        </p:blipFill>
        <p:spPr>
          <a:xfrm>
            <a:off x="6062400" y="3672000"/>
            <a:ext cx="2864520" cy="2951640"/>
          </a:xfrm>
          <a:prstGeom prst="rect">
            <a:avLst/>
          </a:prstGeom>
          <a:ln w="38160">
            <a:solidFill>
              <a:schemeClr val="accent4">
                <a:lumMod val="60000"/>
                <a:lumOff val="40000"/>
              </a:schemeClr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53680" y="34560"/>
            <a:ext cx="8012520" cy="2729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Использование метода проекта по формированию основ безопасности позволяет значительно повысить самостоятельность и активность детей, умение детей разными способами находить информацию об интересующем предмете или явлении и использовать эти знания для создания новых объектов действительности..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7" name="Рисунок 151" descr=""/>
          <p:cNvPicPr/>
          <p:nvPr/>
        </p:nvPicPr>
        <p:blipFill>
          <a:blip r:embed="rId1"/>
          <a:stretch/>
        </p:blipFill>
        <p:spPr>
          <a:xfrm>
            <a:off x="524880" y="3146040"/>
            <a:ext cx="2646720" cy="198468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  <p:pic>
        <p:nvPicPr>
          <p:cNvPr id="198" name="Рисунок 152" descr=""/>
          <p:cNvPicPr/>
          <p:nvPr/>
        </p:nvPicPr>
        <p:blipFill>
          <a:blip r:embed="rId2"/>
          <a:stretch/>
        </p:blipFill>
        <p:spPr>
          <a:xfrm>
            <a:off x="5521680" y="2918880"/>
            <a:ext cx="2950920" cy="221184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  <p:pic>
        <p:nvPicPr>
          <p:cNvPr id="199" name="Рисунок 153" descr=""/>
          <p:cNvPicPr/>
          <p:nvPr/>
        </p:nvPicPr>
        <p:blipFill>
          <a:blip r:embed="rId3"/>
          <a:stretch/>
        </p:blipFill>
        <p:spPr>
          <a:xfrm>
            <a:off x="2948400" y="4818240"/>
            <a:ext cx="2751480" cy="183384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57200" y="498600"/>
            <a:ext cx="8226360" cy="12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1015560" y="395640"/>
            <a:ext cx="744408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96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Использование тематических альбомов и плакатов, дидактических игр и пособий, чтение художественной ,рассматривание </a:t>
            </a:r>
            <a:r>
              <a:rPr b="1" lang="ru-RU" sz="24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иллюстраций</a:t>
            </a:r>
            <a:r>
              <a:rPr b="0" lang="ru-RU" sz="18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2" name="Рисунок 156" descr=""/>
          <p:cNvPicPr/>
          <p:nvPr/>
        </p:nvPicPr>
        <p:blipFill>
          <a:blip r:embed="rId1"/>
          <a:stretch/>
        </p:blipFill>
        <p:spPr>
          <a:xfrm>
            <a:off x="720000" y="4129920"/>
            <a:ext cx="3406680" cy="255348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  <p:pic>
        <p:nvPicPr>
          <p:cNvPr id="203" name="Рисунок 157" descr=""/>
          <p:cNvPicPr/>
          <p:nvPr/>
        </p:nvPicPr>
        <p:blipFill>
          <a:blip r:embed="rId2"/>
          <a:stretch/>
        </p:blipFill>
        <p:spPr>
          <a:xfrm>
            <a:off x="4453560" y="1716840"/>
            <a:ext cx="3575880" cy="225648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  <p:pic>
        <p:nvPicPr>
          <p:cNvPr id="204" name="Рисунок 158" descr=""/>
          <p:cNvPicPr/>
          <p:nvPr/>
        </p:nvPicPr>
        <p:blipFill>
          <a:blip r:embed="rId3"/>
          <a:stretch/>
        </p:blipFill>
        <p:spPr>
          <a:xfrm>
            <a:off x="4520520" y="4129920"/>
            <a:ext cx="3526920" cy="264564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  <p:pic>
        <p:nvPicPr>
          <p:cNvPr id="205" name="Рисунок 159" descr=""/>
          <p:cNvPicPr/>
          <p:nvPr/>
        </p:nvPicPr>
        <p:blipFill>
          <a:blip r:embed="rId4"/>
          <a:stretch/>
        </p:blipFill>
        <p:spPr>
          <a:xfrm>
            <a:off x="769320" y="1703520"/>
            <a:ext cx="3406680" cy="225648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  <p:sp>
        <p:nvSpPr>
          <p:cNvPr id="206" name="CustomShape 3"/>
          <p:cNvSpPr/>
          <p:nvPr/>
        </p:nvSpPr>
        <p:spPr>
          <a:xfrm>
            <a:off x="1006920" y="-9000"/>
            <a:ext cx="7444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960">
              <a:lnSpc>
                <a:spcPct val="100000"/>
              </a:lnSpc>
              <a:buClr>
                <a:srgbClr val="474b78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Игровая технология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57560" y="741960"/>
            <a:ext cx="8226360" cy="12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i="1" lang="ru-RU" sz="2000" spc="-1" strike="noStrike" u="sng">
                <a:solidFill>
                  <a:srgbClr val="474b78"/>
                </a:solidFill>
                <a:uFillTx/>
                <a:latin typeface="Times New Roman"/>
                <a:ea typeface="DejaVu Sans"/>
              </a:rPr>
              <a:t>Дидактические игры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«Опасно – не опасно»,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«Азбука безопасности», «Азбука пешехода», «Дорожные знаки», «Помощник   светофора», «Назови одним словом»,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  </a:t>
            </a:r>
            <a:r>
              <a:rPr b="1" i="1" lang="ru-RU" sz="20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«Что лишнее», «Так – не так.»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 u="sng">
                <a:solidFill>
                  <a:srgbClr val="474b78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 u="sng">
                <a:solidFill>
                  <a:srgbClr val="474b78"/>
                </a:solidFill>
                <a:uFillTx/>
                <a:latin typeface="Times New Roman"/>
                <a:ea typeface="DejaVu Sans"/>
              </a:rPr>
              <a:t>Настольно – печатные игры </a:t>
            </a:r>
            <a:r>
              <a:rPr b="1" i="1" lang="ru-RU" sz="20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«Основы безопасности», «Прогулка по хутору», «Хорошо – плохо», «Дорожные знаки», «Чрезвычайные ситуации дома».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457560" y="1701000"/>
            <a:ext cx="8226720" cy="39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3"/>
          <p:cNvSpPr/>
          <p:nvPr/>
        </p:nvSpPr>
        <p:spPr>
          <a:xfrm>
            <a:off x="106560" y="2803320"/>
            <a:ext cx="3730320" cy="2163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381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4"/>
          <p:cNvSpPr/>
          <p:nvPr/>
        </p:nvSpPr>
        <p:spPr>
          <a:xfrm>
            <a:off x="5104440" y="2803320"/>
            <a:ext cx="3379320" cy="21092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381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1" name="Рисунок 164" descr=""/>
          <p:cNvPicPr/>
          <p:nvPr/>
        </p:nvPicPr>
        <p:blipFill>
          <a:blip r:embed="rId3"/>
          <a:stretch/>
        </p:blipFill>
        <p:spPr>
          <a:xfrm>
            <a:off x="2952000" y="4536000"/>
            <a:ext cx="3238920" cy="2109240"/>
          </a:xfrm>
          <a:prstGeom prst="rect">
            <a:avLst/>
          </a:prstGeom>
          <a:ln w="38160">
            <a:solidFill>
              <a:srgbClr val="0070c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1" i="1" lang="ru-RU" sz="24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Экспериментальная деятельность </a:t>
            </a:r>
            <a:br/>
            <a:br/>
            <a:r>
              <a:rPr b="1" i="1" lang="ru-RU" sz="2400" spc="-1" strike="noStrike">
                <a:solidFill>
                  <a:srgbClr val="474b78"/>
                </a:solidFill>
                <a:latin typeface="Times New Roman"/>
                <a:ea typeface="DejaVu Sans"/>
              </a:rPr>
              <a:t>При экспериментировании с предметами ребёнок на практике знакомится со свойствами предметов, их изменениями и взаимодействиями с другими объектами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Application>LibreOffice/6.4.2.2$Windows_x86 LibreOffice_project/4e471d8c02c9c90f512f7f9ead8875b57fcb1ec3</Application>
  <Words>422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2016-11-20T14:01:04Z</dcterms:created>
  <dc:creator>1</dc:creator>
  <dc:description/>
  <dc:language>ru-RU</dc:language>
  <cp:lastModifiedBy/>
  <dcterms:modified xsi:type="dcterms:W3CDTF">2021-10-25T02:21:52Z</dcterms:modified>
  <cp:revision>124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