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8" r:id="rId2"/>
    <p:sldId id="273" r:id="rId3"/>
    <p:sldId id="274" r:id="rId4"/>
    <p:sldId id="275" r:id="rId5"/>
    <p:sldId id="276" r:id="rId6"/>
    <p:sldId id="277" r:id="rId7"/>
    <p:sldId id="278" r:id="rId8"/>
    <p:sldId id="269" r:id="rId9"/>
    <p:sldId id="286" r:id="rId10"/>
    <p:sldId id="270" r:id="rId11"/>
    <p:sldId id="263" r:id="rId12"/>
    <p:sldId id="271" r:id="rId13"/>
    <p:sldId id="272" r:id="rId14"/>
    <p:sldId id="293" r:id="rId15"/>
    <p:sldId id="292" r:id="rId16"/>
    <p:sldId id="284" r:id="rId17"/>
    <p:sldId id="282" r:id="rId18"/>
    <p:sldId id="289" r:id="rId19"/>
    <p:sldId id="28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670F78-6856-432C-85DA-E5576146386A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44F693-750C-40D8-81C6-0143C3A8FB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38577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4F693-750C-40D8-81C6-0143C3A8FB46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77756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gif"/><Relationship Id="rId13" Type="http://schemas.microsoft.com/office/2007/relationships/hdphoto" Target="../media/hdphoto2.wdp"/><Relationship Id="rId18" Type="http://schemas.openxmlformats.org/officeDocument/2006/relationships/image" Target="../media/image25.png"/><Relationship Id="rId3" Type="http://schemas.openxmlformats.org/officeDocument/2006/relationships/image" Target="../media/image12.jpeg"/><Relationship Id="rId21" Type="http://schemas.microsoft.com/office/2007/relationships/hdphoto" Target="../media/hdphoto3.wdp"/><Relationship Id="rId7" Type="http://schemas.openxmlformats.org/officeDocument/2006/relationships/image" Target="../media/image16.jpeg"/><Relationship Id="rId12" Type="http://schemas.openxmlformats.org/officeDocument/2006/relationships/image" Target="../media/image20.png"/><Relationship Id="rId17" Type="http://schemas.openxmlformats.org/officeDocument/2006/relationships/image" Target="../media/image24.png"/><Relationship Id="rId2" Type="http://schemas.openxmlformats.org/officeDocument/2006/relationships/image" Target="../media/image2.jpeg"/><Relationship Id="rId16" Type="http://schemas.openxmlformats.org/officeDocument/2006/relationships/image" Target="../media/image23.png"/><Relationship Id="rId20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11" Type="http://schemas.microsoft.com/office/2007/relationships/hdphoto" Target="../media/hdphoto1.wdp"/><Relationship Id="rId5" Type="http://schemas.openxmlformats.org/officeDocument/2006/relationships/image" Target="../media/image14.jpeg"/><Relationship Id="rId15" Type="http://schemas.openxmlformats.org/officeDocument/2006/relationships/image" Target="../media/image22.png"/><Relationship Id="rId10" Type="http://schemas.openxmlformats.org/officeDocument/2006/relationships/image" Target="../media/image19.png"/><Relationship Id="rId19" Type="http://schemas.openxmlformats.org/officeDocument/2006/relationships/image" Target="../media/image26.png"/><Relationship Id="rId4" Type="http://schemas.openxmlformats.org/officeDocument/2006/relationships/image" Target="../media/image13.gif"/><Relationship Id="rId9" Type="http://schemas.openxmlformats.org/officeDocument/2006/relationships/image" Target="../media/image18.png"/><Relationship Id="rId1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1662424259_23-furman-top-p-fon-matematicheskii-dlya-doshkolnikov-kras-2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000"/>
            <a:ext cx="8261158" cy="68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332656"/>
            <a:ext cx="7772400" cy="1470025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Формирование элементарных математических представлений средствами занимательной математики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83768" y="6093296"/>
            <a:ext cx="6400800" cy="576064"/>
          </a:xfrm>
        </p:spPr>
        <p:txBody>
          <a:bodyPr>
            <a:normAutofit/>
          </a:bodyPr>
          <a:lstStyle/>
          <a:p>
            <a:r>
              <a:rPr lang="ru-RU" sz="1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Подготовила: </a:t>
            </a:r>
            <a:r>
              <a:rPr lang="ru-RU" sz="18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воспитатель Поспелова Г.В. </a:t>
            </a:r>
            <a:endParaRPr lang="ru-RU" sz="1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04561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3080" name="Picture 8" descr="C:\Users\User\Desktop\screen3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5" t="24783" r="3644" b="25141"/>
          <a:stretch/>
        </p:blipFill>
        <p:spPr bwMode="auto">
          <a:xfrm>
            <a:off x="332509" y="1727200"/>
            <a:ext cx="8478982" cy="3426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87624" y="5517232"/>
            <a:ext cx="64807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Цель игры</a:t>
            </a:r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 состоит в составлении из 7 геометрических фигур - частей игры, плоских изображений: силуэтов строений, предметов, животных.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35896" y="701655"/>
            <a:ext cx="13458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«Пифагор»</a:t>
            </a:r>
          </a:p>
        </p:txBody>
      </p:sp>
    </p:spTree>
    <p:extLst>
      <p:ext uri="{BB962C8B-B14F-4D97-AF65-F5344CB8AC3E}">
        <p14:creationId xmlns:p14="http://schemas.microsoft.com/office/powerpoint/2010/main" val="39345424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93147" y="419635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 </a:t>
            </a:r>
            <a:r>
              <a:rPr lang="ru-RU" b="1" dirty="0">
                <a:solidFill>
                  <a:srgbClr val="7030A0"/>
                </a:solidFill>
              </a:rPr>
              <a:t>«</a:t>
            </a:r>
            <a:r>
              <a:rPr lang="ru-RU" b="1" dirty="0" err="1">
                <a:solidFill>
                  <a:srgbClr val="7030A0"/>
                </a:solidFill>
              </a:rPr>
              <a:t>Геоконт</a:t>
            </a:r>
            <a:r>
              <a:rPr lang="ru-RU" b="1" dirty="0">
                <a:solidFill>
                  <a:srgbClr val="7030A0"/>
                </a:solidFill>
              </a:rPr>
              <a:t>»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01450"/>
            <a:ext cx="6876000" cy="432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C:\Users\User\Desktop\3e730a4a52738c09939a4c378a09d05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328" y="4159600"/>
            <a:ext cx="2664000" cy="253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75657" y="5589240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7030A0"/>
                </a:solidFill>
              </a:rPr>
              <a:t>Цель: </a:t>
            </a:r>
            <a:r>
              <a:rPr lang="ru-RU" dirty="0">
                <a:solidFill>
                  <a:srgbClr val="7030A0"/>
                </a:solidFill>
              </a:rPr>
              <a:t>Развитие познавательных, сенсорных способностей детей.</a:t>
            </a:r>
          </a:p>
        </p:txBody>
      </p:sp>
    </p:spTree>
    <p:extLst>
      <p:ext uri="{BB962C8B-B14F-4D97-AF65-F5344CB8AC3E}">
        <p14:creationId xmlns:p14="http://schemas.microsoft.com/office/powerpoint/2010/main" val="21640466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600802837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77888"/>
            <a:ext cx="8496000" cy="6780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12304" y="5517232"/>
            <a:ext cx="82641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 </a:t>
            </a:r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Логическая игра-головоломка из12 игровых элементов, каждый из которых</a:t>
            </a:r>
          </a:p>
          <a:p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образован из 6 равносторонних треугольников.</a:t>
            </a:r>
          </a:p>
          <a:p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Игровой процесс заключается в конструировании на плоскости по заданному контуру фигуры из игровых элементов.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427984" y="77888"/>
            <a:ext cx="1616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Гексатрион</a:t>
            </a: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38460075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LXTJsDtNjJ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6200000">
            <a:off x="313158" y="1186334"/>
            <a:ext cx="5220000" cy="3800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esktop\slozhi-uzor-1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34" t="5354" r="7783" b="9598"/>
          <a:stretch/>
        </p:blipFill>
        <p:spPr bwMode="auto">
          <a:xfrm>
            <a:off x="5148064" y="476671"/>
            <a:ext cx="3024000" cy="5131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3528" y="5697183"/>
            <a:ext cx="85689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 </a:t>
            </a: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Цель игры</a:t>
            </a:r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Развитие мелкой моторики, воображения, речи, внимания, формирование сенсорных эталонов цвета, величины и формы, пространственного ориентирования, комбинаторных способностей.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59832" y="107339"/>
            <a:ext cx="37226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Кубики Никитина «Сложи узор». </a:t>
            </a:r>
          </a:p>
        </p:txBody>
      </p:sp>
    </p:spTree>
    <p:extLst>
      <p:ext uri="{BB962C8B-B14F-4D97-AF65-F5344CB8AC3E}">
        <p14:creationId xmlns:p14="http://schemas.microsoft.com/office/powerpoint/2010/main" val="38603935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1678164383_bogatyr-club-p-ramka-dlya-kartoteki-foni-instagram-3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99"/>
          <a:stretch/>
        </p:blipFill>
        <p:spPr bwMode="auto">
          <a:xfrm>
            <a:off x="8512" y="0"/>
            <a:ext cx="91080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86000" y="2136339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Математические игры – это игры, в которых смоделированы математические построения, отношения, закономерности.</a:t>
            </a:r>
          </a:p>
          <a:p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Эффективность реализации математических задач во многом зависит от содержания предметно – игровой среды: настольно – печатные игры, игры для развития логического мышления, логические задачи, кубики, лабиринты.</a:t>
            </a:r>
          </a:p>
        </p:txBody>
      </p:sp>
    </p:spTree>
    <p:extLst>
      <p:ext uri="{BB962C8B-B14F-4D97-AF65-F5344CB8AC3E}">
        <p14:creationId xmlns:p14="http://schemas.microsoft.com/office/powerpoint/2010/main" val="23877145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1678164383_bogatyr-club-p-ramka-dlya-kartoteki-foni-instagram-3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99"/>
          <a:stretch/>
        </p:blipFill>
        <p:spPr bwMode="auto">
          <a:xfrm>
            <a:off x="8512" y="0"/>
            <a:ext cx="91080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User\Desktop\668055432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3" t="31925" r="30818" b="13077"/>
          <a:stretch/>
        </p:blipFill>
        <p:spPr bwMode="auto">
          <a:xfrm>
            <a:off x="1691680" y="1772816"/>
            <a:ext cx="3612054" cy="362989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TextBox 1"/>
          <p:cNvSpPr txBox="1"/>
          <p:nvPr/>
        </p:nvSpPr>
        <p:spPr>
          <a:xfrm>
            <a:off x="2267744" y="1268760"/>
            <a:ext cx="397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Тренажер «Разноцветные ладошки»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64088" y="2060848"/>
            <a:ext cx="266429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7030A0"/>
                </a:solidFill>
              </a:rPr>
              <a:t>Цель:</a:t>
            </a:r>
            <a:r>
              <a:rPr lang="ru-RU" dirty="0">
                <a:solidFill>
                  <a:srgbClr val="7030A0"/>
                </a:solidFill>
              </a:rPr>
              <a:t> развивать у детей</a:t>
            </a:r>
          </a:p>
          <a:p>
            <a:r>
              <a:rPr lang="ru-RU" dirty="0">
                <a:solidFill>
                  <a:srgbClr val="7030A0"/>
                </a:solidFill>
              </a:rPr>
              <a:t>сенсорное и моторное</a:t>
            </a:r>
          </a:p>
          <a:p>
            <a:r>
              <a:rPr lang="ru-RU" dirty="0">
                <a:solidFill>
                  <a:srgbClr val="7030A0"/>
                </a:solidFill>
              </a:rPr>
              <a:t>восприятие, </a:t>
            </a:r>
            <a:r>
              <a:rPr lang="ru-RU" dirty="0" err="1">
                <a:solidFill>
                  <a:srgbClr val="7030A0"/>
                </a:solidFill>
              </a:rPr>
              <a:t>цветовосприятие</a:t>
            </a:r>
            <a:r>
              <a:rPr lang="ru-RU" dirty="0">
                <a:solidFill>
                  <a:srgbClr val="7030A0"/>
                </a:solidFill>
              </a:rPr>
              <a:t>, навыки счета, знакомить с ориентировкой</a:t>
            </a:r>
          </a:p>
          <a:p>
            <a:r>
              <a:rPr lang="ru-RU" dirty="0">
                <a:solidFill>
                  <a:srgbClr val="7030A0"/>
                </a:solidFill>
              </a:rPr>
              <a:t>в пространстве.</a:t>
            </a:r>
          </a:p>
        </p:txBody>
      </p:sp>
    </p:spTree>
    <p:extLst>
      <p:ext uri="{BB962C8B-B14F-4D97-AF65-F5344CB8AC3E}">
        <p14:creationId xmlns:p14="http://schemas.microsoft.com/office/powerpoint/2010/main" val="2283149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1678164383_bogatyr-club-p-ramka-dlya-kartoteki-foni-instagram-3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99"/>
          <a:stretch/>
        </p:blipFill>
        <p:spPr bwMode="auto">
          <a:xfrm>
            <a:off x="8512" y="0"/>
            <a:ext cx="91080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86000" y="1859340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Особый интерес вызывают задачи, оформленные в виде сказок, маленьких историй, веселых рассказов. Слушая условие такой задачи, ребенок должен быть очень внимательным, чтобы правильно ответить на поставленные вопросы сообразить, что именно требуется сосчитать.</a:t>
            </a:r>
          </a:p>
          <a:p>
            <a:endParaRPr lang="ru-RU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2915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1678164383_bogatyr-club-p-ramka-dlya-kartoteki-foni-instagram-3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99"/>
          <a:stretch/>
        </p:blipFill>
        <p:spPr bwMode="auto">
          <a:xfrm>
            <a:off x="8512" y="0"/>
            <a:ext cx="91080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86000" y="1720840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Наибольшее применение среди занимательного материала находят дидактические игры.</a:t>
            </a:r>
          </a:p>
          <a:p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Виды дидактических игр.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Все дидактические игры можно разделить на несколько групп:</a:t>
            </a:r>
          </a:p>
          <a:p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1. Игры с числами и цифрами.</a:t>
            </a:r>
          </a:p>
          <a:p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2. Игры путешествие во времени.</a:t>
            </a:r>
          </a:p>
          <a:p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3. Игры на ориентировки в пространстве.</a:t>
            </a:r>
          </a:p>
          <a:p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4. Игры с геометрическими фигурами.</a:t>
            </a:r>
          </a:p>
          <a:p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5. Игры на логическое мышление.</a:t>
            </a:r>
          </a:p>
        </p:txBody>
      </p:sp>
    </p:spTree>
    <p:extLst>
      <p:ext uri="{BB962C8B-B14F-4D97-AF65-F5344CB8AC3E}">
        <p14:creationId xmlns:p14="http://schemas.microsoft.com/office/powerpoint/2010/main" val="8040163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1678164383_bogatyr-club-p-ramka-dlya-kartoteki-foni-instagram-3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99"/>
          <a:stretch/>
        </p:blipFill>
        <p:spPr bwMode="auto">
          <a:xfrm>
            <a:off x="8512" y="0"/>
            <a:ext cx="91080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Desktop\_utYXXbmhVg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46" t="9280" r="40430" b="20754"/>
          <a:stretch/>
        </p:blipFill>
        <p:spPr bwMode="auto">
          <a:xfrm>
            <a:off x="7575958" y="980728"/>
            <a:ext cx="38313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User\Desktop\n2c.gif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1" t="15197" r="9831" b="15197"/>
          <a:stretch/>
        </p:blipFill>
        <p:spPr bwMode="auto">
          <a:xfrm>
            <a:off x="7509156" y="1676041"/>
            <a:ext cx="586819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User\Desktop\T0SxcGgiWls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38" r="6706" b="16017"/>
          <a:stretch/>
        </p:blipFill>
        <p:spPr bwMode="auto">
          <a:xfrm>
            <a:off x="7526369" y="2356626"/>
            <a:ext cx="535326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User\Desktop\_4__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08" t="4657" r="5088" b="8252"/>
          <a:stretch/>
        </p:blipFill>
        <p:spPr bwMode="auto">
          <a:xfrm>
            <a:off x="7530092" y="3082957"/>
            <a:ext cx="51341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User\Desktop\c29a0c1f12f293acaa8345e8109dd63c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46" r="28187" b="2807"/>
          <a:stretch/>
        </p:blipFill>
        <p:spPr bwMode="auto">
          <a:xfrm>
            <a:off x="7568722" y="4522957"/>
            <a:ext cx="436149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:\Users\User\Desktop\n7c.gif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9" r="2562" b="15208"/>
          <a:stretch/>
        </p:blipFill>
        <p:spPr bwMode="auto">
          <a:xfrm>
            <a:off x="7532995" y="5188985"/>
            <a:ext cx="581827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63" r="18980"/>
          <a:stretch/>
        </p:blipFill>
        <p:spPr bwMode="auto">
          <a:xfrm>
            <a:off x="7499579" y="3802957"/>
            <a:ext cx="605975" cy="7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 descr="C:\Users\User\Desktop\1676716787_gas-kvas-com-p-belosnezhka-detskii-risunok-27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17" b="99022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340728"/>
            <a:ext cx="25200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C:\Users\User\Desktop\1051.jpg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851" b="99442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029" t="34390" r="11436" b="884"/>
          <a:stretch/>
        </p:blipFill>
        <p:spPr bwMode="auto">
          <a:xfrm>
            <a:off x="5881115" y="3150474"/>
            <a:ext cx="1217496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User\Desktop\1051 — копия.jpg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68030" l="0" r="191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81402" b="32288"/>
          <a:stretch/>
        </p:blipFill>
        <p:spPr bwMode="auto">
          <a:xfrm>
            <a:off x="1259632" y="2070474"/>
            <a:ext cx="882209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User\Desktop\1051 — копия.jpg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36431" b="99257" l="15875" r="317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576" t="33287" r="67532"/>
          <a:stretch/>
        </p:blipFill>
        <p:spPr bwMode="auto">
          <a:xfrm>
            <a:off x="1959656" y="3645024"/>
            <a:ext cx="81327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C:\Users\User\Desktop\1051 — копия.jpg"/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372" b="65613" l="28875" r="457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848" r="52061" b="30399"/>
          <a:stretch/>
        </p:blipFill>
        <p:spPr bwMode="auto">
          <a:xfrm>
            <a:off x="3346542" y="3716742"/>
            <a:ext cx="97329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5" descr="C:\Users\User\Desktop\1051 — копия.jpg"/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34572" b="100000" l="42500" r="578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667" t="34801" r="39939"/>
          <a:stretch/>
        </p:blipFill>
        <p:spPr bwMode="auto">
          <a:xfrm>
            <a:off x="6489863" y="1196752"/>
            <a:ext cx="955407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:\Users\User\Desktop\1051 — копия.jpg"/>
          <p:cNvPicPr>
            <a:picLocks noChangeAspect="1" noChangeArrowheads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86" b="65799" l="54625" r="72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424" r="25273" b="33356"/>
          <a:stretch/>
        </p:blipFill>
        <p:spPr bwMode="auto">
          <a:xfrm>
            <a:off x="2522386" y="1070287"/>
            <a:ext cx="1074891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7" descr="C:\Users\User\Desktop\1051 — копия.jpg"/>
          <p:cNvPicPr>
            <a:picLocks noChangeAspect="1" noChangeArrowheads="1"/>
          </p:cNvPicPr>
          <p:nvPr/>
        </p:nvPicPr>
        <p:blipFill rotWithShape="1">
          <a:blip r:embed="rId19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68587" l="80375" r="977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8246" t="-272" r="-125" b="30671"/>
          <a:stretch/>
        </p:blipFill>
        <p:spPr bwMode="auto">
          <a:xfrm>
            <a:off x="4663722" y="3478696"/>
            <a:ext cx="100965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9" descr="C:\Users\User\Desktop\1676759703_gas-kvas-com-p-risunok-tsvetik-semitsvetik-detskii-risuno-21.jp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0" b="99028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20000">
            <a:off x="3722411" y="1152945"/>
            <a:ext cx="3714842" cy="20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473375" y="5548350"/>
            <a:ext cx="3435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Дидактическая игра “Неделя” 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05196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1678164383_bogatyr-club-p-ramka-dlya-kartoteki-foni-instagram-3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99"/>
          <a:stretch/>
        </p:blipFill>
        <p:spPr bwMode="auto">
          <a:xfrm>
            <a:off x="8512" y="0"/>
            <a:ext cx="91080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86000" y="1859340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Применение занимательного материала повышает эффективность педагогического процесса, кроме того способствует развитию памяти, мышления детей, оказывает огромное влияние на умственное развитие ребенка. Обучая детей в процессе игры, стремитесь к тому, чтобы радость от игр перешла в радость учения.</a:t>
            </a:r>
          </a:p>
          <a:p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Учение должно быть радостным!</a:t>
            </a:r>
          </a:p>
          <a:p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СПАСИБО ЗА ВНИМАНИЕ!</a:t>
            </a:r>
          </a:p>
          <a:p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037084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1678164383_bogatyr-club-p-ramka-dlya-kartoteki-foni-instagram-3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99"/>
          <a:stretch/>
        </p:blipFill>
        <p:spPr bwMode="auto">
          <a:xfrm>
            <a:off x="8512" y="0"/>
            <a:ext cx="91080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86000" y="1997839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«Без игры нет, и не может быть полноценного умственного развития.</a:t>
            </a:r>
            <a:b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Игра-это огромное светлое окно, через которое в духовный мир ребёнка выливается живительный поток представлений, понятий.</a:t>
            </a:r>
            <a:b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Игра - это искра, зажигающая огонёк пытливости и любознательности».</a:t>
            </a:r>
          </a:p>
          <a:p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ru-RU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В.А.Сухомлинский</a:t>
            </a:r>
            <a:b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9993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1678164383_bogatyr-club-p-ramka-dlya-kartoteki-foni-instagram-3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99"/>
          <a:stretch/>
        </p:blipFill>
        <p:spPr bwMode="auto">
          <a:xfrm>
            <a:off x="8512" y="0"/>
            <a:ext cx="91080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86000" y="2413338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Современная школьная программа довольно насыщенна и далеко не проста даже для первоклашки и поэтому одной из важных задач, встающих перед воспитателем, является формирование интереса к математическим знаниям у детей дошкольного возраста. </a:t>
            </a:r>
          </a:p>
        </p:txBody>
      </p:sp>
    </p:spTree>
    <p:extLst>
      <p:ext uri="{BB962C8B-B14F-4D97-AF65-F5344CB8AC3E}">
        <p14:creationId xmlns:p14="http://schemas.microsoft.com/office/powerpoint/2010/main" val="9227902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1678164383_bogatyr-club-p-ramka-dlya-kartoteki-foni-instagram-3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99"/>
          <a:stretch/>
        </p:blipFill>
        <p:spPr bwMode="auto">
          <a:xfrm>
            <a:off x="8512" y="0"/>
            <a:ext cx="91080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86000" y="2413338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Известно, что игра, как один из видов деятельности детей, способствует становлению и развитию интеллектуальных и личностных проявлений, самовыражению, самостоятельности. Эта развивающая функция в полной мере свойственна и занимательным математическим играм.</a:t>
            </a:r>
          </a:p>
        </p:txBody>
      </p:sp>
    </p:spTree>
    <p:extLst>
      <p:ext uri="{BB962C8B-B14F-4D97-AF65-F5344CB8AC3E}">
        <p14:creationId xmlns:p14="http://schemas.microsoft.com/office/powerpoint/2010/main" val="17822934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1678164383_bogatyr-club-p-ramka-dlya-kartoteki-foni-instagram-3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99"/>
          <a:stretch/>
        </p:blipFill>
        <p:spPr bwMode="auto">
          <a:xfrm>
            <a:off x="8512" y="0"/>
            <a:ext cx="91080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86000" y="2551837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Таким образом, развитию познавательного интереса к математике способствует такая организация обучения, при которой ребенок вовлекается в процесс самостоятельного поиска и открытия новых знаний, решает задачи проблемного характера</a:t>
            </a:r>
            <a:endParaRPr lang="ru-RU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3923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1678164383_bogatyr-club-p-ramka-dlya-kartoteki-foni-instagram-3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99"/>
          <a:stretch/>
        </p:blipFill>
        <p:spPr bwMode="auto">
          <a:xfrm>
            <a:off x="8512" y="0"/>
            <a:ext cx="91080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0036621"/>
              </p:ext>
            </p:extLst>
          </p:nvPr>
        </p:nvGraphicFramePr>
        <p:xfrm>
          <a:off x="1095412" y="1700808"/>
          <a:ext cx="6934200" cy="2839212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2609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98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03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92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7508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791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007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45364"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Занимательный математический материал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Развлечения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Математические (логические) игры, задачи, упражнения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Дидактические игры и упражнения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Загадки, </a:t>
                      </a:r>
                      <a:endParaRPr lang="ru-RU" sz="110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задачи – шутки,</a:t>
                      </a:r>
                      <a:endParaRPr lang="ru-RU" sz="110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ребусы,</a:t>
                      </a:r>
                      <a:endParaRPr lang="ru-RU" sz="110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кроссворды,</a:t>
                      </a:r>
                      <a:endParaRPr lang="ru-RU" sz="110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головоломки,</a:t>
                      </a:r>
                      <a:endParaRPr lang="ru-RU" sz="110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математические квадраты,</a:t>
                      </a:r>
                      <a:endParaRPr lang="ru-RU" sz="110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математические фокусы</a:t>
                      </a:r>
                      <a:endParaRPr lang="ru-RU" sz="110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«Танграм»</a:t>
                      </a:r>
                      <a:endParaRPr lang="ru-RU" sz="110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«Стомахион»,</a:t>
                      </a:r>
                      <a:endParaRPr lang="ru-RU" sz="110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«Гексатрион»,</a:t>
                      </a:r>
                      <a:endParaRPr lang="ru-RU" sz="110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«Пифагор»,</a:t>
                      </a:r>
                      <a:endParaRPr lang="ru-RU" sz="110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«Колумбово</a:t>
                      </a:r>
                      <a:endParaRPr lang="ru-RU" sz="110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яйцо»,</a:t>
                      </a:r>
                      <a:endParaRPr lang="ru-RU" sz="110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Кубики для всех»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 блоками, кубиками на включение, нахождение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Шашки,</a:t>
                      </a:r>
                      <a:endParaRPr lang="ru-RU" sz="11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шахматы</a:t>
                      </a:r>
                      <a:endParaRPr lang="ru-RU" sz="11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Словесные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 </a:t>
                      </a:r>
                      <a:endParaRPr lang="ru-RU" sz="110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наглядным </a:t>
                      </a:r>
                      <a:endParaRPr lang="ru-RU" sz="110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материалом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Словесные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67658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1678164383_bogatyr-club-p-ramka-dlya-kartoteki-foni-instagram-3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99"/>
          <a:stretch/>
        </p:blipFill>
        <p:spPr bwMode="auto">
          <a:xfrm>
            <a:off x="8512" y="0"/>
            <a:ext cx="91080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86000" y="2413338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Особое место среди математических развлечений занимают игры на составление плоскостных изображений предметов, животных, птиц, домов, кораблей из специальных наборов геометрических фигур. Дети составляют новые фигуры по образцу, устному заданию, замыслу.</a:t>
            </a:r>
          </a:p>
        </p:txBody>
      </p:sp>
    </p:spTree>
    <p:extLst>
      <p:ext uri="{BB962C8B-B14F-4D97-AF65-F5344CB8AC3E}">
        <p14:creationId xmlns:p14="http://schemas.microsoft.com/office/powerpoint/2010/main" val="14877738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4" name="Picture 2" descr="C:\Users\User\Desktop\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192"/>
            <a:ext cx="6804000" cy="68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5536" y="764704"/>
            <a:ext cx="33843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Колумбово</a:t>
            </a: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яйцо»</a:t>
            </a:r>
          </a:p>
          <a:p>
            <a:endParaRPr lang="ru-RU" dirty="0"/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учить читать схематические изображения, выстраивать образ по схеме.</a:t>
            </a:r>
          </a:p>
        </p:txBody>
      </p:sp>
    </p:spTree>
    <p:extLst>
      <p:ext uri="{BB962C8B-B14F-4D97-AF65-F5344CB8AC3E}">
        <p14:creationId xmlns:p14="http://schemas.microsoft.com/office/powerpoint/2010/main" val="9097224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0999b701f487047a66a4b7efbf220eb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696"/>
            <a:ext cx="8712000" cy="49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71600" y="5593196"/>
            <a:ext cx="69127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Научить детей самостоятельно играть в игры-головоломки, уметь выкладывать из комплекта геометрических фигур, самые различные силуэты.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347864" y="332656"/>
            <a:ext cx="13170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Танграм</a:t>
            </a: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41684313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417</TotalTime>
  <Words>684</Words>
  <Application>Microsoft Office PowerPoint</Application>
  <PresentationFormat>Экран (4:3)</PresentationFormat>
  <Paragraphs>98</Paragraphs>
  <Slides>19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Arial</vt:lpstr>
      <vt:lpstr>Calibri</vt:lpstr>
      <vt:lpstr>Times New Roman</vt:lpstr>
      <vt:lpstr>Тема Office</vt:lpstr>
      <vt:lpstr>Формирование элементарных математических представлений средствами занимательной математики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37</cp:revision>
  <dcterms:created xsi:type="dcterms:W3CDTF">2023-11-06T15:56:37Z</dcterms:created>
  <dcterms:modified xsi:type="dcterms:W3CDTF">2025-08-26T19:09:30Z</dcterms:modified>
</cp:coreProperties>
</file>