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272" r:id="rId4"/>
    <p:sldId id="274" r:id="rId5"/>
    <p:sldId id="292" r:id="rId6"/>
    <p:sldId id="276" r:id="rId7"/>
    <p:sldId id="258" r:id="rId8"/>
    <p:sldId id="286" r:id="rId9"/>
    <p:sldId id="285" r:id="rId10"/>
    <p:sldId id="284" r:id="rId11"/>
    <p:sldId id="282" r:id="rId12"/>
    <p:sldId id="277" r:id="rId13"/>
    <p:sldId id="288" r:id="rId14"/>
    <p:sldId id="289" r:id="rId15"/>
    <p:sldId id="290" r:id="rId16"/>
    <p:sldId id="291" r:id="rId17"/>
    <p:sldId id="263" r:id="rId18"/>
    <p:sldId id="293" r:id="rId19"/>
    <p:sldId id="295" r:id="rId20"/>
    <p:sldId id="298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0099"/>
    <a:srgbClr val="66CCFF"/>
    <a:srgbClr val="CC0000"/>
    <a:srgbClr val="0000FF"/>
    <a:srgbClr val="FF0000"/>
    <a:srgbClr val="003366"/>
    <a:srgbClr val="A50021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36" autoAdjust="0"/>
    <p:restoredTop sz="94660"/>
  </p:normalViewPr>
  <p:slideViewPr>
    <p:cSldViewPr>
      <p:cViewPr varScale="1">
        <p:scale>
          <a:sx n="81" d="100"/>
          <a:sy n="81" d="100"/>
        </p:scale>
        <p:origin x="116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9E84B-92D7-4B84-B2DD-AE3A7492947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3461E-D695-4C8F-BAFC-A1F7EBD22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37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3461E-D695-4C8F-BAFC-A1F7EBD223D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66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D09C5-7784-4B2C-92FC-D270C795460E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6A7E8-E8E5-4FCF-8C95-FD65E1EAEBC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800A3-E5E0-4AEA-8F3E-D902CC248CC7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343D7-6D87-4A75-A4F7-679CCF0904D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F920B-3F4B-4A84-B047-70781147D9B4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FA0B8-A46E-4F96-A77F-244E46BD84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AA1D3-A510-4F08-AFA2-13FB1929366B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E7651-8570-44EF-AF16-DE37578D934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120A7-E812-445E-B6CA-6A2E579B6D4B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AE9DE-0051-4F15-AFA9-7D8F9FAEE0B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07FB5-0AE6-4817-BEED-A22D279D5EFB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8CDC9-83AE-4581-A536-8A403105BAD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A1773-7518-4EB0-BD37-BC8067988D17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03F1F-917A-4ADE-9947-3920F451065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276BD-6FAB-40EB-8847-4470088002FF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C320D-F0CD-4F94-8393-775DF2E9AA4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760D-4329-4265-82CD-384BD2E88BCE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49A25-04A4-45EC-864B-1AFC2A6283F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F280D-7736-4512-807A-B39C085D74C1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AAE7F-ECEE-43E1-91D7-4E4A06A0064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2D08B-93E6-49DB-BAA6-8A8F358DA5EE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51D6-397B-4E55-B3A7-D489F32FA80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FFA9F-92E8-4E03-AAC1-A862DD4487D8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8A0D-F7C6-4680-936E-4534806B4CF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F82B69-A0C3-49B7-8994-06CE6CC931A1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2C1EFF8-7559-49C4-9D9E-30C43FD7B3D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1357313" y="3284985"/>
            <a:ext cx="7358062" cy="1584175"/>
          </a:xfrm>
        </p:spPr>
        <p:txBody>
          <a:bodyPr/>
          <a:lstStyle/>
          <a:p>
            <a:pPr eaLnBrk="1" hangingPunct="1">
              <a:defRPr/>
            </a:pPr>
            <a:br>
              <a:rPr lang="ru-RU" sz="4000" b="1" i="1" dirty="0"/>
            </a:br>
            <a:r>
              <a:rPr lang="ru-RU" sz="4000" b="1" i="1"/>
              <a:t>Образовательный проект: </a:t>
            </a:r>
            <a:br>
              <a:rPr lang="ru-RU" sz="4000" b="1" i="1"/>
            </a:br>
            <a:r>
              <a:rPr lang="ru-RU" sz="4000" b="1" i="1">
                <a:solidFill>
                  <a:schemeClr val="tx2"/>
                </a:solidFill>
              </a:rPr>
              <a:t>Театр и дети.</a:t>
            </a:r>
            <a:b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uk-UA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uk-UA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000" b="1" i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796136" y="5085184"/>
            <a:ext cx="30243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Подготовила :</a:t>
            </a:r>
          </a:p>
          <a:p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воспитатель МДОАУ «ЦРР –  д/с № 56» г. Орска»         </a:t>
            </a:r>
          </a:p>
          <a:p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Поспелова Г.В.</a:t>
            </a:r>
            <a:endParaRPr lang="ru-RU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2A404-E26D-4EB2-8879-8B281BBC7302}"/>
              </a:ext>
            </a:extLst>
          </p:cNvPr>
          <p:cNvSpPr txBox="1"/>
          <p:nvPr/>
        </p:nvSpPr>
        <p:spPr>
          <a:xfrm>
            <a:off x="0" y="-35629"/>
            <a:ext cx="9036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образовательное автономное учреждение «Центр развития ребенка – детский сад № 56 «Надежда» г. Орска»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4BA93F8-D495-426B-A601-F2B3A7FF54C5}"/>
              </a:ext>
            </a:extLst>
          </p:cNvPr>
          <p:cNvSpPr/>
          <p:nvPr/>
        </p:nvSpPr>
        <p:spPr>
          <a:xfrm>
            <a:off x="5430051" y="1178214"/>
            <a:ext cx="3390421" cy="280831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E19CC38C-2D0D-4E44-A719-B4F393821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5" y="1144963"/>
            <a:ext cx="3528392" cy="2762250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2336E36-F5AF-4AEA-833E-B2E275E336D2}"/>
              </a:ext>
            </a:extLst>
          </p:cNvPr>
          <p:cNvSpPr/>
          <p:nvPr/>
        </p:nvSpPr>
        <p:spPr>
          <a:xfrm>
            <a:off x="899592" y="149324"/>
            <a:ext cx="2196245" cy="64807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  <a:buClr>
                <a:srgbClr val="A50021"/>
              </a:buClr>
            </a:pP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 платочный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2CE1AEC-1BE2-4177-A5AB-A2B33DD19C8A}"/>
              </a:ext>
            </a:extLst>
          </p:cNvPr>
          <p:cNvSpPr/>
          <p:nvPr/>
        </p:nvSpPr>
        <p:spPr>
          <a:xfrm>
            <a:off x="411977" y="4254780"/>
            <a:ext cx="3420380" cy="2623596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F381BE-1EAA-400E-ABED-AA8E40871C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7" y="4193254"/>
            <a:ext cx="3744416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562A414-D095-43E3-948B-97A7AC572E8E}"/>
              </a:ext>
            </a:extLst>
          </p:cNvPr>
          <p:cNvSpPr/>
          <p:nvPr/>
        </p:nvSpPr>
        <p:spPr>
          <a:xfrm>
            <a:off x="5580112" y="4162422"/>
            <a:ext cx="3390421" cy="280831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70C080D-C935-40BD-9518-C8C354307C4F}"/>
              </a:ext>
            </a:extLst>
          </p:cNvPr>
          <p:cNvSpPr/>
          <p:nvPr/>
        </p:nvSpPr>
        <p:spPr>
          <a:xfrm>
            <a:off x="6048165" y="118158"/>
            <a:ext cx="2196245" cy="64807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>
              <a:spcBef>
                <a:spcPct val="50000"/>
              </a:spcBef>
              <a:buClr>
                <a:srgbClr val="A50021"/>
              </a:buClr>
            </a:pP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 на ложках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5CA5FE-0FD4-4240-92C3-AAB9CD2D6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050" y="1178213"/>
            <a:ext cx="3528392" cy="2728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8AE7AE-E7AD-4B63-A983-807966B4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50" y="4077072"/>
            <a:ext cx="3713949" cy="2954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272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4BA93F8-D495-426B-A601-F2B3A7FF54C5}"/>
              </a:ext>
            </a:extLst>
          </p:cNvPr>
          <p:cNvSpPr/>
          <p:nvPr/>
        </p:nvSpPr>
        <p:spPr>
          <a:xfrm>
            <a:off x="395536" y="1154515"/>
            <a:ext cx="3384376" cy="2664500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CAA08D1-CBDF-4EBC-B22F-F6D054195914}"/>
              </a:ext>
            </a:extLst>
          </p:cNvPr>
          <p:cNvSpPr/>
          <p:nvPr/>
        </p:nvSpPr>
        <p:spPr>
          <a:xfrm>
            <a:off x="683568" y="260648"/>
            <a:ext cx="2277477" cy="64807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  <a:buClr>
                <a:srgbClr val="A50021"/>
              </a:buClr>
            </a:pPr>
            <a:r>
              <a:rPr lang="ru-RU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маски сказочных персонажей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8B72A0B-0D7F-4709-B539-D69474020C8E}"/>
              </a:ext>
            </a:extLst>
          </p:cNvPr>
          <p:cNvSpPr/>
          <p:nvPr/>
        </p:nvSpPr>
        <p:spPr>
          <a:xfrm>
            <a:off x="6444208" y="188640"/>
            <a:ext cx="2277477" cy="792088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  <a:buClr>
                <a:srgbClr val="A50021"/>
              </a:buClr>
            </a:pPr>
            <a:r>
              <a:rPr lang="ru-RU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Уголок ряженья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D52314-3D08-4F64-B9D2-F7710E5A4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7" y="1052737"/>
            <a:ext cx="3678144" cy="2758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E184F11E-4EF0-464C-9013-338B0848E53C}"/>
              </a:ext>
            </a:extLst>
          </p:cNvPr>
          <p:cNvSpPr/>
          <p:nvPr/>
        </p:nvSpPr>
        <p:spPr>
          <a:xfrm>
            <a:off x="5301305" y="1187749"/>
            <a:ext cx="3420380" cy="2623596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8A5E1B-D0DE-4622-800B-09A5D05F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22" y="1154515"/>
            <a:ext cx="3379776" cy="2656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8E7BE66-E284-4C30-A06A-5263C3193826}"/>
              </a:ext>
            </a:extLst>
          </p:cNvPr>
          <p:cNvSpPr/>
          <p:nvPr/>
        </p:nvSpPr>
        <p:spPr>
          <a:xfrm>
            <a:off x="5278253" y="4135806"/>
            <a:ext cx="3420380" cy="2623596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20C07A-4EAF-4B2F-8843-4A3CF0F56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704" y="3953482"/>
            <a:ext cx="3214212" cy="2988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B761D84-0C63-47CD-81AF-B84B3F5F58B1}"/>
              </a:ext>
            </a:extLst>
          </p:cNvPr>
          <p:cNvSpPr/>
          <p:nvPr/>
        </p:nvSpPr>
        <p:spPr>
          <a:xfrm>
            <a:off x="206330" y="4318130"/>
            <a:ext cx="3678144" cy="2623596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12" name="Объект 2">
            <a:extLst>
              <a:ext uri="{FF2B5EF4-FFF2-40B4-BE49-F238E27FC236}">
                <a16:creationId xmlns:a16="http://schemas.microsoft.com/office/drawing/2014/main" id="{06F57AF1-A96C-4978-8E2D-7D68B6176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687" y="4190455"/>
            <a:ext cx="3838594" cy="2878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9084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4"/>
          <p:cNvSpPr>
            <a:spLocks noChangeArrowheads="1"/>
          </p:cNvSpPr>
          <p:nvPr/>
        </p:nvSpPr>
        <p:spPr bwMode="auto">
          <a:xfrm>
            <a:off x="35496" y="3682480"/>
            <a:ext cx="2269916" cy="2338808"/>
          </a:xfrm>
          <a:prstGeom prst="rightArrowCallout">
            <a:avLst>
              <a:gd name="adj1" fmla="val 25000"/>
              <a:gd name="adj2" fmla="val 25000"/>
              <a:gd name="adj3" fmla="val 22582"/>
              <a:gd name="adj4" fmla="val 66667"/>
            </a:avLst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</a:p>
          <a:p>
            <a:pPr algn="ctr" eaLnBrk="1" hangingPunct="1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«Погружение </a:t>
            </a:r>
          </a:p>
          <a:p>
            <a:pPr algn="ctr" eaLnBrk="1" hangingPunct="1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сказку»</a:t>
            </a:r>
          </a:p>
          <a:p>
            <a:pPr algn="ctr" eaLnBrk="1" hangingPunct="1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 помощи</a:t>
            </a:r>
          </a:p>
          <a:p>
            <a:pPr algn="ctr" eaLnBrk="1" hangingPunct="1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«волшебных </a:t>
            </a:r>
          </a:p>
          <a:p>
            <a:pPr algn="ctr" eaLnBrk="1" hangingPunct="1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вещей»</a:t>
            </a:r>
          </a:p>
          <a:p>
            <a:pPr algn="ctr" eaLnBrk="1" hangingPunct="1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из сказки</a:t>
            </a:r>
            <a:endParaRPr lang="uk-UA" altLang="ru-RU" b="1" dirty="0"/>
          </a:p>
        </p:txBody>
      </p:sp>
      <p:sp>
        <p:nvSpPr>
          <p:cNvPr id="6147" name="AutoShape 5"/>
          <p:cNvSpPr>
            <a:spLocks noChangeArrowheads="1"/>
          </p:cNvSpPr>
          <p:nvPr/>
        </p:nvSpPr>
        <p:spPr bwMode="auto">
          <a:xfrm>
            <a:off x="2319473" y="3734893"/>
            <a:ext cx="2252528" cy="2286395"/>
          </a:xfrm>
          <a:prstGeom prst="rightArrowCallout">
            <a:avLst>
              <a:gd name="adj1" fmla="val 25000"/>
              <a:gd name="adj2" fmla="val 25000"/>
              <a:gd name="adj3" fmla="val 23127"/>
              <a:gd name="adj4" fmla="val 66667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uk-UA" altLang="ru-RU" sz="1400" dirty="0"/>
              <a:t>2.</a:t>
            </a:r>
          </a:p>
          <a:p>
            <a:pPr algn="ctr" eaLnBrk="1" hangingPunct="1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Чтение</a:t>
            </a:r>
          </a:p>
          <a:p>
            <a:pPr algn="ctr" eaLnBrk="1" hangingPunct="1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совместный</a:t>
            </a:r>
          </a:p>
          <a:p>
            <a:pPr algn="ctr" eaLnBrk="1" hangingPunct="1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анализ </a:t>
            </a:r>
          </a:p>
          <a:p>
            <a:pPr algn="ctr" eaLnBrk="1" hangingPunct="1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сказок. </a:t>
            </a:r>
            <a:endParaRPr lang="uk-UA" altLang="ru-RU" sz="1400" b="1" i="1" dirty="0"/>
          </a:p>
        </p:txBody>
      </p:sp>
      <p:sp>
        <p:nvSpPr>
          <p:cNvPr id="6148" name="AutoShape 6"/>
          <p:cNvSpPr>
            <a:spLocks noChangeArrowheads="1"/>
          </p:cNvSpPr>
          <p:nvPr/>
        </p:nvSpPr>
        <p:spPr bwMode="auto">
          <a:xfrm>
            <a:off x="4621825" y="3753448"/>
            <a:ext cx="2294891" cy="2267840"/>
          </a:xfrm>
          <a:prstGeom prst="rightArrowCallout">
            <a:avLst>
              <a:gd name="adj1" fmla="val 25000"/>
              <a:gd name="adj2" fmla="val 25000"/>
              <a:gd name="adj3" fmla="val 21776"/>
              <a:gd name="adj4" fmla="val 66667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uk-UA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  <a:p>
            <a:pPr algn="ctr" eaLnBrk="1" hangingPunct="1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Проигрывание </a:t>
            </a:r>
          </a:p>
          <a:p>
            <a:pPr algn="ctr" eaLnBrk="1" hangingPunct="1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Отрывков</a:t>
            </a:r>
          </a:p>
          <a:p>
            <a:pPr algn="ctr" eaLnBrk="1" hangingPunct="1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 сказки, </a:t>
            </a:r>
          </a:p>
          <a:p>
            <a:pPr algn="ctr" eaLnBrk="1" hangingPunct="1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Передающих</a:t>
            </a:r>
          </a:p>
          <a:p>
            <a:pPr algn="ctr" eaLnBrk="1" hangingPunct="1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различные </a:t>
            </a:r>
          </a:p>
          <a:p>
            <a:pPr algn="ctr" eaLnBrk="1" hangingPunct="1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Черты</a:t>
            </a:r>
          </a:p>
          <a:p>
            <a:pPr algn="ctr" eaLnBrk="1" hangingPunct="1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характера</a:t>
            </a:r>
          </a:p>
          <a:p>
            <a:pPr algn="ctr" eaLnBrk="1" hangingPunct="1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персонажей.</a:t>
            </a:r>
            <a:endParaRPr lang="uk-UA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971601" y="2133600"/>
            <a:ext cx="67690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2800" b="1" dirty="0" err="1">
                <a:solidFill>
                  <a:schemeClr val="tx2"/>
                </a:solidFill>
              </a:rPr>
              <a:t>Этапы</a:t>
            </a:r>
            <a:r>
              <a:rPr lang="uk-UA" altLang="ru-RU" sz="2800" b="1" dirty="0">
                <a:solidFill>
                  <a:schemeClr val="tx2"/>
                </a:solidFill>
              </a:rPr>
              <a:t> </a:t>
            </a:r>
            <a:r>
              <a:rPr lang="uk-UA" altLang="ru-RU" sz="2800" b="1" dirty="0" err="1">
                <a:solidFill>
                  <a:schemeClr val="tx2"/>
                </a:solidFill>
              </a:rPr>
              <a:t>руководства</a:t>
            </a:r>
            <a:r>
              <a:rPr lang="uk-UA" altLang="ru-RU" sz="2800" b="1" dirty="0">
                <a:solidFill>
                  <a:schemeClr val="tx2"/>
                </a:solidFill>
              </a:rPr>
              <a:t> </a:t>
            </a:r>
            <a:r>
              <a:rPr lang="uk-UA" altLang="ru-RU" sz="2800" b="1" dirty="0" err="1">
                <a:solidFill>
                  <a:schemeClr val="tx2"/>
                </a:solidFill>
              </a:rPr>
              <a:t>театрализованной</a:t>
            </a:r>
            <a:r>
              <a:rPr lang="uk-UA" altLang="ru-RU" sz="2800" b="1" dirty="0">
                <a:solidFill>
                  <a:schemeClr val="tx2"/>
                </a:solidFill>
              </a:rPr>
              <a:t> </a:t>
            </a:r>
            <a:r>
              <a:rPr lang="uk-UA" altLang="ru-RU" sz="2800" b="1" dirty="0" err="1">
                <a:solidFill>
                  <a:schemeClr val="tx2"/>
                </a:solidFill>
              </a:rPr>
              <a:t>деятельностью</a:t>
            </a:r>
            <a:endParaRPr lang="ru-RU" altLang="ru-RU" sz="2800" b="1" dirty="0">
              <a:solidFill>
                <a:schemeClr val="tx2"/>
              </a:solidFill>
            </a:endParaRPr>
          </a:p>
        </p:txBody>
      </p:sp>
      <p:sp>
        <p:nvSpPr>
          <p:cNvPr id="3" name="Выноска: стрелка вправо 2">
            <a:extLst>
              <a:ext uri="{FF2B5EF4-FFF2-40B4-BE49-F238E27FC236}">
                <a16:creationId xmlns:a16="http://schemas.microsoft.com/office/drawing/2014/main" id="{8ADF88A3-71F9-49FE-8C45-BBB47ADCC21E}"/>
              </a:ext>
            </a:extLst>
          </p:cNvPr>
          <p:cNvSpPr/>
          <p:nvPr/>
        </p:nvSpPr>
        <p:spPr>
          <a:xfrm>
            <a:off x="6966541" y="3682480"/>
            <a:ext cx="2174077" cy="2338808"/>
          </a:xfrm>
          <a:prstGeom prst="rightArrowCallou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Рисование, раскрашивание наиболее ярких событий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914680"/>
      </p:ext>
    </p:extLst>
  </p:cSld>
  <p:clrMapOvr>
    <a:masterClrMapping/>
  </p:clrMapOvr>
  <p:transition spd="slow"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FD5BE-A23A-46A4-A7EE-2825BA89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52637"/>
            <a:ext cx="8147248" cy="828091"/>
          </a:xfr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1" hangingPunct="1">
              <a:buFont typeface="Courier New" panose="02070309020205020404" pitchFamily="49" charset="0"/>
              <a:buChar char="o"/>
            </a:pPr>
            <a:b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«Погружение в сказку при помощи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«волшебных вещей»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сказки</a:t>
            </a:r>
            <a:b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80E5216-F5F5-435E-B6AC-6B5E8F5D406B}"/>
              </a:ext>
            </a:extLst>
          </p:cNvPr>
          <p:cNvSpPr/>
          <p:nvPr/>
        </p:nvSpPr>
        <p:spPr>
          <a:xfrm>
            <a:off x="2699792" y="4256398"/>
            <a:ext cx="3299526" cy="2474644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C927EE1-585B-4478-A8B2-D7C928A8434C}"/>
              </a:ext>
            </a:extLst>
          </p:cNvPr>
          <p:cNvSpPr/>
          <p:nvPr/>
        </p:nvSpPr>
        <p:spPr>
          <a:xfrm>
            <a:off x="4982194" y="1263984"/>
            <a:ext cx="3560589" cy="2669438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19DDB3D-37D9-4203-B4BA-71E0C3FA9868}"/>
              </a:ext>
            </a:extLst>
          </p:cNvPr>
          <p:cNvSpPr/>
          <p:nvPr/>
        </p:nvSpPr>
        <p:spPr>
          <a:xfrm>
            <a:off x="1979712" y="4087378"/>
            <a:ext cx="4091614" cy="2720488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A58FD1B-0931-41AF-9017-BD09611B8634}"/>
              </a:ext>
            </a:extLst>
          </p:cNvPr>
          <p:cNvSpPr/>
          <p:nvPr/>
        </p:nvSpPr>
        <p:spPr>
          <a:xfrm>
            <a:off x="683568" y="1397019"/>
            <a:ext cx="3299526" cy="2474644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4633F8-D994-4F34-AAEF-94F92D73C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67" y="1477945"/>
            <a:ext cx="3560589" cy="2311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008746-F133-4732-84C1-AD6ACCC4A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923" y="3996970"/>
            <a:ext cx="4091614" cy="2954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1889DA72-2B52-46DB-ABF8-961FA5227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56" y="1152062"/>
            <a:ext cx="3686695" cy="2763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9854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686AE-3BB6-4677-9D45-9B4F875D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15878"/>
            <a:ext cx="8430108" cy="625016"/>
          </a:xfr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b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 </a:t>
            </a:r>
            <a:r>
              <a:rPr lang="ru-RU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Чтение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совместный анализ сказок. </a:t>
            </a:r>
            <a:br>
              <a:rPr lang="uk-UA" altLang="ru-RU" sz="3600" b="1" i="1" dirty="0"/>
            </a:br>
            <a:endParaRPr lang="ru-RU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568C949-E73D-4ABD-88B1-2CE2F6FF6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833079"/>
            <a:ext cx="3368654" cy="2526491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E41BEE3-4EBC-400A-80BB-5134FCB3B5E2}"/>
              </a:ext>
            </a:extLst>
          </p:cNvPr>
          <p:cNvSpPr/>
          <p:nvPr/>
        </p:nvSpPr>
        <p:spPr>
          <a:xfrm>
            <a:off x="6228184" y="1071777"/>
            <a:ext cx="2525452" cy="4714405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68FB906-182B-4F7E-9C97-B41ED83B76F1}"/>
              </a:ext>
            </a:extLst>
          </p:cNvPr>
          <p:cNvSpPr/>
          <p:nvPr/>
        </p:nvSpPr>
        <p:spPr>
          <a:xfrm>
            <a:off x="241128" y="1233032"/>
            <a:ext cx="2695472" cy="4932271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42286A-682F-4BF4-B090-AA8DE7561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28200" y="6858000"/>
            <a:ext cx="3315800" cy="24868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4688B4-1272-445B-A408-64493E3E4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8" y="1148029"/>
            <a:ext cx="2829096" cy="4297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62672F-5A8E-41F9-B71B-8112B3B63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20" y="1071818"/>
            <a:ext cx="2746016" cy="4449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001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CFD65-BAA3-45D8-82EA-466FC3340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4624"/>
            <a:ext cx="8147248" cy="1008112"/>
          </a:xfr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Проигрывание отрывков из сказки, передающих различные черты характера персонажей</a:t>
            </a:r>
            <a:b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902ABF3-D56E-451E-BEA9-2E65BF11C283}"/>
              </a:ext>
            </a:extLst>
          </p:cNvPr>
          <p:cNvSpPr/>
          <p:nvPr/>
        </p:nvSpPr>
        <p:spPr>
          <a:xfrm>
            <a:off x="4932040" y="1334922"/>
            <a:ext cx="4042792" cy="3129210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E12D29D-1F04-40D1-A5F5-A6FB2A9FA0E9}"/>
              </a:ext>
            </a:extLst>
          </p:cNvPr>
          <p:cNvSpPr/>
          <p:nvPr/>
        </p:nvSpPr>
        <p:spPr>
          <a:xfrm>
            <a:off x="2922237" y="4464132"/>
            <a:ext cx="3299526" cy="2474644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481DB01-C1CF-49E2-B647-E58B963A2454}"/>
              </a:ext>
            </a:extLst>
          </p:cNvPr>
          <p:cNvSpPr/>
          <p:nvPr/>
        </p:nvSpPr>
        <p:spPr>
          <a:xfrm>
            <a:off x="4916273" y="1354825"/>
            <a:ext cx="4042792" cy="3129210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9" name="Объект 6">
            <a:extLst>
              <a:ext uri="{FF2B5EF4-FFF2-40B4-BE49-F238E27FC236}">
                <a16:creationId xmlns:a16="http://schemas.microsoft.com/office/drawing/2014/main" id="{33BDEAF7-854D-4661-9613-6464D4D5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16273" y="1378927"/>
            <a:ext cx="3980380" cy="31289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73F98F-C96B-4D21-A6DF-0BA31850C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825" y="4195381"/>
            <a:ext cx="3299526" cy="2958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C9F04B4-9320-48D1-975E-FC17A34E21A1}"/>
              </a:ext>
            </a:extLst>
          </p:cNvPr>
          <p:cNvSpPr/>
          <p:nvPr/>
        </p:nvSpPr>
        <p:spPr>
          <a:xfrm>
            <a:off x="289966" y="1176342"/>
            <a:ext cx="4037159" cy="312896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14" name="Объект 10">
            <a:extLst>
              <a:ext uri="{FF2B5EF4-FFF2-40B4-BE49-F238E27FC236}">
                <a16:creationId xmlns:a16="http://schemas.microsoft.com/office/drawing/2014/main" id="{289B9705-694F-4623-A3F7-4216F6023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1183" y="1111794"/>
            <a:ext cx="4037159" cy="327292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3511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DDE69-3091-4127-A6C0-312131E9F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70658"/>
            <a:ext cx="7992888" cy="885614"/>
          </a:xfr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chemeClr val="tx2"/>
                </a:solidFill>
              </a:rPr>
              <a:t>Аппликации  или рисование наиболее ярких и эмоциональных событий из сказок.</a:t>
            </a:r>
          </a:p>
        </p:txBody>
      </p:sp>
      <p:pic>
        <p:nvPicPr>
          <p:cNvPr id="13" name="Объект 3">
            <a:extLst>
              <a:ext uri="{FF2B5EF4-FFF2-40B4-BE49-F238E27FC236}">
                <a16:creationId xmlns:a16="http://schemas.microsoft.com/office/drawing/2014/main" id="{9322A000-28EE-4EF9-B32F-A906FCA5F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142295"/>
            <a:ext cx="3888432" cy="27131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376A0F3-5E12-4836-8AFF-D02CB5430C45}"/>
              </a:ext>
            </a:extLst>
          </p:cNvPr>
          <p:cNvSpPr/>
          <p:nvPr/>
        </p:nvSpPr>
        <p:spPr>
          <a:xfrm>
            <a:off x="5287948" y="1420770"/>
            <a:ext cx="3019757" cy="239464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D2A5A9-D717-4B8E-9659-EE73018BB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10" y="1182468"/>
            <a:ext cx="3624070" cy="2718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8E8584-B382-42FE-A109-66221566B0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912" y="4297254"/>
            <a:ext cx="3039936" cy="2279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3924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7">
            <a:extLst>
              <a:ext uri="{FF2B5EF4-FFF2-40B4-BE49-F238E27FC236}">
                <a16:creationId xmlns:a16="http://schemas.microsoft.com/office/drawing/2014/main" id="{1EC436A0-E4A7-4EA3-BF81-18B51C83B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994" y="1988840"/>
            <a:ext cx="7416824" cy="648072"/>
          </a:xfrm>
          <a:prstGeom prst="flowChartAlternateProcess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uk-UA" alt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 eaLnBrk="1" hangingPunct="1"/>
            <a:endParaRPr lang="uk-UA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uk-UA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uk-UA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uk-UA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uk-UA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драматизации мы с детьми придерживаемся определенных правил:</a:t>
            </a:r>
            <a:endParaRPr lang="ru-RU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uk-UA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ru-RU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ru-RU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ru-RU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ru-RU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ru-RU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ru-RU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utoShape 18">
            <a:extLst>
              <a:ext uri="{FF2B5EF4-FFF2-40B4-BE49-F238E27FC236}">
                <a16:creationId xmlns:a16="http://schemas.microsoft.com/office/drawing/2014/main" id="{5F79F017-D90C-4D9E-8828-1D278D72D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600" y="3006007"/>
            <a:ext cx="2520950" cy="1150937"/>
          </a:xfrm>
          <a:prstGeom prst="flowChartTerminator">
            <a:avLst/>
          </a:prstGeom>
          <a:gradFill rotWithShape="1">
            <a:gsLst>
              <a:gs pos="0">
                <a:srgbClr val="33CCCC"/>
              </a:gs>
              <a:gs pos="50000">
                <a:srgbClr val="FFFFFF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Правило всеобщего </a:t>
            </a:r>
          </a:p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участия</a:t>
            </a:r>
            <a:endParaRPr lang="ru-RU" altLang="ru-RU" sz="1500" b="1" i="1" dirty="0">
              <a:solidFill>
                <a:schemeClr val="tx2"/>
              </a:solidFill>
            </a:endParaRPr>
          </a:p>
        </p:txBody>
      </p:sp>
      <p:sp>
        <p:nvSpPr>
          <p:cNvPr id="13" name="AutoShape 18">
            <a:extLst>
              <a:ext uri="{FF2B5EF4-FFF2-40B4-BE49-F238E27FC236}">
                <a16:creationId xmlns:a16="http://schemas.microsoft.com/office/drawing/2014/main" id="{C8BEB70C-0D9C-4E50-A198-4C55AA873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875" y="4365104"/>
            <a:ext cx="2520950" cy="1150937"/>
          </a:xfrm>
          <a:prstGeom prst="flowChartTerminator">
            <a:avLst/>
          </a:prstGeom>
          <a:gradFill rotWithShape="1">
            <a:gsLst>
              <a:gs pos="0">
                <a:srgbClr val="33CCCC"/>
              </a:gs>
              <a:gs pos="50000">
                <a:srgbClr val="FFFFFF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Правило помогающих </a:t>
            </a:r>
          </a:p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вопросов.</a:t>
            </a:r>
            <a:endParaRPr lang="ru-RU" altLang="ru-RU" sz="1500" b="1" i="1" dirty="0">
              <a:solidFill>
                <a:schemeClr val="tx2"/>
              </a:solidFill>
            </a:endParaRPr>
          </a:p>
        </p:txBody>
      </p:sp>
      <p:sp>
        <p:nvSpPr>
          <p:cNvPr id="14" name="AutoShape 18">
            <a:extLst>
              <a:ext uri="{FF2B5EF4-FFF2-40B4-BE49-F238E27FC236}">
                <a16:creationId xmlns:a16="http://schemas.microsoft.com/office/drawing/2014/main" id="{9C124B49-C46E-46B8-845B-9AFD9DB1B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5707063"/>
            <a:ext cx="2520950" cy="1150937"/>
          </a:xfrm>
          <a:prstGeom prst="flowChartTerminator">
            <a:avLst/>
          </a:prstGeom>
          <a:gradFill rotWithShape="1">
            <a:gsLst>
              <a:gs pos="0">
                <a:srgbClr val="33CCCC"/>
              </a:gs>
              <a:gs pos="50000">
                <a:srgbClr val="FFFFFF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Правило подготовки</a:t>
            </a:r>
          </a:p>
          <a:p>
            <a:pPr algn="ctr"/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атрибутики</a:t>
            </a:r>
          </a:p>
          <a:p>
            <a:pPr algn="ctr"/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 драматизациям. </a:t>
            </a: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31F6DF13-3F72-439B-B930-8F787AB15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096" y="4365103"/>
            <a:ext cx="2520950" cy="1150937"/>
          </a:xfrm>
          <a:prstGeom prst="flowChartTerminator">
            <a:avLst/>
          </a:prstGeom>
          <a:gradFill rotWithShape="1">
            <a:gsLst>
              <a:gs pos="0">
                <a:srgbClr val="33CCCC"/>
              </a:gs>
              <a:gs pos="50000">
                <a:srgbClr val="FFFFFF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Правило обратной</a:t>
            </a:r>
          </a:p>
          <a:p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связи.</a:t>
            </a:r>
            <a:r>
              <a:rPr lang="ru-RU" sz="1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3C0E89A3-43BB-45A4-B2A5-10A54B46C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652" y="2853531"/>
            <a:ext cx="2520950" cy="1150937"/>
          </a:xfrm>
          <a:prstGeom prst="flowChartTerminator">
            <a:avLst/>
          </a:prstGeom>
          <a:gradFill rotWithShape="1">
            <a:gsLst>
              <a:gs pos="0">
                <a:srgbClr val="33CCCC"/>
              </a:gs>
              <a:gs pos="50000">
                <a:srgbClr val="FFFFFF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Правило свободы </a:t>
            </a:r>
          </a:p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выбора</a:t>
            </a:r>
            <a:endParaRPr lang="ru-RU" altLang="ru-RU" sz="1500" b="1" i="1" dirty="0">
              <a:solidFill>
                <a:schemeClr val="tx2"/>
              </a:solidFill>
            </a:endParaRPr>
          </a:p>
        </p:txBody>
      </p:sp>
      <p:sp>
        <p:nvSpPr>
          <p:cNvPr id="19" name="AutoShape 18">
            <a:extLst>
              <a:ext uri="{FF2B5EF4-FFF2-40B4-BE49-F238E27FC236}">
                <a16:creationId xmlns:a16="http://schemas.microsoft.com/office/drawing/2014/main" id="{4223D56A-E624-419B-892A-7AF09EF54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068" y="5707063"/>
            <a:ext cx="2520950" cy="1150937"/>
          </a:xfrm>
          <a:prstGeom prst="flowChartTerminator">
            <a:avLst/>
          </a:prstGeom>
          <a:gradFill rotWithShape="1">
            <a:gsLst>
              <a:gs pos="0">
                <a:srgbClr val="33CCCC"/>
              </a:gs>
              <a:gs pos="50000">
                <a:srgbClr val="FFFFFF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Правило мудрого</a:t>
            </a:r>
          </a:p>
          <a:p>
            <a:pPr algn="ctr"/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руководителя.</a:t>
            </a:r>
            <a:r>
              <a:rPr lang="ru-RU" sz="1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EB0360A-EE01-4598-84F1-1A657A2C281A}"/>
              </a:ext>
            </a:extLst>
          </p:cNvPr>
          <p:cNvCxnSpPr/>
          <p:nvPr/>
        </p:nvCxnSpPr>
        <p:spPr>
          <a:xfrm>
            <a:off x="2627784" y="3428999"/>
            <a:ext cx="38884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8FA44686-B472-4E7E-9808-44223DB75C28}"/>
              </a:ext>
            </a:extLst>
          </p:cNvPr>
          <p:cNvCxnSpPr/>
          <p:nvPr/>
        </p:nvCxnSpPr>
        <p:spPr>
          <a:xfrm flipH="1">
            <a:off x="3851920" y="3428999"/>
            <a:ext cx="2664296" cy="1152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FE8CA0DA-D087-44D7-BF14-D3DFB48E7457}"/>
              </a:ext>
            </a:extLst>
          </p:cNvPr>
          <p:cNvCxnSpPr/>
          <p:nvPr/>
        </p:nvCxnSpPr>
        <p:spPr>
          <a:xfrm>
            <a:off x="3888259" y="4653136"/>
            <a:ext cx="1889837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95BE45BC-8BB9-4EEF-B020-807D72908CA1}"/>
              </a:ext>
            </a:extLst>
          </p:cNvPr>
          <p:cNvCxnSpPr/>
          <p:nvPr/>
        </p:nvCxnSpPr>
        <p:spPr>
          <a:xfrm flipH="1">
            <a:off x="4355976" y="4772150"/>
            <a:ext cx="1422120" cy="803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7C3619D4-DEF1-40A0-9246-E03F1B309F98}"/>
              </a:ext>
            </a:extLst>
          </p:cNvPr>
          <p:cNvCxnSpPr/>
          <p:nvPr/>
        </p:nvCxnSpPr>
        <p:spPr>
          <a:xfrm>
            <a:off x="4499992" y="5605300"/>
            <a:ext cx="684076" cy="101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8763A632-377A-4F66-B307-F5EA5B0D8092}"/>
              </a:ext>
            </a:extLst>
          </p:cNvPr>
          <p:cNvCxnSpPr/>
          <p:nvPr/>
        </p:nvCxnSpPr>
        <p:spPr>
          <a:xfrm flipH="1">
            <a:off x="2505350" y="2636912"/>
            <a:ext cx="1994642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4"/>
          <p:cNvSpPr>
            <a:spLocks noChangeArrowheads="1"/>
          </p:cNvSpPr>
          <p:nvPr/>
        </p:nvSpPr>
        <p:spPr bwMode="auto">
          <a:xfrm>
            <a:off x="935597" y="1902305"/>
            <a:ext cx="7128790" cy="577850"/>
          </a:xfrm>
          <a:prstGeom prst="flowChartAlternateProcess">
            <a:avLst/>
          </a:prstGeom>
          <a:gradFill rotWithShape="1">
            <a:gsLst>
              <a:gs pos="0">
                <a:srgbClr val="FF6600"/>
              </a:gs>
              <a:gs pos="50000">
                <a:srgbClr val="F8F8B8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uk-UA" altLang="ru-RU" b="1" dirty="0" err="1">
                <a:solidFill>
                  <a:schemeClr val="tx2"/>
                </a:solidFill>
              </a:rPr>
              <a:t>Работа</a:t>
            </a:r>
            <a:r>
              <a:rPr lang="uk-UA" altLang="ru-RU" b="1" dirty="0">
                <a:solidFill>
                  <a:schemeClr val="tx2"/>
                </a:solidFill>
              </a:rPr>
              <a:t> с родителями:</a:t>
            </a:r>
            <a:endParaRPr lang="ru-RU" altLang="ru-RU" b="1" dirty="0">
              <a:solidFill>
                <a:schemeClr val="tx2"/>
              </a:solidFill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287385" y="2867761"/>
            <a:ext cx="2411243" cy="519076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uk-UA" altLang="ru-RU" sz="1500" b="1" i="1" dirty="0" err="1">
                <a:solidFill>
                  <a:schemeClr val="tx2"/>
                </a:solidFill>
              </a:rPr>
              <a:t>Консультации</a:t>
            </a:r>
            <a:endParaRPr lang="ru-RU" altLang="ru-RU" sz="1500" b="1" i="1" dirty="0">
              <a:solidFill>
                <a:schemeClr val="tx2"/>
              </a:solidFill>
            </a:endParaRPr>
          </a:p>
        </p:txBody>
      </p:sp>
      <p:sp>
        <p:nvSpPr>
          <p:cNvPr id="5124" name="AutoShape 6"/>
          <p:cNvSpPr>
            <a:spLocks noChangeArrowheads="1"/>
          </p:cNvSpPr>
          <p:nvPr/>
        </p:nvSpPr>
        <p:spPr bwMode="auto">
          <a:xfrm>
            <a:off x="3068157" y="2867761"/>
            <a:ext cx="2618521" cy="519076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1500" b="1" i="1" dirty="0">
                <a:solidFill>
                  <a:schemeClr val="tx2"/>
                </a:solidFill>
              </a:rPr>
              <a:t>Рекомендации</a:t>
            </a:r>
          </a:p>
        </p:txBody>
      </p:sp>
      <p:sp>
        <p:nvSpPr>
          <p:cNvPr id="5126" name="Line 8"/>
          <p:cNvSpPr>
            <a:spLocks noChangeShapeType="1"/>
          </p:cNvSpPr>
          <p:nvPr/>
        </p:nvSpPr>
        <p:spPr bwMode="auto">
          <a:xfrm>
            <a:off x="1475656" y="2566988"/>
            <a:ext cx="0" cy="21394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8" name="Line 10"/>
          <p:cNvSpPr>
            <a:spLocks noChangeShapeType="1"/>
          </p:cNvSpPr>
          <p:nvPr/>
        </p:nvSpPr>
        <p:spPr bwMode="auto">
          <a:xfrm>
            <a:off x="4405356" y="2574170"/>
            <a:ext cx="2" cy="230501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69ED1DDD-44FD-4706-B3D9-A82B41F3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160" y="2867761"/>
            <a:ext cx="2618521" cy="519076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1500" b="1" i="1" dirty="0">
                <a:solidFill>
                  <a:schemeClr val="tx2"/>
                </a:solidFill>
              </a:rPr>
              <a:t>Родительские собрания</a:t>
            </a:r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DD979DA1-B8AC-4A8E-8354-6D0145E6ED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7645" y="2566988"/>
            <a:ext cx="2" cy="230501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F1C2C8-656D-45EF-84D2-E1E0C8780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5835">
            <a:off x="2529598" y="3844044"/>
            <a:ext cx="1843320" cy="2602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DBB1E4-DB22-46C5-A0B0-4F16D6D8B1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033">
            <a:off x="5298638" y="3694470"/>
            <a:ext cx="1736428" cy="2606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E8DB02-1424-4E65-BC7C-AF976DAE0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703">
            <a:off x="7163902" y="4245716"/>
            <a:ext cx="1727541" cy="2593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A3D960-745E-4224-88FF-C0F4DAFCBC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6002">
            <a:off x="599320" y="4126252"/>
            <a:ext cx="1617419" cy="2428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40952656"/>
      </p:ext>
    </p:extLst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B609DF06-E650-473D-95FA-2DC674616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0761"/>
            <a:ext cx="8578850" cy="864096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мероприятиях и развлечениях детского сада.</a:t>
            </a:r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1A1BB4-DC18-43EA-B4BD-0D08EB70C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2" y="4437111"/>
            <a:ext cx="3345523" cy="2509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24C357-2A61-426A-A77E-2F9FCE5C87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84" y="1565616"/>
            <a:ext cx="3384377" cy="25382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52230A-BC57-4E76-A3C5-760AC01E6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345523" cy="2509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47A289-C347-4E3D-96C7-149A7A533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55" y="4293096"/>
            <a:ext cx="3296837" cy="24726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A93657-2ADC-4CF0-8949-F9C670400C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22" y="3448028"/>
            <a:ext cx="2087488" cy="15656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478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4BAEC-7DB6-4E7B-8612-151A17A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772816"/>
            <a:ext cx="8147248" cy="504056"/>
          </a:xfrm>
        </p:spPr>
        <p:txBody>
          <a:bodyPr/>
          <a:lstStyle/>
          <a:p>
            <a:r>
              <a:rPr lang="ru-RU" sz="3200" b="1" i="1" dirty="0">
                <a:solidFill>
                  <a:schemeClr val="tx2"/>
                </a:solidFill>
              </a:rPr>
              <a:t> 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FA4365-34B0-42E9-AF28-9E3BF14E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132856"/>
            <a:ext cx="7571184" cy="1944216"/>
          </a:xfrm>
        </p:spPr>
        <p:txBody>
          <a:bodyPr/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i="1" dirty="0">
                <a:solidFill>
                  <a:srgbClr val="11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Овладение родным языком является одним из самых важных приобретений ребенка в дошкольном детстве и рассматривается в современном дошкольном воспитании, как общая основа воспитания и обучения детей. </a:t>
            </a:r>
            <a:r>
              <a:rPr lang="ru-RU" sz="1800" b="1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нашем дошкольном учреждении речевое направление развития детей является приоритетным. Ведь речь – это не только средство общения, но и орудие мышления, творчества, носитель памяти, информации и пр. Овладение связной монологической речью является высшим достижением речевого воспитания дошкольников. Работая с детьми среднего дошкольного возраста, мы столкнулись с рядом проблем: 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плохо развита связная речь, они с трудом рассказывают о событиях своей жизни, не могут пересказать литературные произведения</a:t>
            </a:r>
            <a:r>
              <a:rPr lang="ru-RU" sz="1800" b="1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,не могут самостоятельно высказываться, выстраивая грамматически правильные предложения, вступать в диалог и поддерживать беседу. Поэтому мною было выбрано приоритетное направление – развитие связной речи дошкольников посредством театрализованной деятельности.</a:t>
            </a:r>
            <a:endParaRPr lang="ru-RU" sz="1800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104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B609DF06-E650-473D-95FA-2DC674616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844824"/>
            <a:ext cx="8578850" cy="864096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театрализованное представление.</a:t>
            </a:r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A1EA96-75E8-41EF-8602-B572F450D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1517"/>
            <a:ext cx="3678144" cy="2758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Объект 2">
            <a:extLst>
              <a:ext uri="{FF2B5EF4-FFF2-40B4-BE49-F238E27FC236}">
                <a16:creationId xmlns:a16="http://schemas.microsoft.com/office/drawing/2014/main" id="{A1C20D7F-EB09-4224-8BAA-F6BBA2454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4649893"/>
            <a:ext cx="2824521" cy="2211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995962-A2E8-4CDE-96CF-731E3EBF8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76" y="2776749"/>
            <a:ext cx="3744416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717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8767AB2-0983-4A78-BF90-A5A25E5CC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r>
              <a:rPr lang="ru-RU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связную речь  детей старшего дошкольного  возраста посредствам театрализованной деятельности</a:t>
            </a:r>
          </a:p>
          <a:p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Задачи: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связную речь дошкольников (диалогическую, монологическую формы речи, грамматический, лексический строй;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совершенствовать художественно – речевые исполнительские навыки детей в разных видах театрализованной деятельности.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 детей при помощи инсценировки, драматизации сказок, рассказов, потешек и пословиц;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развивающую среду, насыщенную разнообразными игровыми материалами, различными видами театров, способствующей становлению театрально- игровой деятельности и развитию связной речи дошкольников.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5667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7"/>
          <p:cNvSpPr>
            <a:spLocks noChangeArrowheads="1"/>
          </p:cNvSpPr>
          <p:nvPr/>
        </p:nvSpPr>
        <p:spPr bwMode="auto">
          <a:xfrm>
            <a:off x="3231651" y="3300707"/>
            <a:ext cx="2392665" cy="651893"/>
          </a:xfrm>
          <a:prstGeom prst="flowChartAlternateProcess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uk-UA" alt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 eaLnBrk="1" hangingPunct="1"/>
            <a:endParaRPr lang="uk-UA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uk-UA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uk-UA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uk-UA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uk-UA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Картотеки </a:t>
            </a:r>
          </a:p>
          <a:p>
            <a:pPr algn="ctr" eaLnBrk="1" hangingPunct="1"/>
            <a:r>
              <a:rPr lang="uk-UA" altLang="ru-RU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игр</a:t>
            </a: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uk-UA" altLang="ru-RU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упражнений</a:t>
            </a:r>
            <a:r>
              <a:rPr lang="uk-UA" alt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 eaLnBrk="1" hangingPunct="1"/>
            <a:endParaRPr lang="ru-RU" altLang="ru-RU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ru-RU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ru-RU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ru-RU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ru-RU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hangingPunct="1"/>
            <a:endParaRPr lang="ru-RU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03" name="Line 22"/>
          <p:cNvSpPr>
            <a:spLocks noChangeShapeType="1"/>
          </p:cNvSpPr>
          <p:nvPr/>
        </p:nvSpPr>
        <p:spPr bwMode="auto">
          <a:xfrm flipH="1" flipV="1">
            <a:off x="2552466" y="2730023"/>
            <a:ext cx="503237" cy="28892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4" name="Line 23"/>
          <p:cNvSpPr>
            <a:spLocks noChangeShapeType="1"/>
          </p:cNvSpPr>
          <p:nvPr/>
        </p:nvSpPr>
        <p:spPr bwMode="auto">
          <a:xfrm flipV="1">
            <a:off x="5692951" y="2605443"/>
            <a:ext cx="504825" cy="287337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5" name="Line 25"/>
          <p:cNvSpPr>
            <a:spLocks noChangeShapeType="1"/>
          </p:cNvSpPr>
          <p:nvPr/>
        </p:nvSpPr>
        <p:spPr bwMode="auto">
          <a:xfrm flipH="1">
            <a:off x="3419871" y="4296765"/>
            <a:ext cx="296928" cy="193227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6" name="Line 26"/>
          <p:cNvSpPr>
            <a:spLocks noChangeShapeType="1"/>
          </p:cNvSpPr>
          <p:nvPr/>
        </p:nvSpPr>
        <p:spPr bwMode="auto">
          <a:xfrm>
            <a:off x="5208123" y="4276992"/>
            <a:ext cx="296928" cy="193227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EFE8057-5CA7-477F-BDED-5155AF36C647}"/>
              </a:ext>
            </a:extLst>
          </p:cNvPr>
          <p:cNvCxnSpPr>
            <a:cxnSpLocks/>
          </p:cNvCxnSpPr>
          <p:nvPr/>
        </p:nvCxnSpPr>
        <p:spPr>
          <a:xfrm flipV="1">
            <a:off x="4427984" y="2650746"/>
            <a:ext cx="0" cy="253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2EC03EE-0A5D-4BE1-99F0-30124F5A411B}"/>
              </a:ext>
            </a:extLst>
          </p:cNvPr>
          <p:cNvCxnSpPr/>
          <p:nvPr/>
        </p:nvCxnSpPr>
        <p:spPr>
          <a:xfrm>
            <a:off x="6372200" y="3717032"/>
            <a:ext cx="4327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B9755C7-94D8-4FC0-8793-216CA6ED98B8}"/>
              </a:ext>
            </a:extLst>
          </p:cNvPr>
          <p:cNvCxnSpPr/>
          <p:nvPr/>
        </p:nvCxnSpPr>
        <p:spPr>
          <a:xfrm flipH="1">
            <a:off x="1906248" y="3717032"/>
            <a:ext cx="3315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9313B80F-F843-48A9-8ED8-A54FAE2E789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1397" y="-2467085"/>
            <a:ext cx="23699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224EE984-D93C-49A7-8042-50E14C3909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3012846"/>
              </p:ext>
            </p:extLst>
          </p:nvPr>
        </p:nvGraphicFramePr>
        <p:xfrm>
          <a:off x="96072" y="2772313"/>
          <a:ext cx="1598563" cy="2189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Картинка" r:id="rId2" imgW="0" imgH="0" progId="StaticMetafile">
                  <p:embed/>
                </p:oleObj>
              </mc:Choice>
              <mc:Fallback>
                <p:oleObj name="Картинка" r:id="rId2" imgW="0" imgH="0" progId="StaticMetafile">
                  <p:embed/>
                  <p:pic>
                    <p:nvPicPr>
                      <p:cNvPr id="0" name="rectole0000000000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72" y="2772313"/>
                        <a:ext cx="1598563" cy="218965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>
            <a:extLst>
              <a:ext uri="{FF2B5EF4-FFF2-40B4-BE49-F238E27FC236}">
                <a16:creationId xmlns:a16="http://schemas.microsoft.com/office/drawing/2014/main" id="{0759C6D6-A4E5-452B-93D5-A9C5B671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-9" r="-11" b="-9"/>
          <a:stretch>
            <a:fillRect/>
          </a:stretch>
        </p:blipFill>
        <p:spPr bwMode="auto">
          <a:xfrm>
            <a:off x="7374818" y="2592311"/>
            <a:ext cx="1673110" cy="2132655"/>
          </a:xfrm>
          <a:prstGeom prst="rect">
            <a:avLst/>
          </a:prstGeom>
          <a:solidFill>
            <a:srgbClr val="FFFFFF"/>
          </a:solidFill>
          <a:ln w="190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A5736A2D-2C93-40C0-AA6B-0DD35C157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BEB1DA3-886F-4185-BC22-148D2E3FCC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72657"/>
              </p:ext>
            </p:extLst>
          </p:nvPr>
        </p:nvGraphicFramePr>
        <p:xfrm>
          <a:off x="947295" y="270575"/>
          <a:ext cx="1645962" cy="2291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Картинка" r:id="rId5" imgW="0" imgH="0" progId="StaticMetafile">
                  <p:embed/>
                </p:oleObj>
              </mc:Choice>
              <mc:Fallback>
                <p:oleObj name="Картинка" r:id="rId5" imgW="0" imgH="0" progId="StaticMetafil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295" y="270575"/>
                        <a:ext cx="1645962" cy="2291301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>
            <a:extLst>
              <a:ext uri="{FF2B5EF4-FFF2-40B4-BE49-F238E27FC236}">
                <a16:creationId xmlns:a16="http://schemas.microsoft.com/office/drawing/2014/main" id="{675B8D4C-BA60-4B79-9BDD-580807EFD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F448BC7-64E1-4993-8A6A-B9A63DDA44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327941"/>
              </p:ext>
            </p:extLst>
          </p:nvPr>
        </p:nvGraphicFramePr>
        <p:xfrm>
          <a:off x="3659760" y="293817"/>
          <a:ext cx="1645962" cy="2268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Картинка" r:id="rId7" imgW="0" imgH="0" progId="StaticMetafile">
                  <p:embed/>
                </p:oleObj>
              </mc:Choice>
              <mc:Fallback>
                <p:oleObj name="Картинка" r:id="rId7" imgW="0" imgH="0" progId="StaticMetafile">
                  <p:embed/>
                  <p:pic>
                    <p:nvPicPr>
                      <p:cNvPr id="0" name="rectole0000000000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760" y="293817"/>
                        <a:ext cx="1645962" cy="226805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E51C80-B00F-4150-B3D4-4D224C79E6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42283"/>
            <a:ext cx="1553235" cy="213265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4891D067-4F5F-4E23-945D-B32E7F2B0F3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-1"/>
            <a:ext cx="31083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CFF3FF6D-0C7E-43E3-BE07-C482877948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326161"/>
              </p:ext>
            </p:extLst>
          </p:nvPr>
        </p:nvGraphicFramePr>
        <p:xfrm>
          <a:off x="1906248" y="4523567"/>
          <a:ext cx="1810552" cy="2291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Картинка" r:id="rId10" imgW="0" imgH="0" progId="StaticMetafile">
                  <p:embed/>
                </p:oleObj>
              </mc:Choice>
              <mc:Fallback>
                <p:oleObj name="Картинка" r:id="rId10" imgW="0" imgH="0" progId="StaticMetafile">
                  <p:embed/>
                  <p:pic>
                    <p:nvPicPr>
                      <p:cNvPr id="0" name="rectole0000000000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248" y="4523567"/>
                        <a:ext cx="1810552" cy="2291301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0CB5DB8-1AD6-42B8-8776-E3FB6790D3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44" y="4544688"/>
            <a:ext cx="1752465" cy="2313312"/>
          </a:xfrm>
          <a:prstGeom prst="rect">
            <a:avLst/>
          </a:prstGeom>
          <a:ln w="28575">
            <a:solidFill>
              <a:srgbClr val="FF99CC"/>
            </a:solidFill>
          </a:ln>
        </p:spPr>
      </p:pic>
    </p:spTree>
    <p:extLst>
      <p:ext uri="{BB962C8B-B14F-4D97-AF65-F5344CB8AC3E}">
        <p14:creationId xmlns:p14="http://schemas.microsoft.com/office/powerpoint/2010/main" val="1304236577"/>
      </p:ext>
    </p:extLst>
  </p:cSld>
  <p:clrMapOvr>
    <a:masterClrMapping/>
  </p:clrMapOvr>
  <p:transition spd="slow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E7AD9DD-942F-42E8-A536-FEF4039B1AA3}"/>
              </a:ext>
            </a:extLst>
          </p:cNvPr>
          <p:cNvSpPr/>
          <p:nvPr/>
        </p:nvSpPr>
        <p:spPr>
          <a:xfrm>
            <a:off x="395549" y="188640"/>
            <a:ext cx="8712968" cy="504056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ентр «Поиграем в театр»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" name="Объект 8">
            <a:extLst>
              <a:ext uri="{FF2B5EF4-FFF2-40B4-BE49-F238E27FC236}">
                <a16:creationId xmlns:a16="http://schemas.microsoft.com/office/drawing/2014/main" id="{62F4C44B-DB24-42C4-8AFF-9C8FC0C60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087" y="909797"/>
            <a:ext cx="5541891" cy="5736685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47738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4">
            <a:extLst>
              <a:ext uri="{FF2B5EF4-FFF2-40B4-BE49-F238E27FC236}">
                <a16:creationId xmlns:a16="http://schemas.microsoft.com/office/drawing/2014/main" id="{CC45C5AC-2F62-4B43-BFA9-D5D7B4EA2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678" y="86906"/>
            <a:ext cx="7128790" cy="577850"/>
          </a:xfrm>
          <a:prstGeom prst="flowChartAlternateProcess">
            <a:avLst/>
          </a:prstGeom>
          <a:gradFill rotWithShape="1">
            <a:gsLst>
              <a:gs pos="0">
                <a:srgbClr val="FF6600"/>
              </a:gs>
              <a:gs pos="50000">
                <a:srgbClr val="F8F8B8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uk-UA" altLang="ru-RU" b="1" dirty="0" err="1">
                <a:solidFill>
                  <a:srgbClr val="A50021"/>
                </a:solidFill>
              </a:rPr>
              <a:t>Игры</a:t>
            </a:r>
            <a:endParaRPr lang="ru-RU" altLang="ru-RU" b="1" dirty="0">
              <a:solidFill>
                <a:srgbClr val="A50021"/>
              </a:solidFill>
            </a:endParaRPr>
          </a:p>
        </p:txBody>
      </p:sp>
      <p:sp>
        <p:nvSpPr>
          <p:cNvPr id="30" name="AutoShape 5">
            <a:extLst>
              <a:ext uri="{FF2B5EF4-FFF2-40B4-BE49-F238E27FC236}">
                <a16:creationId xmlns:a16="http://schemas.microsoft.com/office/drawing/2014/main" id="{2793FB1B-5A38-4EA4-B96F-C4F6940B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52" y="1074162"/>
            <a:ext cx="2411243" cy="519076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uk-UA" altLang="ru-RU" sz="1500" b="1" i="1" dirty="0" err="1"/>
              <a:t>Словесные</a:t>
            </a:r>
            <a:endParaRPr lang="ru-RU" altLang="ru-RU" sz="1500" b="1" i="1" dirty="0"/>
          </a:p>
        </p:txBody>
      </p:sp>
      <p:sp>
        <p:nvSpPr>
          <p:cNvPr id="31" name="AutoShape 6">
            <a:extLst>
              <a:ext uri="{FF2B5EF4-FFF2-40B4-BE49-F238E27FC236}">
                <a16:creationId xmlns:a16="http://schemas.microsoft.com/office/drawing/2014/main" id="{E5DCBEFA-F57B-4C27-B9F9-0888F9AD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331" y="906844"/>
            <a:ext cx="3364836" cy="519076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1500" b="1" i="1" dirty="0"/>
              <a:t>Настольно-печатные</a:t>
            </a:r>
          </a:p>
        </p:txBody>
      </p:sp>
      <p:sp>
        <p:nvSpPr>
          <p:cNvPr id="32" name="AutoShape 7">
            <a:extLst>
              <a:ext uri="{FF2B5EF4-FFF2-40B4-BE49-F238E27FC236}">
                <a16:creationId xmlns:a16="http://schemas.microsoft.com/office/drawing/2014/main" id="{A976B39D-139D-47F3-9572-2C464989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468" y="1033049"/>
            <a:ext cx="2163097" cy="532424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uk-UA" altLang="ru-RU" sz="1500" b="1" i="1" dirty="0" err="1"/>
              <a:t>Дидактические</a:t>
            </a:r>
            <a:endParaRPr lang="ru-RU" altLang="ru-RU" sz="1500" b="1" i="1" dirty="0"/>
          </a:p>
        </p:txBody>
      </p:sp>
      <p:sp>
        <p:nvSpPr>
          <p:cNvPr id="33" name="Line 8">
            <a:extLst>
              <a:ext uri="{FF2B5EF4-FFF2-40B4-BE49-F238E27FC236}">
                <a16:creationId xmlns:a16="http://schemas.microsoft.com/office/drawing/2014/main" id="{91F8277D-DF0E-4157-9D37-6463E0C22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3274" y="808616"/>
            <a:ext cx="0" cy="21394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" name="Line 9">
            <a:extLst>
              <a:ext uri="{FF2B5EF4-FFF2-40B4-BE49-F238E27FC236}">
                <a16:creationId xmlns:a16="http://schemas.microsoft.com/office/drawing/2014/main" id="{C25431B4-C75F-472D-968A-F937E82E3B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40078" y="741180"/>
            <a:ext cx="273" cy="287337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48635DAB-440B-437B-A25D-0924BF3F7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3968" y="665792"/>
            <a:ext cx="2" cy="230501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F8D5B40-D9D9-478D-AD1E-5BC0DAD6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225" y="3691944"/>
            <a:ext cx="2862033" cy="2840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D477184-16E5-4572-A88F-5CAF9E580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65128" y="3662752"/>
            <a:ext cx="2997435" cy="2819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3956B22-86FD-4060-9BAF-8F0C9A322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550408" y="1207819"/>
            <a:ext cx="2108399" cy="2684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24B8C6-A2CD-49DE-9254-DDFFEC6F8B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41" y="5007473"/>
            <a:ext cx="2029518" cy="173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02D9B292-A58A-4685-AEDA-71FBDE0B6CF0}"/>
              </a:ext>
            </a:extLst>
          </p:cNvPr>
          <p:cNvSpPr/>
          <p:nvPr/>
        </p:nvSpPr>
        <p:spPr>
          <a:xfrm>
            <a:off x="333503" y="2629438"/>
            <a:ext cx="2152100" cy="8537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Игра «Распредели эмоции по картинкам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87760E81-697B-4F0D-A4C7-A0088F37D88F}"/>
              </a:ext>
            </a:extLst>
          </p:cNvPr>
          <p:cNvSpPr/>
          <p:nvPr/>
        </p:nvSpPr>
        <p:spPr>
          <a:xfrm>
            <a:off x="6658802" y="2734270"/>
            <a:ext cx="1945645" cy="748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Круг </a:t>
            </a:r>
            <a:r>
              <a:rPr lang="ru-RU" b="1" dirty="0" err="1">
                <a:solidFill>
                  <a:srgbClr val="002060"/>
                </a:solidFill>
              </a:rPr>
              <a:t>Луллия</a:t>
            </a:r>
            <a:r>
              <a:rPr lang="ru-RU" b="1" dirty="0">
                <a:solidFill>
                  <a:srgbClr val="002060"/>
                </a:solidFill>
              </a:rPr>
              <a:t> «По </a:t>
            </a:r>
            <a:r>
              <a:rPr lang="ru-RU" b="1">
                <a:solidFill>
                  <a:srgbClr val="002060"/>
                </a:solidFill>
              </a:rPr>
              <a:t>тропинкам       В</a:t>
            </a:r>
            <a:r>
              <a:rPr lang="ru-RU" b="1" dirty="0">
                <a:solidFill>
                  <a:srgbClr val="002060"/>
                </a:solidFill>
              </a:rPr>
              <a:t>.Г. Сутеева»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CEE4AD9-AE1F-450A-942E-8D7C792BF1EA}"/>
              </a:ext>
            </a:extLst>
          </p:cNvPr>
          <p:cNvSpPr/>
          <p:nvPr/>
        </p:nvSpPr>
        <p:spPr>
          <a:xfrm>
            <a:off x="3347864" y="3691944"/>
            <a:ext cx="2533573" cy="5190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Настольная игра «Сказочное лото»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F7A2BB8F-E8DB-4685-B2F2-E3C0D11B696F}"/>
              </a:ext>
            </a:extLst>
          </p:cNvPr>
          <p:cNvSpPr/>
          <p:nvPr/>
        </p:nvSpPr>
        <p:spPr>
          <a:xfrm>
            <a:off x="3347864" y="4400514"/>
            <a:ext cx="2533573" cy="5190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Кубик Блума «В гости к К.И. Чуковскому»</a:t>
            </a:r>
          </a:p>
        </p:txBody>
      </p:sp>
    </p:spTree>
    <p:extLst>
      <p:ext uri="{BB962C8B-B14F-4D97-AF65-F5344CB8AC3E}">
        <p14:creationId xmlns:p14="http://schemas.microsoft.com/office/powerpoint/2010/main" val="3909836388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75B0F7D-769F-4670-A155-14CB82AF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74"/>
            <a:ext cx="2284083" cy="351289"/>
          </a:xfrm>
        </p:spPr>
        <p:txBody>
          <a:bodyPr/>
          <a:lstStyle/>
          <a:p>
            <a:pPr eaLnBrk="1" hangingPunct="1"/>
            <a:r>
              <a:rPr lang="uk-UA" altLang="ru-RU" sz="4000" dirty="0">
                <a:solidFill>
                  <a:srgbClr val="CC0000"/>
                </a:solidFill>
              </a:rPr>
              <a:t> </a:t>
            </a:r>
            <a:r>
              <a:rPr lang="uk-UA" altLang="ru-RU" sz="2800" b="1" i="1" u="sng" dirty="0" err="1">
                <a:solidFill>
                  <a:schemeClr val="tx2">
                    <a:lumMod val="75000"/>
                  </a:schemeClr>
                </a:solidFill>
              </a:rPr>
              <a:t>Виды</a:t>
            </a:r>
            <a:r>
              <a:rPr lang="uk-UA" altLang="ru-RU" sz="2800" b="1" i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altLang="ru-RU" sz="2800" b="1" i="1" u="sng" dirty="0" err="1">
                <a:solidFill>
                  <a:schemeClr val="tx2">
                    <a:lumMod val="75000"/>
                  </a:schemeClr>
                </a:solidFill>
              </a:rPr>
              <a:t>театра</a:t>
            </a:r>
            <a:r>
              <a:rPr lang="uk-UA" altLang="ru-RU" sz="2800" b="1" i="1" u="sng" dirty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ru-RU" altLang="ru-RU" sz="2800" b="1" i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99B416C9-27F7-4C91-A6CA-7C333FA94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96" y="836712"/>
            <a:ext cx="3384375" cy="661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 кукол би-ба-</a:t>
            </a:r>
            <a:r>
              <a:rPr lang="ru-RU" sz="1800" b="1" i="1" u="sng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A50021"/>
              </a:buClr>
              <a:buFont typeface="Wingdings" pitchFamily="2" charset="2"/>
              <a:buChar char="q"/>
            </a:pPr>
            <a:r>
              <a:rPr lang="uk-UA" altLang="ru-RU" sz="2200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пальчиковый театр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A50021"/>
              </a:buClr>
              <a:buFont typeface="Wingdings" pitchFamily="2" charset="2"/>
              <a:buChar char="q"/>
            </a:pPr>
            <a:r>
              <a:rPr lang="uk-UA" altLang="ru-RU" sz="2200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 магнитный</a:t>
            </a:r>
            <a:endParaRPr lang="ru-RU" sz="1800" b="1" i="1" u="sng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A50021"/>
              </a:buClr>
              <a:buFont typeface="Wingdings" pitchFamily="2" charset="2"/>
              <a:buChar char="q"/>
            </a:pPr>
            <a:r>
              <a:rPr lang="uk-UA" altLang="ru-RU" sz="2200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 платочный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A50021"/>
              </a:buClr>
              <a:buFont typeface="Wingdings" pitchFamily="2" charset="2"/>
              <a:buChar char="q"/>
            </a:pPr>
            <a:r>
              <a:rPr lang="uk-UA" altLang="ru-RU" sz="2200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 на стаканчиках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A50021"/>
              </a:buClr>
              <a:buFont typeface="Wingdings" pitchFamily="2" charset="2"/>
              <a:buChar char="q"/>
            </a:pPr>
            <a:r>
              <a:rPr lang="uk-UA" altLang="ru-RU" sz="2200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 на палочках или </a:t>
            </a:r>
            <a:r>
              <a:rPr lang="ru-RU" sz="1800" b="1" i="1" u="sng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штоковый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A50021"/>
              </a:buClr>
              <a:buFont typeface="Wingdings" pitchFamily="2" charset="2"/>
              <a:buChar char="q"/>
            </a:pPr>
            <a:r>
              <a:rPr lang="uk-UA" altLang="ru-RU" sz="2200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 на ложках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A50021"/>
              </a:buClr>
              <a:buFont typeface="Wingdings" pitchFamily="2" charset="2"/>
              <a:buChar char="q"/>
            </a:pPr>
            <a:r>
              <a:rPr lang="uk-UA" altLang="ru-RU" sz="2200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теневой театр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A50021"/>
              </a:buClr>
              <a:buFont typeface="Wingdings" pitchFamily="2" charset="2"/>
              <a:buChar char="q"/>
            </a:pPr>
            <a:r>
              <a:rPr lang="ru-RU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маски сказочных персонажей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A50021"/>
              </a:buClr>
              <a:buFont typeface="Wingdings" panose="05000000000000000000" pitchFamily="2" charset="2"/>
              <a:buChar char="q"/>
            </a:pPr>
            <a:r>
              <a:rPr lang="ru-RU" b="1" i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ереносная ширма для театра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A50021"/>
              </a:buClr>
              <a:buFont typeface="Wingdings" panose="05000000000000000000" pitchFamily="2" charset="2"/>
              <a:buChar char="q"/>
            </a:pPr>
            <a:r>
              <a:rPr lang="ru-RU" altLang="ru-RU" b="1" i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уголок ряженья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A50021"/>
              </a:buClr>
              <a:buFont typeface="Wingdings" panose="05000000000000000000" pitchFamily="2" charset="2"/>
              <a:buChar char="q"/>
            </a:pPr>
            <a:endParaRPr lang="uk-UA" altLang="ru-RU" sz="2200" b="1" i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6306D6-A2E0-4809-83A8-8CB411FC1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29018"/>
            <a:ext cx="2890835" cy="1552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39414B-A5D0-4041-AC31-C2984FE8D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1524" y="984057"/>
            <a:ext cx="2122850" cy="2305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19C047-65D2-446A-81B1-577997845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165" y="2917209"/>
            <a:ext cx="2008418" cy="239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EC206C-EBA2-4E92-BDC6-50EBDB457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3874949"/>
            <a:ext cx="1264788" cy="2813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4BA93F8-D495-426B-A601-F2B3A7FF54C5}"/>
              </a:ext>
            </a:extLst>
          </p:cNvPr>
          <p:cNvSpPr/>
          <p:nvPr/>
        </p:nvSpPr>
        <p:spPr>
          <a:xfrm>
            <a:off x="323528" y="258055"/>
            <a:ext cx="3528392" cy="280831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40F62698-D29B-467A-B75C-22E41869B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8413"/>
            <a:ext cx="3686695" cy="2763982"/>
          </a:xfrm>
          <a:prstGeom prst="roundRect">
            <a:avLst>
              <a:gd name="adj" fmla="val 41977"/>
            </a:avLst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2336E36-F5AF-4AEA-833E-B2E275E336D2}"/>
              </a:ext>
            </a:extLst>
          </p:cNvPr>
          <p:cNvSpPr/>
          <p:nvPr/>
        </p:nvSpPr>
        <p:spPr>
          <a:xfrm>
            <a:off x="1115616" y="3297517"/>
            <a:ext cx="2196245" cy="64807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800"/>
              </a:spcAft>
            </a:pP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 кукол би-ба-</a:t>
            </a:r>
            <a:r>
              <a:rPr lang="ru-RU" sz="1800" b="1" i="1" u="sng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CAA08D1-CBDF-4EBC-B22F-F6D054195914}"/>
              </a:ext>
            </a:extLst>
          </p:cNvPr>
          <p:cNvSpPr/>
          <p:nvPr/>
        </p:nvSpPr>
        <p:spPr>
          <a:xfrm>
            <a:off x="5768176" y="3314072"/>
            <a:ext cx="2277477" cy="64807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  <a:buClr>
                <a:srgbClr val="A50021"/>
              </a:buClr>
            </a:pP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пальчиковый театр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4B8113A-D00A-467E-9870-CF3FFB5B24ED}"/>
              </a:ext>
            </a:extLst>
          </p:cNvPr>
          <p:cNvSpPr/>
          <p:nvPr/>
        </p:nvSpPr>
        <p:spPr>
          <a:xfrm>
            <a:off x="683568" y="4204436"/>
            <a:ext cx="3528392" cy="280831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7BD4355-0C77-419A-AF2E-9F849B8012BD}"/>
              </a:ext>
            </a:extLst>
          </p:cNvPr>
          <p:cNvSpPr/>
          <p:nvPr/>
        </p:nvSpPr>
        <p:spPr>
          <a:xfrm>
            <a:off x="5483704" y="4099183"/>
            <a:ext cx="3528392" cy="2808312"/>
          </a:xfrm>
          <a:prstGeom prst="roundRect">
            <a:avLst>
              <a:gd name="adj" fmla="val 41977"/>
            </a:avLst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6174BB-6E54-407E-A1E5-92A277105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" y="4176738"/>
            <a:ext cx="3576001" cy="2836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008C80-6B83-4647-A5F1-F1B6F04BE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5" y="244206"/>
            <a:ext cx="3686695" cy="2836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6E1DD9-9595-469D-948E-052B1FFF5B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30649"/>
            <a:ext cx="3576000" cy="2745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7076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92279C24-F720-4527-8ADC-7697CCBBC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3365380" cy="2825866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2336E36-F5AF-4AEA-833E-B2E275E336D2}"/>
              </a:ext>
            </a:extLst>
          </p:cNvPr>
          <p:cNvSpPr/>
          <p:nvPr/>
        </p:nvSpPr>
        <p:spPr>
          <a:xfrm>
            <a:off x="909618" y="105112"/>
            <a:ext cx="2196245" cy="64807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 магнитный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19AE629-E1AD-42B0-BA1A-AEA1CA60627A}"/>
              </a:ext>
            </a:extLst>
          </p:cNvPr>
          <p:cNvSpPr/>
          <p:nvPr/>
        </p:nvSpPr>
        <p:spPr>
          <a:xfrm>
            <a:off x="713012" y="4149080"/>
            <a:ext cx="3528392" cy="2607980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5DB370-BA29-465C-8278-1DB6E6A6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18" y="4257412"/>
            <a:ext cx="2995314" cy="2607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282D8C8-F324-4677-B682-3C910BF3D64C}"/>
              </a:ext>
            </a:extLst>
          </p:cNvPr>
          <p:cNvSpPr/>
          <p:nvPr/>
        </p:nvSpPr>
        <p:spPr>
          <a:xfrm>
            <a:off x="6014530" y="114560"/>
            <a:ext cx="2277477" cy="64807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  <a:buClr>
                <a:srgbClr val="A50021"/>
              </a:buClr>
            </a:pPr>
            <a:r>
              <a:rPr lang="ru-R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 на стаканчиках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9CCEC37-CA8B-4D69-82E3-767EF1BD378C}"/>
              </a:ext>
            </a:extLst>
          </p:cNvPr>
          <p:cNvSpPr/>
          <p:nvPr/>
        </p:nvSpPr>
        <p:spPr>
          <a:xfrm>
            <a:off x="5508104" y="1170097"/>
            <a:ext cx="3409360" cy="2609842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F9DFC3C-564F-44E3-911F-4626729D7BCE}"/>
              </a:ext>
            </a:extLst>
          </p:cNvPr>
          <p:cNvSpPr/>
          <p:nvPr/>
        </p:nvSpPr>
        <p:spPr>
          <a:xfrm>
            <a:off x="5508103" y="4094172"/>
            <a:ext cx="3528391" cy="2503180"/>
          </a:xfrm>
          <a:prstGeom prst="roundRect">
            <a:avLst>
              <a:gd name="adj" fmla="val 4197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7C07F91-2A93-4EBF-BDBE-6369A16CE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890" y="1170096"/>
            <a:ext cx="3528391" cy="2708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3A65849-54AE-4F15-9542-50CB4D84B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84" y="4094172"/>
            <a:ext cx="3428216" cy="2607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4702945"/>
      </p:ext>
    </p:extLst>
  </p:cSld>
  <p:clrMapOvr>
    <a:masterClrMapping/>
  </p:clrMapOvr>
</p:sld>
</file>

<file path=ppt/theme/theme1.xml><?xml version="1.0" encoding="utf-8"?>
<a:theme xmlns:a="http://schemas.openxmlformats.org/drawingml/2006/main" name="Ppt0000000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</TotalTime>
  <Words>569</Words>
  <Application>Microsoft Office PowerPoint</Application>
  <PresentationFormat>Экран (4:3)</PresentationFormat>
  <Paragraphs>114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Times New Roman</vt:lpstr>
      <vt:lpstr>Wingdings</vt:lpstr>
      <vt:lpstr>Ppt0000000</vt:lpstr>
      <vt:lpstr>Картинка</vt:lpstr>
      <vt:lpstr> Образовательный проект:  Театр и дети.   </vt:lpstr>
      <vt:lpstr> 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 Виды театра: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1. «Погружение в сказку при помощи «волшебных вещей» из сказки </vt:lpstr>
      <vt:lpstr>   2.  Чтение  и совместный анализ сказок.  </vt:lpstr>
      <vt:lpstr> 3. Проигрывание отрывков из сказки, передающих различные черты характера персонажей </vt:lpstr>
      <vt:lpstr>4. Аппликации  или рисование наиболее ярких и эмоциональных событий из сказок.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Розвиток логічного мислення за допомогою дидактичної гри  (Головне – навчити дітей мислити                                          Б. Брехт)</dc:title>
  <dc:creator>user</dc:creator>
  <cp:lastModifiedBy>Пользователь</cp:lastModifiedBy>
  <cp:revision>104</cp:revision>
  <dcterms:created xsi:type="dcterms:W3CDTF">2014-01-26T13:28:53Z</dcterms:created>
  <dcterms:modified xsi:type="dcterms:W3CDTF">2023-03-21T05:32:27Z</dcterms:modified>
</cp:coreProperties>
</file>