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0" r:id="rId16"/>
    <p:sldId id="268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442F4-F00C-4B08-856A-CB58A1BC62A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DE96-0007-45D6-9BDB-F35420202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4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17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18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66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991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1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7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3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2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79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8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0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62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DE96-0007-45D6-9BDB-F354202026D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7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79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047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9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554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6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47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8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0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0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6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6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6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1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88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4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637B-0977-49B2-A75D-3665CC522A71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104BF7-B351-4CD5-B5B2-CD68427E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8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215" y="254856"/>
            <a:ext cx="10796954" cy="870560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автономное учреждение «Центр развития ребенка – детский сад № 56 «Надежда» г. Орска»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8892" y="1465385"/>
            <a:ext cx="10796953" cy="508781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элементарных математических представлений у детей дошкольного возраста через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-технологии»</a:t>
            </a:r>
          </a:p>
          <a:p>
            <a:pPr lvl="0" algn="r" defTabSz="914400">
              <a:spcBef>
                <a:spcPts val="0"/>
              </a:spcBef>
              <a:buClrTx/>
            </a:pP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Подготовила:</a:t>
            </a:r>
          </a:p>
          <a:p>
            <a:pPr lvl="0" defTabSz="914400">
              <a:spcBef>
                <a:spcPts val="0"/>
              </a:spcBef>
              <a:buClrTx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Воспитатель</a:t>
            </a:r>
          </a:p>
          <a:p>
            <a:pPr lvl="0" defTabSz="914400">
              <a:spcBef>
                <a:spcPts val="0"/>
              </a:spcBef>
              <a:buClrTx/>
            </a:pPr>
            <a:r>
              <a:rPr lang="ru-RU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Поспелова Г.В.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2334" r="46913" b="36131"/>
          <a:stretch/>
        </p:blipFill>
        <p:spPr bwMode="auto">
          <a:xfrm>
            <a:off x="803261" y="261657"/>
            <a:ext cx="4614204" cy="2844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25369" r="47269" b="33791"/>
          <a:stretch/>
        </p:blipFill>
        <p:spPr bwMode="auto">
          <a:xfrm>
            <a:off x="6411118" y="-1"/>
            <a:ext cx="2523744" cy="3646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26814" r="50901" b="38760"/>
          <a:stretch/>
        </p:blipFill>
        <p:spPr bwMode="auto">
          <a:xfrm>
            <a:off x="272914" y="3349517"/>
            <a:ext cx="3865332" cy="3508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3" t="53062" r="49659" b="18590"/>
          <a:stretch/>
        </p:blipFill>
        <p:spPr bwMode="auto">
          <a:xfrm>
            <a:off x="8934862" y="3381874"/>
            <a:ext cx="3300755" cy="3476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3" t="25017" r="49659" b="46460"/>
          <a:stretch/>
        </p:blipFill>
        <p:spPr bwMode="auto">
          <a:xfrm>
            <a:off x="5049364" y="3646360"/>
            <a:ext cx="3567098" cy="3211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880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1606" r="47008" b="51560"/>
          <a:stretch/>
        </p:blipFill>
        <p:spPr bwMode="auto">
          <a:xfrm>
            <a:off x="211015" y="355913"/>
            <a:ext cx="3634154" cy="3711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6" t="15221" r="46960" b="56046"/>
          <a:stretch/>
        </p:blipFill>
        <p:spPr bwMode="auto">
          <a:xfrm>
            <a:off x="4685478" y="320979"/>
            <a:ext cx="3660885" cy="4004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9786" r="49535" b="51536"/>
          <a:stretch/>
        </p:blipFill>
        <p:spPr bwMode="auto">
          <a:xfrm>
            <a:off x="8464060" y="1911332"/>
            <a:ext cx="3727940" cy="2414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56272" r="49535" b="20124"/>
          <a:stretch/>
        </p:blipFill>
        <p:spPr bwMode="auto">
          <a:xfrm>
            <a:off x="2064082" y="3786554"/>
            <a:ext cx="3562174" cy="3071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953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9477" y="12102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развитие детей старшего дошкольного возраста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31838" r="50892" b="33942"/>
          <a:stretch/>
        </p:blipFill>
        <p:spPr bwMode="auto">
          <a:xfrm>
            <a:off x="140677" y="1569611"/>
            <a:ext cx="3587262" cy="2862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53953" r="48319" b="18767"/>
          <a:stretch/>
        </p:blipFill>
        <p:spPr bwMode="auto">
          <a:xfrm>
            <a:off x="3587262" y="1905000"/>
            <a:ext cx="2921978" cy="315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24023" r="50876" b="51141"/>
          <a:stretch/>
        </p:blipFill>
        <p:spPr bwMode="auto">
          <a:xfrm>
            <a:off x="6403732" y="2500220"/>
            <a:ext cx="3024554" cy="30467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 t="22714" r="51148" b="36362"/>
          <a:stretch/>
        </p:blipFill>
        <p:spPr bwMode="auto">
          <a:xfrm>
            <a:off x="9428286" y="2774673"/>
            <a:ext cx="2763714" cy="4083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967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t="42698" r="48280" b="34500"/>
          <a:stretch/>
        </p:blipFill>
        <p:spPr bwMode="auto">
          <a:xfrm>
            <a:off x="0" y="63774"/>
            <a:ext cx="3903785" cy="2607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4" t="59209" r="48289" b="16891"/>
          <a:stretch/>
        </p:blipFill>
        <p:spPr bwMode="auto">
          <a:xfrm>
            <a:off x="4066032" y="721674"/>
            <a:ext cx="2987624" cy="308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27545" r="51030" b="42706"/>
          <a:stretch/>
        </p:blipFill>
        <p:spPr bwMode="auto">
          <a:xfrm>
            <a:off x="6908759" y="94958"/>
            <a:ext cx="2606274" cy="2949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058" r="50970" b="29231"/>
          <a:stretch/>
        </p:blipFill>
        <p:spPr bwMode="auto">
          <a:xfrm>
            <a:off x="9542585" y="94958"/>
            <a:ext cx="2710252" cy="656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51414" r="48245" b="17078"/>
          <a:stretch/>
        </p:blipFill>
        <p:spPr bwMode="auto">
          <a:xfrm>
            <a:off x="429766" y="3174140"/>
            <a:ext cx="3192665" cy="3683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9" t="21627" r="50953" b="57185"/>
          <a:stretch/>
        </p:blipFill>
        <p:spPr bwMode="auto">
          <a:xfrm>
            <a:off x="4900246" y="3787490"/>
            <a:ext cx="3757127" cy="3026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32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19026" r="50923" b="30307"/>
          <a:stretch/>
        </p:blipFill>
        <p:spPr bwMode="auto">
          <a:xfrm>
            <a:off x="249936" y="257907"/>
            <a:ext cx="3742944" cy="4865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8" t="37462" r="48213" b="33504"/>
          <a:stretch/>
        </p:blipFill>
        <p:spPr bwMode="auto">
          <a:xfrm>
            <a:off x="4548554" y="598244"/>
            <a:ext cx="3454321" cy="4524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24512" r="51136" b="48649"/>
          <a:stretch/>
        </p:blipFill>
        <p:spPr bwMode="auto">
          <a:xfrm>
            <a:off x="8276492" y="2250830"/>
            <a:ext cx="3560529" cy="4314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455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22649" r="51231" b="50745"/>
          <a:stretch/>
        </p:blipFill>
        <p:spPr bwMode="auto">
          <a:xfrm>
            <a:off x="346066" y="404211"/>
            <a:ext cx="3334980" cy="3476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6" t="25497" r="48089" b="47548"/>
          <a:stretch/>
        </p:blipFill>
        <p:spPr bwMode="auto">
          <a:xfrm>
            <a:off x="4475868" y="404211"/>
            <a:ext cx="3319978" cy="3342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9" t="26843" r="48226" b="12774"/>
          <a:stretch/>
        </p:blipFill>
        <p:spPr bwMode="auto">
          <a:xfrm>
            <a:off x="8644124" y="105508"/>
            <a:ext cx="3313413" cy="6752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23791" r="51282" b="47607"/>
          <a:stretch/>
        </p:blipFill>
        <p:spPr bwMode="auto">
          <a:xfrm>
            <a:off x="2577903" y="3645877"/>
            <a:ext cx="3025728" cy="321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046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53091" r="51517" b="12684"/>
          <a:stretch/>
        </p:blipFill>
        <p:spPr bwMode="auto">
          <a:xfrm>
            <a:off x="0" y="256031"/>
            <a:ext cx="4919005" cy="458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4" t="44549" r="51131" b="29713"/>
          <a:stretch/>
        </p:blipFill>
        <p:spPr bwMode="auto">
          <a:xfrm>
            <a:off x="4919005" y="2682708"/>
            <a:ext cx="3585856" cy="4046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1" t="39231" r="48213" b="26032"/>
          <a:stretch/>
        </p:blipFill>
        <p:spPr bwMode="auto">
          <a:xfrm>
            <a:off x="8498293" y="256031"/>
            <a:ext cx="3693707" cy="460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9412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31907" r="51360" b="30393"/>
          <a:stretch/>
        </p:blipFill>
        <p:spPr bwMode="auto">
          <a:xfrm>
            <a:off x="276664" y="241026"/>
            <a:ext cx="3584448" cy="3267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22419" r="50972" b="41922"/>
          <a:stretch/>
        </p:blipFill>
        <p:spPr bwMode="auto">
          <a:xfrm>
            <a:off x="5600583" y="241026"/>
            <a:ext cx="2353056" cy="3575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2" t="22341" r="48156" b="11474"/>
          <a:stretch/>
        </p:blipFill>
        <p:spPr bwMode="auto">
          <a:xfrm>
            <a:off x="9261700" y="416872"/>
            <a:ext cx="2292096" cy="5744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53840" r="50795" b="9735"/>
          <a:stretch/>
        </p:blipFill>
        <p:spPr bwMode="auto">
          <a:xfrm>
            <a:off x="3331464" y="3713544"/>
            <a:ext cx="2269119" cy="314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4" t="12683" r="51017" b="61402"/>
          <a:stretch/>
        </p:blipFill>
        <p:spPr bwMode="auto">
          <a:xfrm>
            <a:off x="207484" y="4417866"/>
            <a:ext cx="2328672" cy="2237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483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48952" r="48630" b="17110"/>
          <a:stretch/>
        </p:blipFill>
        <p:spPr bwMode="auto">
          <a:xfrm>
            <a:off x="-83466" y="0"/>
            <a:ext cx="3024552" cy="3948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22124" r="48554" b="41758"/>
          <a:stretch/>
        </p:blipFill>
        <p:spPr bwMode="auto">
          <a:xfrm>
            <a:off x="2705217" y="773724"/>
            <a:ext cx="3283869" cy="4124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t="14230" r="51132" b="49973"/>
          <a:stretch/>
        </p:blipFill>
        <p:spPr bwMode="auto">
          <a:xfrm>
            <a:off x="5895303" y="328247"/>
            <a:ext cx="3131467" cy="3739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t="53019" r="51132" b="12095"/>
          <a:stretch/>
        </p:blipFill>
        <p:spPr bwMode="auto">
          <a:xfrm>
            <a:off x="9026770" y="818763"/>
            <a:ext cx="3141785" cy="3730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2" t="25959" r="50919" b="48457"/>
          <a:stretch/>
        </p:blipFill>
        <p:spPr bwMode="auto">
          <a:xfrm>
            <a:off x="6236677" y="3547766"/>
            <a:ext cx="3083168" cy="3310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361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9" t="23094" r="48250" b="30109"/>
          <a:stretch/>
        </p:blipFill>
        <p:spPr bwMode="auto">
          <a:xfrm>
            <a:off x="293077" y="82061"/>
            <a:ext cx="3270738" cy="5983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6" t="28613" r="48333" b="34764"/>
          <a:stretch/>
        </p:blipFill>
        <p:spPr bwMode="auto">
          <a:xfrm>
            <a:off x="4579973" y="0"/>
            <a:ext cx="2664889" cy="3997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31832" r="53096" b="41144"/>
          <a:stretch/>
        </p:blipFill>
        <p:spPr bwMode="auto">
          <a:xfrm>
            <a:off x="4035552" y="3767329"/>
            <a:ext cx="2341802" cy="31141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t="22723" r="48315" b="57048"/>
          <a:stretch/>
        </p:blipFill>
        <p:spPr bwMode="auto">
          <a:xfrm>
            <a:off x="9105079" y="371152"/>
            <a:ext cx="2922797" cy="2629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26128" r="48326" b="46442"/>
          <a:stretch/>
        </p:blipFill>
        <p:spPr bwMode="auto">
          <a:xfrm>
            <a:off x="7789283" y="3073598"/>
            <a:ext cx="3347640" cy="3561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546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0349" y="7373816"/>
            <a:ext cx="9363466" cy="71219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1026" name="Picture 2" descr="https://argumentnn.ru/upload/iblock/3ff/c3t9zex3ii5c617d1dsob95elg2g9g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0" y="367568"/>
            <a:ext cx="9694984" cy="34821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90092" y="4349262"/>
            <a:ext cx="87838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«Игра-это искра, зажигающий огонёк…» В.А. Сухомлинский</a:t>
            </a:r>
            <a:b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действительно, без игры нет, и не может быть полноценного математического развития детей в дошкольном возрасте</a:t>
            </a:r>
            <a:b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477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369" y="3997569"/>
            <a:ext cx="10808677" cy="2754922"/>
          </a:xfrm>
        </p:spPr>
        <p:txBody>
          <a:bodyPr>
            <a:normAutofit fontScale="90000"/>
          </a:bodyPr>
          <a:lstStyle/>
          <a:p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«Математическое развитие» помогает:</a:t>
            </a:r>
            <a:b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-вникать в логику происходящих явлений;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-понимать их взаимосвязь;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-вырабатывать любознательность;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-инженерный стиль общения;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выходить из критических ситуаций;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новый уровень развития ребёнка;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-развивает коммуникативные навыки;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личный вклад для достижения общих целей.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i="1" dirty="0"/>
            </a:b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83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524" y="444930"/>
            <a:ext cx="6361234" cy="4947626"/>
          </a:xfrm>
          <a:prstGeom prst="rect">
            <a:avLst/>
          </a:prstGeom>
        </p:spPr>
      </p:pic>
      <p:pic>
        <p:nvPicPr>
          <p:cNvPr id="1028" name="Picture 4" descr="https://foni.club/uploads/posts/2023-02/1675522296_foni-club-p-fon-krasivii-s-nadpisyu-spasibo-za-vnimani-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384" y="2352738"/>
            <a:ext cx="11451209" cy="1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45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632" y="339969"/>
            <a:ext cx="11711352" cy="7233139"/>
          </a:xfrm>
        </p:spPr>
        <p:txBody>
          <a:bodyPr>
            <a:normAutofit fontScale="90000"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раннем возрасте (к трем годам):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различает и называет основные цвета, формы предметов, ориентируется в основных пространственных и временных отношениях совершает поисково-исследовательские действия;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четырем годам: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ребёнок проявляет элементарные представления о величине, форме и количестве предметов и умения сравнивать предметы по этим характеристикам;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пяти годам: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владеет количественным и порядковым счетом в пределах пяти, умением непосредственно сравнивать предметы по форме и величине, различает части суток, знает их последовательность, понимает временную последовательность "вчера, сегодня, завтра", ориентируется от себя в движении; использует математические представления для познания окружающей действительности;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шести годам: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использует математические знания, способы и средства для познания окружающего мира; способен к произвольным умственным действиям; логическим операциям анализа, сравнения, обобщения, систематизации, классификации и другим, оперируя предметами разными по величине, форме, количеству; владеет счетом, ориентировкой в пространстве и времени.</a:t>
            </a:r>
            <a:b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26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385" y="322385"/>
            <a:ext cx="11113477" cy="206912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br>
              <a:rPr lang="ru-RU" sz="44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направлений образовательного модуля      математического развития:</a:t>
            </a:r>
            <a:br>
              <a:rPr lang="ru-RU" sz="4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4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2384" y="2391509"/>
            <a:ext cx="11875477" cy="3581175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направление - Знакомство с геометрическими понятиями;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направление - Знакомство с величинами;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направление - Знакомство с числами в пределах 10 и 20;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направление - Знакомство со сложением и вычитанием.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направление – Развивающие игры.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86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814" y="281354"/>
            <a:ext cx="11359662" cy="171156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организации детской деятельности: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96440" y="1137138"/>
            <a:ext cx="829407" cy="118549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896708" y="1105997"/>
            <a:ext cx="46897" cy="318464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329169" y="1137138"/>
            <a:ext cx="597875" cy="118549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85419" y="2224122"/>
            <a:ext cx="4767267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Организованные педагогом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46118" y="4414731"/>
            <a:ext cx="51261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Самостоятельные игры с 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математическим содержанием</a:t>
            </a:r>
            <a:endParaRPr lang="ru-RU" sz="28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04512" y="2415333"/>
            <a:ext cx="4097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Досуговая деятельность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2971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 стрелкой 11"/>
          <p:cNvCxnSpPr/>
          <p:nvPr/>
        </p:nvCxnSpPr>
        <p:spPr>
          <a:xfrm>
            <a:off x="7517679" y="1381549"/>
            <a:ext cx="1411100" cy="275673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25194"/>
            <a:ext cx="9144000" cy="1618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реализации содержания Программы:</a:t>
            </a:r>
            <a:br>
              <a:rPr lang="ru-RU" dirty="0"/>
            </a:b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328491" y="746017"/>
            <a:ext cx="844809" cy="12367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153256" y="1167218"/>
            <a:ext cx="2451296" cy="367545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133556" y="1381549"/>
            <a:ext cx="492448" cy="176672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477795" y="1468176"/>
            <a:ext cx="424620" cy="397323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223229" y="1059820"/>
            <a:ext cx="1012041" cy="111443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685167" y="746017"/>
            <a:ext cx="694418" cy="722159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6518" y="2021463"/>
            <a:ext cx="3746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Дидактические игры;</a:t>
            </a:r>
            <a:endParaRPr lang="ru-RU" sz="28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45300" y="5062034"/>
            <a:ext cx="295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упражнения;</a:t>
            </a:r>
            <a:endParaRPr lang="ru-RU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256703" y="3157917"/>
            <a:ext cx="34563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развивающие игры,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головоломки;</a:t>
            </a:r>
            <a:endParaRPr lang="ru-RU" sz="36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036902" y="5597189"/>
            <a:ext cx="4881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ИКТ средств;</a:t>
            </a:r>
            <a:endParaRPr lang="ru-RU" sz="28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8301191" y="2230963"/>
            <a:ext cx="2779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моделирование;</a:t>
            </a:r>
            <a:endParaRPr lang="ru-RU" sz="28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395587" y="4138286"/>
            <a:ext cx="4107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экспериментирование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9023650" y="1417778"/>
            <a:ext cx="3100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конструирование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7093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769" y="-40036"/>
            <a:ext cx="10597662" cy="1187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развитие для детей младшего дошкольного возраста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52333" r="49642" b="26026"/>
          <a:stretch/>
        </p:blipFill>
        <p:spPr bwMode="auto">
          <a:xfrm>
            <a:off x="462827" y="4284547"/>
            <a:ext cx="3496290" cy="2537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35327" r="49787" b="32724"/>
          <a:stretch/>
        </p:blipFill>
        <p:spPr bwMode="auto">
          <a:xfrm>
            <a:off x="4353481" y="1179370"/>
            <a:ext cx="3828288" cy="3072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40272" r="46827" b="33428"/>
          <a:stretch/>
        </p:blipFill>
        <p:spPr bwMode="auto">
          <a:xfrm>
            <a:off x="281354" y="1240535"/>
            <a:ext cx="3625244" cy="2670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34211" r="47271" b="10324"/>
          <a:stretch/>
        </p:blipFill>
        <p:spPr bwMode="auto">
          <a:xfrm>
            <a:off x="8753621" y="820616"/>
            <a:ext cx="3074964" cy="5767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2" t="43693" r="47111" b="25365"/>
          <a:stretch/>
        </p:blipFill>
        <p:spPr bwMode="auto">
          <a:xfrm>
            <a:off x="5400119" y="4193638"/>
            <a:ext cx="2529606" cy="2628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204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28627" r="49572" b="15045"/>
          <a:stretch/>
        </p:blipFill>
        <p:spPr bwMode="auto">
          <a:xfrm>
            <a:off x="263534" y="234461"/>
            <a:ext cx="2902165" cy="6424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 t="16224" r="49582" b="55650"/>
          <a:stretch/>
        </p:blipFill>
        <p:spPr bwMode="auto">
          <a:xfrm>
            <a:off x="3293597" y="914399"/>
            <a:ext cx="2535936" cy="2633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2" t="21110" r="47223" b="11111"/>
          <a:stretch/>
        </p:blipFill>
        <p:spPr bwMode="auto">
          <a:xfrm>
            <a:off x="5957431" y="234461"/>
            <a:ext cx="2590331" cy="6424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6" t="35987" r="46812" b="29874"/>
          <a:stretch/>
        </p:blipFill>
        <p:spPr bwMode="auto">
          <a:xfrm>
            <a:off x="8712588" y="137862"/>
            <a:ext cx="2916703" cy="3496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0" t="58879" r="49571" b="12498"/>
          <a:stretch/>
        </p:blipFill>
        <p:spPr bwMode="auto">
          <a:xfrm>
            <a:off x="8781521" y="3773894"/>
            <a:ext cx="2874030" cy="2884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68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31341" r="49854" b="35939"/>
          <a:stretch/>
        </p:blipFill>
        <p:spPr bwMode="auto">
          <a:xfrm>
            <a:off x="199292" y="120983"/>
            <a:ext cx="3950677" cy="3290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8" t="53670" r="46663" b="16515"/>
          <a:stretch/>
        </p:blipFill>
        <p:spPr bwMode="auto">
          <a:xfrm>
            <a:off x="4712676" y="151462"/>
            <a:ext cx="2954215" cy="304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28400" r="47209" b="38572"/>
          <a:stretch/>
        </p:blipFill>
        <p:spPr bwMode="auto">
          <a:xfrm>
            <a:off x="8487507" y="151463"/>
            <a:ext cx="3259016" cy="3259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40732" r="49599" b="32154"/>
          <a:stretch/>
        </p:blipFill>
        <p:spPr bwMode="auto">
          <a:xfrm>
            <a:off x="1963612" y="3563815"/>
            <a:ext cx="3264878" cy="3294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16122" r="49509" b="49325"/>
          <a:stretch/>
        </p:blipFill>
        <p:spPr bwMode="auto">
          <a:xfrm>
            <a:off x="7139354" y="3563814"/>
            <a:ext cx="3144597" cy="3294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394887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</TotalTime>
  <Words>450</Words>
  <Application>Microsoft Office PowerPoint</Application>
  <PresentationFormat>Широкоэкранный</PresentationFormat>
  <Paragraphs>48</Paragraphs>
  <Slides>21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Муниципальное дошкольное автономное учреждение «Центр развития ребенка – детский сад № 56 «Надежда» г. Орска»</vt:lpstr>
      <vt:lpstr>     </vt:lpstr>
      <vt:lpstr>   В раннем возрасте (к трем годам): -ребенок различает и называет основные цвета, формы предметов, ориентируется в основных пространственных и временных отношениях совершает поисково-исследовательские действия; К четырем годам: -ребёнок проявляет элементарные представления о величине, форме и количестве предметов и умения сравнивать предметы по этим характеристикам; К пяти годам: -ребенок владеет количественным и порядковым счетом в пределах пяти, умением непосредственно сравнивать предметы по форме и величине, различает части суток, знает их последовательность, понимает временную последовательность "вчера, сегодня, завтра", ориентируется от себя в движении; использует математические представления для познания окружающей действительности; К шести годам: -ребенок использует математические знания, способы и средства для познания окружающего мира; способен к произвольным умственным действиям; логическим операциям анализа, сравнения, обобщения, систематизации, классификации и другим, оперируя предметами разными по величине, форме, количеству; владеет счетом, ориентировкой в пространстве и времени. </vt:lpstr>
      <vt:lpstr> 5 направлений образовательного модуля      математического развития: </vt:lpstr>
      <vt:lpstr>Формы организации детской деятельности:  </vt:lpstr>
      <vt:lpstr>Методы и приемы реализации содержания Программы: </vt:lpstr>
      <vt:lpstr>Математическое развитие для детей младшего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Математическое развитие детей старшего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«Математическое развитие» помогает:  -вникать в логику происходящих явлений; -понимать их взаимосвязь; -вырабатывать любознательность; -инженерный стиль общения; -умение выходить из критических ситуаций; -обеспечивает новый уровень развития ребёнка; -развивает коммуникативные навыки; - личный вклад для достижения общих целей.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автономное учреждение «Центр развития ребенка – детский сад № 56 «Надежда» г. Орска»</dc:title>
  <dc:creator>леново</dc:creator>
  <cp:lastModifiedBy>Пользователь</cp:lastModifiedBy>
  <cp:revision>41</cp:revision>
  <dcterms:created xsi:type="dcterms:W3CDTF">2023-10-01T10:20:42Z</dcterms:created>
  <dcterms:modified xsi:type="dcterms:W3CDTF">2024-03-28T18:43:17Z</dcterms:modified>
</cp:coreProperties>
</file>