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3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8CA5C2B-F80D-4FB1-A9A7-5F64AED5D0C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13.03.2025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38C577-57FC-4506-80CC-2621FCB8735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6E99BFD-9320-4C14-BE33-11889051B8B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13.03.2025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4B1D69C-B614-4BFF-BD4E-013FFEC1721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20511" y="280707"/>
            <a:ext cx="8474697" cy="634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15000"/>
              </a:lnSpc>
              <a:spcAft>
                <a:spcPts val="799"/>
              </a:spcAft>
            </a:pPr>
            <a:r>
              <a:rPr lang="ru-RU" sz="1600" b="1" i="1" strike="noStrike" spc="-1" dirty="0">
                <a:solidFill>
                  <a:schemeClr val="tx2"/>
                </a:solidFill>
                <a:latin typeface="Times New Roman"/>
                <a:ea typeface="Calibri"/>
              </a:rPr>
              <a:t>Муниципальное дошкольное образовательное автономное учреждение «Детский сад комбинированного вида № 71 «Лучик» г. Орска</a:t>
            </a:r>
            <a:endParaRPr lang="ru-RU" sz="1600" b="0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92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-355856" y="-349808"/>
            <a:ext cx="10266967" cy="7366687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1EAF24-ACFE-48FD-A990-6CA23F555343}"/>
              </a:ext>
            </a:extLst>
          </p:cNvPr>
          <p:cNvSpPr txBox="1"/>
          <p:nvPr/>
        </p:nvSpPr>
        <p:spPr>
          <a:xfrm>
            <a:off x="2234154" y="803441"/>
            <a:ext cx="6513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 работа</a:t>
            </a:r>
          </a:p>
          <a:p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"Пушистый друг"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1081F-4CA7-4999-AFFB-C90F0A686E71}"/>
              </a:ext>
            </a:extLst>
          </p:cNvPr>
          <p:cNvSpPr txBox="1"/>
          <p:nvPr/>
        </p:nvSpPr>
        <p:spPr>
          <a:xfrm>
            <a:off x="5438479" y="4924110"/>
            <a:ext cx="44726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  </a:t>
            </a:r>
            <a:r>
              <a:rPr lang="ru-RU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Шейкин</a:t>
            </a:r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Артём,</a:t>
            </a:r>
          </a:p>
          <a:p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</a:t>
            </a:r>
          </a:p>
          <a:p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</a:t>
            </a:r>
          </a:p>
          <a:p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</a:t>
            </a:r>
          </a:p>
          <a:p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Поспелова Г.В.,</a:t>
            </a:r>
          </a:p>
          <a:p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Трапезникова Ю.В.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D0F3CC6-73A8-49AA-883E-63F7197BBBED}"/>
              </a:ext>
            </a:extLst>
          </p:cNvPr>
          <p:cNvSpPr/>
          <p:nvPr/>
        </p:nvSpPr>
        <p:spPr>
          <a:xfrm>
            <a:off x="2234153" y="1757548"/>
            <a:ext cx="4860310" cy="3151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D171E8-CB79-47E8-AB62-3084DB04C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46" y="1806245"/>
            <a:ext cx="4072776" cy="3054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5B4AA6-72ED-4DC5-A4DA-379B6370A0CD}"/>
              </a:ext>
            </a:extLst>
          </p:cNvPr>
          <p:cNvSpPr txBox="1"/>
          <p:nvPr/>
        </p:nvSpPr>
        <p:spPr>
          <a:xfrm>
            <a:off x="3605754" y="6139024"/>
            <a:ext cx="1343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Орск, 2025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-131975" y="3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31B457E-D5EB-4335-BAE4-A0A19AE0328A}"/>
              </a:ext>
            </a:extLst>
          </p:cNvPr>
          <p:cNvSpPr/>
          <p:nvPr/>
        </p:nvSpPr>
        <p:spPr>
          <a:xfrm>
            <a:off x="2403834" y="513054"/>
            <a:ext cx="4618328" cy="6809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наблюдаю за кошкой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EC308C6-E8FC-47AA-AE7B-E1B02F5E4DE9}"/>
              </a:ext>
            </a:extLst>
          </p:cNvPr>
          <p:cNvSpPr/>
          <p:nvPr/>
        </p:nvSpPr>
        <p:spPr>
          <a:xfrm>
            <a:off x="5730308" y="1564025"/>
            <a:ext cx="2583708" cy="101390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чистотой мисок для еды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BCC4239-4E18-4D76-A020-64C1AC3373D7}"/>
              </a:ext>
            </a:extLst>
          </p:cNvPr>
          <p:cNvSpPr/>
          <p:nvPr/>
        </p:nvSpPr>
        <p:spPr>
          <a:xfrm>
            <a:off x="671232" y="1578387"/>
            <a:ext cx="2866513" cy="106522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кормлением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3F6EE8E-01B1-4B16-A352-DBCB6A6355E6}"/>
              </a:ext>
            </a:extLst>
          </p:cNvPr>
          <p:cNvCxnSpPr/>
          <p:nvPr/>
        </p:nvCxnSpPr>
        <p:spPr>
          <a:xfrm flipH="1">
            <a:off x="3205114" y="1264190"/>
            <a:ext cx="169683" cy="24400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4120682-796C-465E-868D-C5DF631FC90F}"/>
              </a:ext>
            </a:extLst>
          </p:cNvPr>
          <p:cNvCxnSpPr/>
          <p:nvPr/>
        </p:nvCxnSpPr>
        <p:spPr>
          <a:xfrm>
            <a:off x="5806732" y="1257009"/>
            <a:ext cx="273377" cy="24400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D959B9-FECB-415B-AAF3-9B32312B5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7" y="2772025"/>
            <a:ext cx="2258003" cy="1693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8847DC-9FD7-47E9-91C1-18253C040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36" y="4173343"/>
            <a:ext cx="1806557" cy="204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1E8905-001B-4DC9-B02B-953FF2FB6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13" y="2666297"/>
            <a:ext cx="2258003" cy="1693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00604F-CD61-40B5-851E-922070180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4556327"/>
            <a:ext cx="2209655" cy="1657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19DC58B-F6E2-4D53-91C8-184814AF05FD}"/>
              </a:ext>
            </a:extLst>
          </p:cNvPr>
          <p:cNvSpPr/>
          <p:nvPr/>
        </p:nvSpPr>
        <p:spPr>
          <a:xfrm>
            <a:off x="1046374" y="4874481"/>
            <a:ext cx="1189499" cy="6379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DAE2DAB-F355-4C9B-A79D-013C22412AD0}"/>
              </a:ext>
            </a:extLst>
          </p:cNvPr>
          <p:cNvSpPr/>
          <p:nvPr/>
        </p:nvSpPr>
        <p:spPr>
          <a:xfrm>
            <a:off x="7095906" y="4809317"/>
            <a:ext cx="1218110" cy="6379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01CD872-BE8B-4122-B070-8E4BC247D3CC}"/>
              </a:ext>
            </a:extLst>
          </p:cNvPr>
          <p:cNvSpPr/>
          <p:nvPr/>
        </p:nvSpPr>
        <p:spPr>
          <a:xfrm>
            <a:off x="2403834" y="513054"/>
            <a:ext cx="4618328" cy="12760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Провожу эксперимент. Правда ли что кошки знают своё имя?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C8E413-1D50-4A4C-8E65-3949F124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63" y="598937"/>
            <a:ext cx="1190121" cy="1190121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EFBF89-B6E8-44A9-A56A-2E6DF2A24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7" y="2193938"/>
            <a:ext cx="2839214" cy="2129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DB92B4-6CA5-4CF6-9460-72C06ADD4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96" y="2820644"/>
            <a:ext cx="2024994" cy="269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E562F03-67A9-4361-A71D-E9921B2A5045}"/>
              </a:ext>
            </a:extLst>
          </p:cNvPr>
          <p:cNvSpPr/>
          <p:nvPr/>
        </p:nvSpPr>
        <p:spPr>
          <a:xfrm>
            <a:off x="521022" y="4664062"/>
            <a:ext cx="1858124" cy="1148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наша  кошка  может узнавать своё имя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3D7252A-4F27-4E48-AF6A-16E82BC10592}"/>
              </a:ext>
            </a:extLst>
          </p:cNvPr>
          <p:cNvSpPr/>
          <p:nvPr/>
        </p:nvSpPr>
        <p:spPr>
          <a:xfrm>
            <a:off x="2677211" y="5688415"/>
            <a:ext cx="2865749" cy="5898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каждому четвертому слову она ложилась или  собиралась уходить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B25522-499B-4F95-87E7-4AD69E16A768}"/>
              </a:ext>
            </a:extLst>
          </p:cNvPr>
          <p:cNvSpPr/>
          <p:nvPr/>
        </p:nvSpPr>
        <p:spPr>
          <a:xfrm>
            <a:off x="6186771" y="4686967"/>
            <a:ext cx="1858124" cy="1148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Услышав своё имя, поднималась на лапки, поворачивала голову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ADF65F-19E1-4C93-8E9C-18B84A43F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326" y="2141230"/>
            <a:ext cx="2836088" cy="2375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-194553" y="-338079"/>
            <a:ext cx="9249649" cy="7750555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048D7C3-6001-4358-96AF-78E9D95B0455}"/>
              </a:ext>
            </a:extLst>
          </p:cNvPr>
          <p:cNvSpPr/>
          <p:nvPr/>
        </p:nvSpPr>
        <p:spPr>
          <a:xfrm>
            <a:off x="964781" y="688655"/>
            <a:ext cx="7406640" cy="87289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««Что дети группы знают о содержании кошек?»»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97EBD-D1D6-461E-9F1A-6C2558EA34FF}"/>
              </a:ext>
            </a:extLst>
          </p:cNvPr>
          <p:cNvSpPr txBox="1"/>
          <p:nvPr/>
        </p:nvSpPr>
        <p:spPr>
          <a:xfrm>
            <a:off x="257183" y="1686069"/>
            <a:ext cx="45672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вы,  что кошек можно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нужно перекармливать?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F1D59-0E04-4CFF-AF3C-24483FA02EE7}"/>
              </a:ext>
            </a:extLst>
          </p:cNvPr>
          <p:cNvSpPr txBox="1"/>
          <p:nvPr/>
        </p:nvSpPr>
        <p:spPr>
          <a:xfrm>
            <a:off x="5961915" y="1722861"/>
            <a:ext cx="3492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Кошкам нужно мыть миски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еды?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15E7D-D86A-4806-B422-41EDAA14070B}"/>
              </a:ext>
            </a:extLst>
          </p:cNvPr>
          <p:cNvSpPr txBox="1"/>
          <p:nvPr/>
        </p:nvSpPr>
        <p:spPr>
          <a:xfrm>
            <a:off x="413243" y="3712847"/>
            <a:ext cx="4647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вы, что кошки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спать в одном и том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месте?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604106-D865-4D38-91C0-E77D8753F8F4}"/>
              </a:ext>
            </a:extLst>
          </p:cNvPr>
          <p:cNvSpPr txBox="1"/>
          <p:nvPr/>
        </p:nvSpPr>
        <p:spPr>
          <a:xfrm>
            <a:off x="6274215" y="3767258"/>
            <a:ext cx="4647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бы вы иметь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кошку дома?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A688E6-DFDE-4BE7-97CA-7077414E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43" y="2345741"/>
            <a:ext cx="2085013" cy="12071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CCA0AD-75F3-4102-B8BD-8922742B1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197" y="2341288"/>
            <a:ext cx="2078916" cy="12924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3D4ED0-5FE0-4AA2-97EC-5F6627691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11" y="4618741"/>
            <a:ext cx="2078916" cy="12924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00DA57-573C-4E20-AE22-829AF5E03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215" y="4543844"/>
            <a:ext cx="2097206" cy="11766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B6959E-3C96-40B8-9689-2A6A81ED60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52" y="2507961"/>
            <a:ext cx="2760560" cy="2251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683640" y="764640"/>
            <a:ext cx="7772040" cy="1800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6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360" y="68975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AE782-9788-4439-90BC-49FF269C7CBA}"/>
              </a:ext>
            </a:extLst>
          </p:cNvPr>
          <p:cNvSpPr txBox="1"/>
          <p:nvPr/>
        </p:nvSpPr>
        <p:spPr>
          <a:xfrm>
            <a:off x="1735033" y="609032"/>
            <a:ext cx="5943600" cy="1055608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некоторых ребят тоже есть кошки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DB9F52-C52D-4483-B619-2DFDB7526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6" y="1772258"/>
            <a:ext cx="2024995" cy="269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601313-7623-460E-891B-5AAC6465C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92" y="1750664"/>
            <a:ext cx="2024995" cy="269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31ACA1-D27E-4B61-9A3C-895AD1F40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98" y="1733535"/>
            <a:ext cx="2024995" cy="269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0794618-4D7D-48E2-9B87-4982CF2FC892}"/>
              </a:ext>
            </a:extLst>
          </p:cNvPr>
          <p:cNvSpPr/>
          <p:nvPr/>
        </p:nvSpPr>
        <p:spPr>
          <a:xfrm>
            <a:off x="521022" y="4664062"/>
            <a:ext cx="1858124" cy="1148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Дария сама ухаживает за своей  кошкой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82D5D3-9057-4DE8-84FA-01BE9DCC1738}"/>
              </a:ext>
            </a:extLst>
          </p:cNvPr>
          <p:cNvSpPr/>
          <p:nvPr/>
        </p:nvSpPr>
        <p:spPr>
          <a:xfrm>
            <a:off x="6241198" y="4675849"/>
            <a:ext cx="1858124" cy="1148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Артём следит за питанием своей кошки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B3A9755-825F-4B5B-9C9B-6C21C5B1956A}"/>
              </a:ext>
            </a:extLst>
          </p:cNvPr>
          <p:cNvSpPr/>
          <p:nvPr/>
        </p:nvSpPr>
        <p:spPr>
          <a:xfrm>
            <a:off x="3559502" y="4675849"/>
            <a:ext cx="1858124" cy="1148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Эмин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два питомца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62749" y="830628"/>
            <a:ext cx="7772040" cy="1800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6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CD739-E1A4-473E-A681-DAA1A0C9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4" y="2273672"/>
            <a:ext cx="2005464" cy="266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4D4A5E-229A-47C6-903F-8B41DED50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04" y="2144124"/>
            <a:ext cx="1937031" cy="2582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DAD316-4ED4-4DD2-9D17-A15C37BE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84" y="2169902"/>
            <a:ext cx="1588576" cy="2582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05EE80-CDCF-40E8-9A3B-058E60D3746A}"/>
              </a:ext>
            </a:extLst>
          </p:cNvPr>
          <p:cNvSpPr txBox="1"/>
          <p:nvPr/>
        </p:nvSpPr>
        <p:spPr>
          <a:xfrm>
            <a:off x="1735033" y="609032"/>
            <a:ext cx="5943600" cy="1055608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из группы и их домашние питомцы.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A8E40C0-92F5-4C01-B650-15E021A4CD1A}"/>
              </a:ext>
            </a:extLst>
          </p:cNvPr>
          <p:cNvSpPr/>
          <p:nvPr/>
        </p:nvSpPr>
        <p:spPr>
          <a:xfrm>
            <a:off x="939209" y="5184742"/>
            <a:ext cx="1724886" cy="10642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Стас и его трёхцветный питомец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3AE071-321D-4618-9FFB-B4600172C581}"/>
              </a:ext>
            </a:extLst>
          </p:cNvPr>
          <p:cNvSpPr/>
          <p:nvPr/>
        </p:nvSpPr>
        <p:spPr>
          <a:xfrm>
            <a:off x="3603304" y="5184742"/>
            <a:ext cx="1724886" cy="10642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Айлин гуляет со своей  кошкой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48C57A0-CC2B-4ABC-871E-F9093B92DC03}"/>
              </a:ext>
            </a:extLst>
          </p:cNvPr>
          <p:cNvSpPr/>
          <p:nvPr/>
        </p:nvSpPr>
        <p:spPr>
          <a:xfrm>
            <a:off x="6353665" y="5184742"/>
            <a:ext cx="1722933" cy="10642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Даша сама кормит свою кошку</a:t>
            </a:r>
          </a:p>
        </p:txBody>
      </p:sp>
    </p:spTree>
    <p:extLst>
      <p:ext uri="{BB962C8B-B14F-4D97-AF65-F5344CB8AC3E}">
        <p14:creationId xmlns:p14="http://schemas.microsoft.com/office/powerpoint/2010/main" val="863527256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62749" y="830628"/>
            <a:ext cx="7772040" cy="1800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6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A8E40C0-92F5-4C01-B650-15E021A4CD1A}"/>
              </a:ext>
            </a:extLst>
          </p:cNvPr>
          <p:cNvSpPr/>
          <p:nvPr/>
        </p:nvSpPr>
        <p:spPr>
          <a:xfrm>
            <a:off x="467704" y="5184742"/>
            <a:ext cx="1724886" cy="10642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Британцы дружелюбные и ласковые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3AE071-321D-4618-9FFB-B4600172C581}"/>
              </a:ext>
            </a:extLst>
          </p:cNvPr>
          <p:cNvSpPr/>
          <p:nvPr/>
        </p:nvSpPr>
        <p:spPr>
          <a:xfrm>
            <a:off x="2342037" y="5184742"/>
            <a:ext cx="1856367" cy="10642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Любимые места дома у кошки в разное время года разные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48C57A0-CC2B-4ABC-871E-F9093B92DC03}"/>
              </a:ext>
            </a:extLst>
          </p:cNvPr>
          <p:cNvSpPr/>
          <p:nvPr/>
        </p:nvSpPr>
        <p:spPr>
          <a:xfrm>
            <a:off x="6353665" y="5184741"/>
            <a:ext cx="1941923" cy="11312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Кошки   могут узнавать своё имя, даже если её зовёт чужой голос.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68DDE9-616F-4BF0-9466-D7598277104E}"/>
              </a:ext>
            </a:extLst>
          </p:cNvPr>
          <p:cNvSpPr txBox="1"/>
          <p:nvPr/>
        </p:nvSpPr>
        <p:spPr>
          <a:xfrm>
            <a:off x="2846368" y="507135"/>
            <a:ext cx="2704072" cy="646986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Выводы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6BB8DCD-E0E0-4EB5-94A6-F191FDFEC0E6}"/>
              </a:ext>
            </a:extLst>
          </p:cNvPr>
          <p:cNvCxnSpPr/>
          <p:nvPr/>
        </p:nvCxnSpPr>
        <p:spPr>
          <a:xfrm flipH="1">
            <a:off x="1350966" y="1298889"/>
            <a:ext cx="1402080" cy="779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925C66D-051F-4658-8BF1-1669DF91CDDE}"/>
              </a:ext>
            </a:extLst>
          </p:cNvPr>
          <p:cNvCxnSpPr/>
          <p:nvPr/>
        </p:nvCxnSpPr>
        <p:spPr>
          <a:xfrm flipH="1">
            <a:off x="3109183" y="1445981"/>
            <a:ext cx="264160" cy="531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C1957E3-3BBE-4A7C-A0EF-30EFF783B4E5}"/>
              </a:ext>
            </a:extLst>
          </p:cNvPr>
          <p:cNvCxnSpPr>
            <a:cxnSpLocks/>
          </p:cNvCxnSpPr>
          <p:nvPr/>
        </p:nvCxnSpPr>
        <p:spPr>
          <a:xfrm>
            <a:off x="4616689" y="1456294"/>
            <a:ext cx="132080" cy="499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7C7388C-A502-4872-807C-2B1E03438D96}"/>
              </a:ext>
            </a:extLst>
          </p:cNvPr>
          <p:cNvCxnSpPr>
            <a:cxnSpLocks/>
          </p:cNvCxnSpPr>
          <p:nvPr/>
        </p:nvCxnSpPr>
        <p:spPr>
          <a:xfrm>
            <a:off x="5611518" y="1239939"/>
            <a:ext cx="1388366" cy="81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2D7FE6E-439D-40FF-8CB4-2A45CE73F7CE}"/>
              </a:ext>
            </a:extLst>
          </p:cNvPr>
          <p:cNvSpPr/>
          <p:nvPr/>
        </p:nvSpPr>
        <p:spPr>
          <a:xfrm>
            <a:off x="4479332" y="5184742"/>
            <a:ext cx="1724886" cy="10642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и чистые миски!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AC9211-C1EA-46D5-8E00-C4B2CF2CA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14" y="2129636"/>
            <a:ext cx="1796423" cy="2395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7C664E-A0BC-4F3C-9A0C-D495E2D90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70" y="2653431"/>
            <a:ext cx="1647383" cy="2196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827C43-6923-46E0-B9DE-20CD02DAF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28" y="2689479"/>
            <a:ext cx="1593310" cy="212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1BD52CC-F2EA-43F1-AC60-F01B9809B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14" y="2409737"/>
            <a:ext cx="1796423" cy="2395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8217667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769938" y="557250"/>
            <a:ext cx="7772040" cy="1800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chemeClr val="accent1">
                    <a:lumMod val="75000"/>
                  </a:schemeClr>
                </a:solidFill>
                <a:latin typeface="Monotype Corsiva"/>
              </a:rPr>
              <a:t>СПАСИБО ЗА ВНИМАНИЕ</a:t>
            </a:r>
            <a:endParaRPr lang="ru-RU" sz="4800" b="0" strike="noStrike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pic>
        <p:nvPicPr>
          <p:cNvPr id="158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360" y="147583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EB3FF7-6FEE-4293-B0BB-DAAAF66F7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65" y="1898841"/>
            <a:ext cx="5169033" cy="38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35899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977D39-014C-43FE-8763-678EAF89DA67}"/>
              </a:ext>
            </a:extLst>
          </p:cNvPr>
          <p:cNvSpPr txBox="1"/>
          <p:nvPr/>
        </p:nvSpPr>
        <p:spPr>
          <a:xfrm>
            <a:off x="641022" y="443387"/>
            <a:ext cx="7541443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моего исследования: 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 видах кошек и условиях их жизни. </a:t>
            </a:r>
          </a:p>
          <a:p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Задачи: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Узнать правильно ли организовано жизненное пространство для нашей  кошки.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Узнать о разнообразии кошек и их особенностях.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3.Установить, правильно ли мы кормим нашу кошку и какой корм предпочитают кошки.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4.Провести эксперимент с кошкой (правда ли что кошки знают своё имя?).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0E81E2-1F2E-4EAE-A3B0-54E347A1582F}"/>
              </a:ext>
            </a:extLst>
          </p:cNvPr>
          <p:cNvSpPr txBox="1"/>
          <p:nvPr/>
        </p:nvSpPr>
        <p:spPr>
          <a:xfrm>
            <a:off x="1008668" y="1527143"/>
            <a:ext cx="68815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</a:p>
          <a:p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больше узнаю о кошках, расскажу о них другим детям, то возможно у кого-то из них возникнет интерес к домашним питомцам и они заве-дут себе пушистого друга.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1619640" y="1227600"/>
            <a:ext cx="734436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DA05D-6ECB-4FAE-8216-BFDEACF77704}"/>
              </a:ext>
            </a:extLst>
          </p:cNvPr>
          <p:cNvSpPr txBox="1"/>
          <p:nvPr/>
        </p:nvSpPr>
        <p:spPr>
          <a:xfrm>
            <a:off x="876693" y="1065229"/>
            <a:ext cx="70418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кошка. </a:t>
            </a:r>
          </a:p>
          <a:p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способы изучения: </a:t>
            </a:r>
          </a:p>
          <a:p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опрос, эксперимент, анкетирование, изучение литературы и интернет ресурсов, практическое применение.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-54785" y="0"/>
            <a:ext cx="9322749" cy="685764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D0FF6D-B4E1-4C8F-98EF-4D9278C03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712" y="668115"/>
            <a:ext cx="2926334" cy="12985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598A52-F87A-4612-8842-E9E4C31AB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6046">
            <a:off x="1404141" y="1841310"/>
            <a:ext cx="1438781" cy="853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3DCACA-AB37-4D1D-AD86-92506CFBA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91048" y="2307097"/>
            <a:ext cx="1438781" cy="853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22755B-9FD4-4135-87D4-76A0964F1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20036">
            <a:off x="3642011" y="2456521"/>
            <a:ext cx="1438781" cy="8535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EED9CC-7CB9-46DC-861B-19646A21C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2556">
            <a:off x="4886377" y="2377748"/>
            <a:ext cx="1438781" cy="8535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EED9CC-7CB9-46DC-861B-19646A21C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7673">
            <a:off x="5829464" y="2064778"/>
            <a:ext cx="1438781" cy="853514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9298543-26E8-413C-99CB-EB4EA18499F8}"/>
              </a:ext>
            </a:extLst>
          </p:cNvPr>
          <p:cNvSpPr/>
          <p:nvPr/>
        </p:nvSpPr>
        <p:spPr>
          <a:xfrm>
            <a:off x="207387" y="4745954"/>
            <a:ext cx="1753387" cy="9384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мультфильмов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тётушки Совы»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BC465-D766-416A-8629-62FC679F5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814" y="5684363"/>
            <a:ext cx="2323059" cy="7317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81CC35-0972-4C50-9F72-FC12E0A5D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873" y="5676669"/>
            <a:ext cx="2330606" cy="6704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FA876F-51A6-4D15-96C6-2FC767599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984" y="5622942"/>
            <a:ext cx="1937606" cy="6384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051048-72C2-47B7-999C-99456DB6C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0358" y="4745954"/>
            <a:ext cx="1937606" cy="6384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CB146-64C6-4483-BAA3-209F0364B8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34" y="3578640"/>
            <a:ext cx="1473706" cy="1964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05C3C44-AFD3-496F-B342-BDA814FCD1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35" y="2750602"/>
            <a:ext cx="1672861" cy="1405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5FE3BBE-6A99-41CD-A090-8178CCBDA9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33" y="3563011"/>
            <a:ext cx="1428820" cy="1905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6C719D9-DD14-45BA-B67C-71C64D260C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9" y="2907876"/>
            <a:ext cx="1713933" cy="1368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2DE6A0-118E-46AD-917E-2BAB923953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18" y="3627403"/>
            <a:ext cx="1403168" cy="1870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44248C-B2D8-4C69-9892-717F745C3913}"/>
              </a:ext>
            </a:extLst>
          </p:cNvPr>
          <p:cNvSpPr/>
          <p:nvPr/>
        </p:nvSpPr>
        <p:spPr>
          <a:xfrm>
            <a:off x="2856322" y="461575"/>
            <a:ext cx="3941650" cy="89324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кошках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71D465-1D01-45E4-9A87-6029A96CA82F}"/>
              </a:ext>
            </a:extLst>
          </p:cNvPr>
          <p:cNvSpPr/>
          <p:nvPr/>
        </p:nvSpPr>
        <p:spPr>
          <a:xfrm>
            <a:off x="543106" y="3140713"/>
            <a:ext cx="2473472" cy="89324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кошка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-кун, Саванна,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Чаузи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8B65D47-52BD-4AE1-9C78-5D71D8D9E29E}"/>
              </a:ext>
            </a:extLst>
          </p:cNvPr>
          <p:cNvSpPr/>
          <p:nvPr/>
        </p:nvSpPr>
        <p:spPr>
          <a:xfrm>
            <a:off x="401197" y="5763574"/>
            <a:ext cx="2615381" cy="6051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маленькая кошка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Скиф-той-боб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0D736E2-7F9B-49B5-9A9A-49BBBFB8F916}"/>
              </a:ext>
            </a:extLst>
          </p:cNvPr>
          <p:cNvSpPr/>
          <p:nvPr/>
        </p:nvSpPr>
        <p:spPr>
          <a:xfrm>
            <a:off x="3216995" y="5763577"/>
            <a:ext cx="2709649" cy="6051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Кошка может залезть на дерево только вверх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CF1E30B-64FF-47A0-A963-4ED807AE7F7F}"/>
              </a:ext>
            </a:extLst>
          </p:cNvPr>
          <p:cNvSpPr/>
          <p:nvPr/>
        </p:nvSpPr>
        <p:spPr>
          <a:xfrm>
            <a:off x="6032793" y="5763576"/>
            <a:ext cx="2453137" cy="6051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Кошки по-другому видят цвета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8B39384-E820-48FE-B3BA-783C1142CBC3}"/>
              </a:ext>
            </a:extLst>
          </p:cNvPr>
          <p:cNvSpPr/>
          <p:nvPr/>
        </p:nvSpPr>
        <p:spPr>
          <a:xfrm>
            <a:off x="6032792" y="3140713"/>
            <a:ext cx="2453137" cy="84917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на носу каждой кошки неповторим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FC7907-6C75-4F7C-82EF-0894D3F2D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2" y="1514866"/>
            <a:ext cx="2283119" cy="1522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9EA452-136A-4F2F-8829-75A365119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0" y="4150228"/>
            <a:ext cx="2245613" cy="149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95E485-4F54-458C-B23E-7A69DF29A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94" y="1514866"/>
            <a:ext cx="2376530" cy="153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1D967B-2A97-495F-9589-84C89AF8C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59" y="4150228"/>
            <a:ext cx="2532770" cy="142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769D663-947D-4C9B-B891-6CABF2B21D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36" y="4176833"/>
            <a:ext cx="2352752" cy="1470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-94268" y="360"/>
            <a:ext cx="9124786" cy="6857640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E6544E5-7EAB-4ADD-AF81-90FEFBD0F1DD}"/>
              </a:ext>
            </a:extLst>
          </p:cNvPr>
          <p:cNvSpPr/>
          <p:nvPr/>
        </p:nvSpPr>
        <p:spPr>
          <a:xfrm>
            <a:off x="2578448" y="2892345"/>
            <a:ext cx="3324082" cy="132863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в нашей семье британской вислоухой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1DF0F-7659-4075-869B-C12968209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8" y="1851388"/>
            <a:ext cx="2147544" cy="286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FAEA8B-11B3-41CE-A9F1-5E4A45676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9" y="489962"/>
            <a:ext cx="2666641" cy="1999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A307EC-BE97-4385-BB2F-F56CE7E64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11" y="1851388"/>
            <a:ext cx="2258640" cy="2936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85B7A-5851-44C1-9CBE-5133D7CF7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47" y="2434448"/>
            <a:ext cx="2033966" cy="1644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127D1B-7B72-4603-A3CD-AC2FA7C5D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1" y="3829985"/>
            <a:ext cx="1707295" cy="2276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Дуга 2">
            <a:extLst>
              <a:ext uri="{FF2B5EF4-FFF2-40B4-BE49-F238E27FC236}">
                <a16:creationId xmlns:a16="http://schemas.microsoft.com/office/drawing/2014/main" id="{09FD2EAC-6686-4175-8053-4ABD50542450}"/>
              </a:ext>
            </a:extLst>
          </p:cNvPr>
          <p:cNvSpPr/>
          <p:nvPr/>
        </p:nvSpPr>
        <p:spPr>
          <a:xfrm>
            <a:off x="5609992" y="1379054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4ED5BFC-DA1C-4173-B8AC-D405874367FE}"/>
              </a:ext>
            </a:extLst>
          </p:cNvPr>
          <p:cNvSpPr/>
          <p:nvPr/>
        </p:nvSpPr>
        <p:spPr>
          <a:xfrm>
            <a:off x="1613951" y="549800"/>
            <a:ext cx="4752149" cy="5418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Любимые местечки в доме у моей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Манюни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0F26C37-71D1-440C-B1A2-A1B6AC8A5F3D}"/>
              </a:ext>
            </a:extLst>
          </p:cNvPr>
          <p:cNvSpPr/>
          <p:nvPr/>
        </p:nvSpPr>
        <p:spPr>
          <a:xfrm>
            <a:off x="1613951" y="1422577"/>
            <a:ext cx="1858124" cy="6809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Манюня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ищет тёплое место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55F5BA-2693-4C73-A421-D7E8D349E949}"/>
              </a:ext>
            </a:extLst>
          </p:cNvPr>
          <p:cNvSpPr/>
          <p:nvPr/>
        </p:nvSpPr>
        <p:spPr>
          <a:xfrm>
            <a:off x="4298623" y="1475479"/>
            <a:ext cx="2067477" cy="70211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Манюня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ищет прохладное место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55440F-C229-488F-A259-550B87463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36" y="3853710"/>
            <a:ext cx="1707295" cy="2276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B7BB60-2A37-40AA-801A-CF87E200D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82" y="2098976"/>
            <a:ext cx="1517529" cy="2023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02E406A-6681-49B8-9543-4957D3A44685}"/>
              </a:ext>
            </a:extLst>
          </p:cNvPr>
          <p:cNvCxnSpPr/>
          <p:nvPr/>
        </p:nvCxnSpPr>
        <p:spPr>
          <a:xfrm flipH="1">
            <a:off x="2150118" y="2177592"/>
            <a:ext cx="131169" cy="11586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DA37CF9-A4D3-4EB4-A5E0-B607D9381B56}"/>
              </a:ext>
            </a:extLst>
          </p:cNvPr>
          <p:cNvCxnSpPr>
            <a:cxnSpLocks/>
          </p:cNvCxnSpPr>
          <p:nvPr/>
        </p:nvCxnSpPr>
        <p:spPr>
          <a:xfrm>
            <a:off x="3063711" y="2229158"/>
            <a:ext cx="0" cy="147501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C319858-264F-482D-9526-601BAFEDB55A}"/>
              </a:ext>
            </a:extLst>
          </p:cNvPr>
          <p:cNvCxnSpPr/>
          <p:nvPr/>
        </p:nvCxnSpPr>
        <p:spPr>
          <a:xfrm>
            <a:off x="6435931" y="1960775"/>
            <a:ext cx="143979" cy="21681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0193487-32E4-4B8F-8EB2-224DDA064213}"/>
              </a:ext>
            </a:extLst>
          </p:cNvPr>
          <p:cNvCxnSpPr/>
          <p:nvPr/>
        </p:nvCxnSpPr>
        <p:spPr>
          <a:xfrm>
            <a:off x="5332361" y="2293454"/>
            <a:ext cx="0" cy="135915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CB02F4C-05B0-4E9A-96C8-5C52C037CD85}"/>
              </a:ext>
            </a:extLst>
          </p:cNvPr>
          <p:cNvCxnSpPr/>
          <p:nvPr/>
        </p:nvCxnSpPr>
        <p:spPr>
          <a:xfrm flipH="1">
            <a:off x="2611225" y="1093509"/>
            <a:ext cx="55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1BDEC8F-E41E-4501-A49A-D22B1C221DCA}"/>
              </a:ext>
            </a:extLst>
          </p:cNvPr>
          <p:cNvCxnSpPr/>
          <p:nvPr/>
        </p:nvCxnSpPr>
        <p:spPr>
          <a:xfrm>
            <a:off x="2752627" y="1091650"/>
            <a:ext cx="0" cy="2874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1C12402E-4671-482C-81B8-5AC61EC1D9DB}"/>
              </a:ext>
            </a:extLst>
          </p:cNvPr>
          <p:cNvCxnSpPr/>
          <p:nvPr/>
        </p:nvCxnSpPr>
        <p:spPr>
          <a:xfrm>
            <a:off x="5250730" y="1168924"/>
            <a:ext cx="0" cy="25365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6F686FD-DBFF-49DC-AA5B-92C1FB47D428}"/>
              </a:ext>
            </a:extLst>
          </p:cNvPr>
          <p:cNvSpPr/>
          <p:nvPr/>
        </p:nvSpPr>
        <p:spPr>
          <a:xfrm>
            <a:off x="2375554" y="587562"/>
            <a:ext cx="4618328" cy="6809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она моя британская вислоухая?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CC39A-04B0-4AA4-BBFC-747475E81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5" y="2556900"/>
            <a:ext cx="3704554" cy="2778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C439BC-EDD1-4F53-AE01-15B4028F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42" y="2661781"/>
            <a:ext cx="2597330" cy="2673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438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Monotype Corsiva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Пользователь</cp:lastModifiedBy>
  <cp:revision>121</cp:revision>
  <dcterms:modified xsi:type="dcterms:W3CDTF">2025-03-13T08:14:18Z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