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60" r:id="rId5"/>
    <p:sldId id="283" r:id="rId6"/>
    <p:sldId id="284" r:id="rId7"/>
    <p:sldId id="285" r:id="rId8"/>
    <p:sldId id="292" r:id="rId9"/>
    <p:sldId id="286" r:id="rId10"/>
    <p:sldId id="287" r:id="rId11"/>
    <p:sldId id="288" r:id="rId12"/>
    <p:sldId id="294" r:id="rId13"/>
    <p:sldId id="293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908AAB-2B1B-4A57-A81F-56A80EFB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B767B1-4D1B-482B-B31B-CDF42769376E}"/>
              </a:ext>
            </a:extLst>
          </p:cNvPr>
          <p:cNvSpPr txBox="1"/>
          <p:nvPr/>
        </p:nvSpPr>
        <p:spPr>
          <a:xfrm>
            <a:off x="539552" y="116632"/>
            <a:ext cx="8352928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sz="1800" b="1" dirty="0"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"Детский сад комбинированного вида №71 "Лучик" г. Орска.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136F36-1809-46FD-8FB6-63C7D0728391}"/>
              </a:ext>
            </a:extLst>
          </p:cNvPr>
          <p:cNvSpPr txBox="1"/>
          <p:nvPr/>
        </p:nvSpPr>
        <p:spPr>
          <a:xfrm rot="21258360">
            <a:off x="1532792" y="1326100"/>
            <a:ext cx="5927194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Познавательно-исследовательский  проект</a:t>
            </a:r>
          </a:p>
          <a:p>
            <a:pPr algn="ctr"/>
            <a:endParaRPr lang="ru-RU" sz="2800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  <a:cs typeface="Times New Roman" pitchFamily="18" charset="0"/>
              </a:rPr>
              <a:t>на тему: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Segoe Print" panose="02000600000000000000" pitchFamily="2" charset="0"/>
                <a:cs typeface="Times New Roman" pitchFamily="18" charset="0"/>
              </a:rPr>
              <a:t>ОГОРОД      НА ОКОШКЕ</a:t>
            </a:r>
            <a:endParaRPr lang="ru-RU" sz="36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2F402-4951-48D7-B2F1-2FAF396F4812}"/>
              </a:ext>
            </a:extLst>
          </p:cNvPr>
          <p:cNvSpPr txBox="1"/>
          <p:nvPr/>
        </p:nvSpPr>
        <p:spPr>
          <a:xfrm>
            <a:off x="4647612" y="4797152"/>
            <a:ext cx="46276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ГКН</a:t>
            </a:r>
          </a:p>
          <a:p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Поспелова Г.В.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6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426000-66AD-4EAC-82EC-9E8E40989F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0" y="1030260"/>
            <a:ext cx="3312368" cy="2466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Блок-схема: знак завершения 4">
            <a:extLst>
              <a:ext uri="{FF2B5EF4-FFF2-40B4-BE49-F238E27FC236}">
                <a16:creationId xmlns:a16="http://schemas.microsoft.com/office/drawing/2014/main" id="{DF80C211-62E9-470E-B0F0-C1CFA973F825}"/>
              </a:ext>
            </a:extLst>
          </p:cNvPr>
          <p:cNvSpPr/>
          <p:nvPr/>
        </p:nvSpPr>
        <p:spPr>
          <a:xfrm>
            <a:off x="1547664" y="188640"/>
            <a:ext cx="6120680" cy="72008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Наблюдение -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экспериментирование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33B33D-69AF-4755-9F54-C7987D6457FE}"/>
              </a:ext>
            </a:extLst>
          </p:cNvPr>
          <p:cNvSpPr/>
          <p:nvPr/>
        </p:nvSpPr>
        <p:spPr>
          <a:xfrm>
            <a:off x="5632950" y="3785022"/>
            <a:ext cx="1512168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"Зависимость растения от попадания солнца и воды"   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4471EC-9AD7-4930-B58E-2004AD5DFE79}"/>
              </a:ext>
            </a:extLst>
          </p:cNvPr>
          <p:cNvSpPr/>
          <p:nvPr/>
        </p:nvSpPr>
        <p:spPr>
          <a:xfrm>
            <a:off x="3851920" y="2121989"/>
            <a:ext cx="1512168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Опыт -наблюдение за ростом пшеницы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A39C6D-2BA0-4127-B3F0-BE628B8CA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286" y="1025254"/>
            <a:ext cx="3403546" cy="2550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3CB42B-D025-43F8-BD38-0041D88511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3692" y="4514241"/>
            <a:ext cx="1934622" cy="2626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0F1A9F-29D5-4CFF-839D-A3F50446AEE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923" y="4819314"/>
            <a:ext cx="2772162" cy="1934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4CD4D6-255B-4F55-A8FD-7B33F85C82E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506" y="4765652"/>
            <a:ext cx="2554990" cy="1934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DEBD1A8-E37C-46D5-97F9-0F003A446B7A}"/>
              </a:ext>
            </a:extLst>
          </p:cNvPr>
          <p:cNvSpPr/>
          <p:nvPr/>
        </p:nvSpPr>
        <p:spPr>
          <a:xfrm>
            <a:off x="2843808" y="3785021"/>
            <a:ext cx="1800200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Будет ли расти пшеница после пересадки в открытый грунт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2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>
            <a:extLst>
              <a:ext uri="{FF2B5EF4-FFF2-40B4-BE49-F238E27FC236}">
                <a16:creationId xmlns:a16="http://schemas.microsoft.com/office/drawing/2014/main" id="{813D2D48-AFE3-4435-AEE4-6F23DC9248A4}"/>
              </a:ext>
            </a:extLst>
          </p:cNvPr>
          <p:cNvSpPr/>
          <p:nvPr/>
        </p:nvSpPr>
        <p:spPr>
          <a:xfrm>
            <a:off x="1763688" y="80887"/>
            <a:ext cx="6120680" cy="72008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Художественно-продуктивная деятельность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09EFCF-F086-484C-9BCE-50B046003447}"/>
              </a:ext>
            </a:extLst>
          </p:cNvPr>
          <p:cNvSpPr/>
          <p:nvPr/>
        </p:nvSpPr>
        <p:spPr>
          <a:xfrm>
            <a:off x="143508" y="1037026"/>
            <a:ext cx="3420380" cy="5197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Лепим из солёного теста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«Каравай всем на удивление»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BE6C5F-428F-4A23-B2BB-1B44575B0CF7}"/>
              </a:ext>
            </a:extLst>
          </p:cNvPr>
          <p:cNvSpPr/>
          <p:nvPr/>
        </p:nvSpPr>
        <p:spPr>
          <a:xfrm>
            <a:off x="5780614" y="992846"/>
            <a:ext cx="3059832" cy="5197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«Винограду каждый рад»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F22B16-8FD1-4405-88CF-A89DD0AC3BA3}"/>
              </a:ext>
            </a:extLst>
          </p:cNvPr>
          <p:cNvSpPr/>
          <p:nvPr/>
        </p:nvSpPr>
        <p:spPr>
          <a:xfrm>
            <a:off x="3775364" y="5154050"/>
            <a:ext cx="2126483" cy="7983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Колосок, пшеница, мука ,каравай</a:t>
            </a:r>
            <a:endParaRPr lang="ru-RU" dirty="0">
              <a:effectLst/>
              <a:latin typeface="Calibri" panose="020F0502020204030204" pitchFamily="34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59C573-87F3-4965-8126-623EC14E1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593123" y="1865334"/>
            <a:ext cx="3059832" cy="22948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BDAADB-1C27-4014-A305-22E727DE2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1714447"/>
            <a:ext cx="3635896" cy="27269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2A14A9-CB16-48B5-9ABA-37351073B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95910"/>
            <a:ext cx="2999663" cy="22497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573A9BB-7FAC-445E-AE8A-51EF83F2EE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12929"/>
            <a:ext cx="2718242" cy="213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69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>
            <a:extLst>
              <a:ext uri="{FF2B5EF4-FFF2-40B4-BE49-F238E27FC236}">
                <a16:creationId xmlns:a16="http://schemas.microsoft.com/office/drawing/2014/main" id="{813D2D48-AFE3-4435-AEE4-6F23DC9248A4}"/>
              </a:ext>
            </a:extLst>
          </p:cNvPr>
          <p:cNvSpPr/>
          <p:nvPr/>
        </p:nvSpPr>
        <p:spPr>
          <a:xfrm>
            <a:off x="1547664" y="188640"/>
            <a:ext cx="6120680" cy="72008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Художественно-продуктивная деятельность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09EFCF-F086-484C-9BCE-50B046003447}"/>
              </a:ext>
            </a:extLst>
          </p:cNvPr>
          <p:cNvSpPr/>
          <p:nvPr/>
        </p:nvSpPr>
        <p:spPr>
          <a:xfrm>
            <a:off x="3907015" y="4776062"/>
            <a:ext cx="2177153" cy="1749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Пластилинография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«Арбуз- замечательный на вкус»,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«Витамины на деревьях»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F82E3C-6C32-4DF1-944F-095269F88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4" y="1127392"/>
            <a:ext cx="3412811" cy="25596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977143-B145-4EAD-AEBC-9F37D689B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39" y="1153548"/>
            <a:ext cx="2304256" cy="26306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9DFDEF-4D5A-4250-9504-E45818F3E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09751"/>
            <a:ext cx="3412812" cy="255960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AEF039-5235-4ED1-8353-0279123B87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39" y="4015820"/>
            <a:ext cx="1950455" cy="260060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8DF07F3-6BE3-41A2-B957-618181A72375}"/>
              </a:ext>
            </a:extLst>
          </p:cNvPr>
          <p:cNvSpPr/>
          <p:nvPr/>
        </p:nvSpPr>
        <p:spPr>
          <a:xfrm>
            <a:off x="4055525" y="1679719"/>
            <a:ext cx="2177153" cy="1749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Рисуем красками 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«Витаминные занятия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0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D29F8-4F0F-4E24-9871-7B67FCA2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74FC6E-9599-49EE-913C-6B74E875D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" y="68898"/>
            <a:ext cx="9127996" cy="688849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121F8B-7881-4497-B061-7012F3ECE6B3}"/>
              </a:ext>
            </a:extLst>
          </p:cNvPr>
          <p:cNvSpPr txBox="1"/>
          <p:nvPr/>
        </p:nvSpPr>
        <p:spPr>
          <a:xfrm>
            <a:off x="899592" y="846138"/>
            <a:ext cx="705678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результате проделанной работы, мы пришли к выводу, что :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 реализации проекта «Огород на окне» были получены следующие результаты: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познакомились с культурными растениями (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укроп, петрушка, базилик, лук, огурец, перец, помидор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формируется интерес к исследовательской деятельности по выращиванию культурных растений в комнатных условиях.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практической деятельности дети усвоили, что  необходимы определенные  условия для роста растений.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увидели многообразие посевного материала.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стали бережнее относиться к растительному миру.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был создан огород на окне.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стали более уважительно относиться к труду.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приняли активное участие в проекте «Огород на окне».</a:t>
            </a:r>
          </a:p>
        </p:txBody>
      </p:sp>
    </p:spTree>
    <p:extLst>
      <p:ext uri="{BB962C8B-B14F-4D97-AF65-F5344CB8AC3E}">
        <p14:creationId xmlns:p14="http://schemas.microsoft.com/office/powerpoint/2010/main" val="245353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6EE681-5495-4D04-9F60-65F980F6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5A1FF0-00F7-47D4-8EA2-AB31D599B1C9}"/>
              </a:ext>
            </a:extLst>
          </p:cNvPr>
          <p:cNvSpPr txBox="1"/>
          <p:nvPr/>
        </p:nvSpPr>
        <p:spPr>
          <a:xfrm>
            <a:off x="2483768" y="890122"/>
            <a:ext cx="46520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СПАСИБО ЗА ВНИМАНИЕ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C50CD3-991F-4EB7-AA03-8F9C084A7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0" y="2348880"/>
            <a:ext cx="5652120" cy="423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315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B24D4A-F763-4BE2-B444-E1DE05868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AE5B39-86E3-45DD-AF06-04DF94D3E541}"/>
              </a:ext>
            </a:extLst>
          </p:cNvPr>
          <p:cNvSpPr txBox="1"/>
          <p:nvPr/>
        </p:nvSpPr>
        <p:spPr>
          <a:xfrm>
            <a:off x="2195736" y="692696"/>
            <a:ext cx="4435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95C66-2380-4628-A295-46AB1422F06F}"/>
              </a:ext>
            </a:extLst>
          </p:cNvPr>
          <p:cNvSpPr txBox="1"/>
          <p:nvPr/>
        </p:nvSpPr>
        <p:spPr>
          <a:xfrm>
            <a:off x="467544" y="1556792"/>
            <a:ext cx="7992888" cy="483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самого рождения ребенок является первооткрывателем, исследователем того мира, который его окружает. А особенно ребенок -дошкольник. Чем глубже ребенок познает таинства окружающего мира, тем больше у него возникает вопросов. Основная задача взрослого состоит в том, чтобы помочь ребенку самостоятельно найти ответы на эти вопросы. Чтобы удовлетворить детскую любознательность, привить первые навыки активности и самостоятельности мышления необходимо направить детский пытливый ум на мир природы вокруг него. Дети уже в дошкольном возрасте способны осознанно понять элементарные знания о мире флоры, то есть усвоить основные правила посадки, ухода за растениями. Дошкольники с огромным удовольствием принимают участие в посадке и уходе за растениями. Сформированные знания и умения направленные на уход за растениями помогают детям стать активной личностью, относящуюся к окружающему миру с заботой и бережливостью. А также способствуют появлению желания поделиться этим, не только с друзьями, но и с другими людьми.  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542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418922-3BB5-4356-8853-4B9343BB8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97867-7038-48EC-9FAF-2CF82E58C07C}"/>
              </a:ext>
            </a:extLst>
          </p:cNvPr>
          <p:cNvSpPr txBox="1"/>
          <p:nvPr/>
        </p:nvSpPr>
        <p:spPr>
          <a:xfrm>
            <a:off x="467544" y="476672"/>
            <a:ext cx="81369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проекта: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и расширить знания дошкольников о том, как ухаживать за растениями в комнатных условиях,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у детей интерес к опытнической и исследовательской деятельности по выращиванию культурных растений в комнатных условиях, создание в группе огорода на подоконнике.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FCAD2-17DD-4BAF-87CF-35D61B7B94C5}"/>
              </a:ext>
            </a:extLst>
          </p:cNvPr>
          <p:cNvSpPr txBox="1"/>
          <p:nvPr/>
        </p:nvSpPr>
        <p:spPr>
          <a:xfrm>
            <a:off x="323528" y="1940962"/>
            <a:ext cx="8568952" cy="3775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Задачи: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1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Образовательные 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b="1" i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детей о культурных  растениях и об  особенностях их выращивания (укроп, петрушка, базилик, лук, огурец, перец, помидор) ;</a:t>
            </a:r>
            <a:endParaRPr kumimoji="0" lang="ru-RU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детей ухаживать за растениями в комнатных условиях;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1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Развивающие: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 – умение замечать изменения в росте растений, связывать их с условиями, в которых они находятся, правильно отражать наблюдения в рисунке;</a:t>
            </a:r>
            <a:r>
              <a:rPr kumimoji="0" lang="ru-RU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1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Воспитательные:</a:t>
            </a:r>
          </a:p>
          <a:p>
            <a:pPr marL="285750" marR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труду, бережное отношение к его результатам, развивать познавательные и творческие способности;</a:t>
            </a:r>
            <a:endParaRPr kumimoji="0" lang="ru-RU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1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2D2234-C7B4-4AF3-A8B0-959BD88C0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34B72B-3C8E-43F0-97C9-C7A95E018910}"/>
              </a:ext>
            </a:extLst>
          </p:cNvPr>
          <p:cNvSpPr txBox="1"/>
          <p:nvPr/>
        </p:nvSpPr>
        <p:spPr>
          <a:xfrm>
            <a:off x="1475656" y="2361365"/>
            <a:ext cx="6264696" cy="2350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реализации проекта: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</a:t>
            </a:r>
            <a:r>
              <a:rPr lang="en-US" sz="28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Организационный</a:t>
            </a:r>
            <a:endParaRPr lang="en-US" sz="2800" b="1" i="1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</a:t>
            </a:r>
            <a:endParaRPr lang="en-US" sz="2800" b="1" i="1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</a:t>
            </a:r>
            <a:r>
              <a:rPr lang="en-US" sz="28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Заключительный</a:t>
            </a:r>
            <a:endParaRPr lang="ru-RU" sz="28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>
            <a:extLst>
              <a:ext uri="{FF2B5EF4-FFF2-40B4-BE49-F238E27FC236}">
                <a16:creationId xmlns:a16="http://schemas.microsoft.com/office/drawing/2014/main" id="{71C798AF-4BE7-4D89-A756-7318EF763FF5}"/>
              </a:ext>
            </a:extLst>
          </p:cNvPr>
          <p:cNvSpPr/>
          <p:nvPr/>
        </p:nvSpPr>
        <p:spPr>
          <a:xfrm>
            <a:off x="1763688" y="161359"/>
            <a:ext cx="6120680" cy="72008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этап.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Организационный</a:t>
            </a:r>
            <a:r>
              <a:rPr lang="ru-RU" sz="24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A37BD-B0FD-4A40-B9B5-72F643E03D81}"/>
              </a:ext>
            </a:extLst>
          </p:cNvPr>
          <p:cNvSpPr/>
          <p:nvPr/>
        </p:nvSpPr>
        <p:spPr>
          <a:xfrm>
            <a:off x="7236296" y="980728"/>
            <a:ext cx="1751610" cy="10701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Создание в группе огорода на подоконнике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D736-7957-4377-AD8F-8B86D202382D}"/>
              </a:ext>
            </a:extLst>
          </p:cNvPr>
          <p:cNvSpPr txBox="1"/>
          <p:nvPr/>
        </p:nvSpPr>
        <p:spPr>
          <a:xfrm>
            <a:off x="152716" y="1679560"/>
            <a:ext cx="3911849" cy="3541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обсуждение со всеми участниками проекта поэтапного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плана работы;</a:t>
            </a:r>
          </a:p>
          <a:p>
            <a:pPr marL="342900" marR="0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проблемы: что уже есть и что нужно сделать;</a:t>
            </a:r>
          </a:p>
          <a:p>
            <a:pPr marL="342900" marR="0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банка идей и предложений;</a:t>
            </a:r>
          </a:p>
          <a:p>
            <a:pPr marL="342900" marR="0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методической, справочной, энциклопедической и художественной литературы по выбранной тематике проекта;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4391DC-0EE8-449F-9132-49A643058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16" y="2204864"/>
            <a:ext cx="4671828" cy="3369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505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>
            <a:extLst>
              <a:ext uri="{FF2B5EF4-FFF2-40B4-BE49-F238E27FC236}">
                <a16:creationId xmlns:a16="http://schemas.microsoft.com/office/drawing/2014/main" id="{B7B42F8E-906B-4512-83E6-BE06613B3537}"/>
              </a:ext>
            </a:extLst>
          </p:cNvPr>
          <p:cNvSpPr/>
          <p:nvPr/>
        </p:nvSpPr>
        <p:spPr>
          <a:xfrm>
            <a:off x="1547664" y="260648"/>
            <a:ext cx="6120680" cy="72008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этап.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Основной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761FA-914C-45BA-9D5F-4791DFE08BA4}"/>
              </a:ext>
            </a:extLst>
          </p:cNvPr>
          <p:cNvSpPr txBox="1"/>
          <p:nvPr/>
        </p:nvSpPr>
        <p:spPr>
          <a:xfrm>
            <a:off x="539552" y="1124744"/>
            <a:ext cx="6480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деятельность: 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effectLst/>
                <a:latin typeface="Times New Roman" panose="02020603050405020304" pitchFamily="18" charset="0"/>
              </a:rPr>
              <a:t>«</a:t>
            </a:r>
            <a:r>
              <a:rPr lang="ru-RU" dirty="0">
                <a:effectLst/>
                <a:latin typeface="Times New Roman" panose="02020603050405020304" pitchFamily="18" charset="0"/>
              </a:rPr>
              <a:t>Культурные растения</a:t>
            </a:r>
            <a:r>
              <a:rPr lang="ru-RU" b="1" dirty="0">
                <a:effectLst/>
                <a:latin typeface="Times New Roman" panose="02020603050405020304" pitchFamily="18" charset="0"/>
              </a:rPr>
              <a:t>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«Огород на окне»;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A9E193-3012-4CB0-86E5-A1A0BB820FBC}"/>
              </a:ext>
            </a:extLst>
          </p:cNvPr>
          <p:cNvSpPr/>
          <p:nvPr/>
        </p:nvSpPr>
        <p:spPr>
          <a:xfrm>
            <a:off x="3809186" y="2140407"/>
            <a:ext cx="1512168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«Огород на окне»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20F270-7AF9-4DAE-84D2-D52E6FC1E0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464495" cy="3126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D71B3A-9AE3-480F-97C5-29FFC85426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93261" y="2903783"/>
            <a:ext cx="3054022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891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>
            <a:extLst>
              <a:ext uri="{FF2B5EF4-FFF2-40B4-BE49-F238E27FC236}">
                <a16:creationId xmlns:a16="http://schemas.microsoft.com/office/drawing/2014/main" id="{FC550FCF-2FF6-48CB-BEDC-2AFA3F55B51B}"/>
              </a:ext>
            </a:extLst>
          </p:cNvPr>
          <p:cNvSpPr/>
          <p:nvPr/>
        </p:nvSpPr>
        <p:spPr>
          <a:xfrm>
            <a:off x="1511660" y="188640"/>
            <a:ext cx="6120680" cy="72008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 и речевое общение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84A6B-5AEF-4D6E-BD4C-CCAC611055D1}"/>
              </a:ext>
            </a:extLst>
          </p:cNvPr>
          <p:cNvSpPr txBox="1"/>
          <p:nvPr/>
        </p:nvSpPr>
        <p:spPr>
          <a:xfrm>
            <a:off x="251520" y="1196752"/>
            <a:ext cx="449999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ru-RU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Беседы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</a:rPr>
              <a:t>«Чем семена растений отличаются друг от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</a:rPr>
              <a:t>д</a:t>
            </a:r>
            <a:r>
              <a:rPr lang="ru-RU" sz="2000" dirty="0">
                <a:effectLst/>
                <a:latin typeface="Times New Roman" panose="02020603050405020304" pitchFamily="18" charset="0"/>
              </a:rPr>
              <a:t>руга»</a:t>
            </a:r>
            <a:r>
              <a:rPr lang="ru-RU" sz="2000" dirty="0">
                <a:latin typeface="Calibri" panose="020F0502020204030204" pitchFamily="34" charset="0"/>
              </a:rPr>
              <a:t>,</a:t>
            </a:r>
            <a:b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</a:rPr>
              <a:t>«Что растет в огороде?».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</a:rPr>
              <a:t> Итоговая беседа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</a:rPr>
              <a:t>« Огород на окне переносится на участок детского сада».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ru-RU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Чтение худ. лит-</a:t>
            </a:r>
            <a:r>
              <a:rPr lang="ru-RU" sz="2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ры</a:t>
            </a:r>
            <a:r>
              <a:rPr lang="ru-RU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</a:rPr>
              <a:t>Картотека сказок "Веселый огород";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</a:rPr>
              <a:t>Джанни Родари «Чиполлино» </a:t>
            </a: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</a:rPr>
              <a:t> Е. Попова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</a:rPr>
              <a:t>«Там, на  кухне, что  за  запах»;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</a:rPr>
              <a:t>М. Борина</a:t>
            </a:r>
            <a:r>
              <a:rPr lang="ru-RU" sz="2000" dirty="0">
                <a:latin typeface="Calibri" panose="020F0502020204030204" pitchFamily="34" charset="0"/>
              </a:rPr>
              <a:t>  </a:t>
            </a:r>
            <a:r>
              <a:rPr lang="ru-RU" sz="2000" dirty="0">
                <a:effectLst/>
                <a:latin typeface="Times New Roman" panose="02020603050405020304" pitchFamily="18" charset="0"/>
              </a:rPr>
              <a:t>«Вкусной выросла морковка».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</a:rPr>
              <a:t>В. Дорошенко</a:t>
            </a:r>
            <a:r>
              <a:rPr lang="ru-RU" sz="2000" dirty="0">
                <a:latin typeface="Calibri" panose="020F0502020204030204" pitchFamily="34" charset="0"/>
              </a:rPr>
              <a:t>  </a:t>
            </a:r>
            <a:r>
              <a:rPr lang="ru-RU" sz="2000" dirty="0">
                <a:effectLst/>
                <a:latin typeface="Times New Roman" panose="02020603050405020304" pitchFamily="18" charset="0"/>
              </a:rPr>
              <a:t>«Сеньор Помидор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загадки об овощах</a:t>
            </a:r>
            <a:r>
              <a:rPr lang="ru-RU" sz="20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ru-RU" sz="2000" b="1" i="1" u="sng" dirty="0">
                <a:effectLst/>
                <a:latin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ru-RU" sz="20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00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>
            <a:extLst>
              <a:ext uri="{FF2B5EF4-FFF2-40B4-BE49-F238E27FC236}">
                <a16:creationId xmlns:a16="http://schemas.microsoft.com/office/drawing/2014/main" id="{0C28B082-CDD7-4B73-ADAF-ACF4A5FAE417}"/>
              </a:ext>
            </a:extLst>
          </p:cNvPr>
          <p:cNvSpPr/>
          <p:nvPr/>
        </p:nvSpPr>
        <p:spPr>
          <a:xfrm>
            <a:off x="1691172" y="64848"/>
            <a:ext cx="6120680" cy="72008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424BE-28BE-442E-AA7F-1213F15D9C46}"/>
              </a:ext>
            </a:extLst>
          </p:cNvPr>
          <p:cNvSpPr txBox="1"/>
          <p:nvPr/>
        </p:nvSpPr>
        <p:spPr>
          <a:xfrm>
            <a:off x="179512" y="881425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Дидактические игры: </a:t>
            </a: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</a:rPr>
              <a:t>«Культурные растения»;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Times New Roman" panose="02020603050405020304" pitchFamily="18" charset="0"/>
              </a:rPr>
              <a:t>«Фрукты, овощи, ягоды».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54C5C-2DBC-43D5-A0F2-25E0F2D4BBB5}"/>
              </a:ext>
            </a:extLst>
          </p:cNvPr>
          <p:cNvSpPr txBox="1"/>
          <p:nvPr/>
        </p:nvSpPr>
        <p:spPr>
          <a:xfrm>
            <a:off x="511644" y="3945078"/>
            <a:ext cx="39163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Настольно-печатные игры:</a:t>
            </a:r>
            <a:endParaRPr lang="ru-RU" sz="2000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</a:rPr>
              <a:t>Пазл</a:t>
            </a:r>
            <a:r>
              <a:rPr lang="ru-RU" sz="2000" dirty="0">
                <a:effectLst/>
                <a:latin typeface="Times New Roman" panose="02020603050405020304" pitchFamily="18" charset="0"/>
              </a:rPr>
              <a:t> «Собери овощи».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Times New Roman" panose="02020603050405020304" pitchFamily="18" charset="0"/>
              </a:rPr>
              <a:t> Развивающее лото «Овощи и фрукты»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99EB98D-7935-4584-AC25-1205E4E7B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23082"/>
            <a:ext cx="2876751" cy="2154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C4346212-C2D5-4CAF-9183-78E2E157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72" y="1897088"/>
            <a:ext cx="2592289" cy="2001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BFED7E54-81E4-4DA9-B99D-FFCDC928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2233"/>
            <a:ext cx="2080572" cy="2080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8ADC714-2C68-4C90-96A4-2E30B451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68949"/>
            <a:ext cx="2736304" cy="1824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54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>
            <a:extLst>
              <a:ext uri="{FF2B5EF4-FFF2-40B4-BE49-F238E27FC236}">
                <a16:creationId xmlns:a16="http://schemas.microsoft.com/office/drawing/2014/main" id="{0C28B082-CDD7-4B73-ADAF-ACF4A5FAE417}"/>
              </a:ext>
            </a:extLst>
          </p:cNvPr>
          <p:cNvSpPr/>
          <p:nvPr/>
        </p:nvSpPr>
        <p:spPr>
          <a:xfrm>
            <a:off x="1547664" y="188640"/>
            <a:ext cx="6120680" cy="72008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Наблюдение -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экспериментирование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54C5C-2DBC-43D5-A0F2-25E0F2D4BBB5}"/>
              </a:ext>
            </a:extLst>
          </p:cNvPr>
          <p:cNvSpPr txBox="1"/>
          <p:nvPr/>
        </p:nvSpPr>
        <p:spPr>
          <a:xfrm>
            <a:off x="64594" y="465313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09F0CB-672E-4949-8235-D249DC699A66}"/>
              </a:ext>
            </a:extLst>
          </p:cNvPr>
          <p:cNvSpPr txBox="1"/>
          <p:nvPr/>
        </p:nvSpPr>
        <p:spPr>
          <a:xfrm>
            <a:off x="395536" y="278266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B5CB1C-6167-43B5-8A95-4424FAC6EEB2}"/>
              </a:ext>
            </a:extLst>
          </p:cNvPr>
          <p:cNvSpPr txBox="1"/>
          <p:nvPr/>
        </p:nvSpPr>
        <p:spPr>
          <a:xfrm>
            <a:off x="179512" y="57901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</a:rPr>
              <a:t>"</a:t>
            </a:r>
            <a:endParaRPr lang="ru-RU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D5A26B0-867A-4063-865E-E9829431ABBE}"/>
              </a:ext>
            </a:extLst>
          </p:cNvPr>
          <p:cNvSpPr/>
          <p:nvPr/>
        </p:nvSpPr>
        <p:spPr>
          <a:xfrm>
            <a:off x="159612" y="1225207"/>
            <a:ext cx="1512168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"Зависимость растения от попадания солнца и воды"   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A0B041E-6DCE-4030-9A88-CE471525E9CA}"/>
              </a:ext>
            </a:extLst>
          </p:cNvPr>
          <p:cNvSpPr/>
          <p:nvPr/>
        </p:nvSpPr>
        <p:spPr>
          <a:xfrm>
            <a:off x="7504278" y="1124744"/>
            <a:ext cx="1512168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Опыт -наблюдение за ростом лука, огурца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4671A13-A15F-4072-922A-F4BE7BCEE243}"/>
              </a:ext>
            </a:extLst>
          </p:cNvPr>
          <p:cNvSpPr/>
          <p:nvPr/>
        </p:nvSpPr>
        <p:spPr>
          <a:xfrm>
            <a:off x="7551677" y="5576484"/>
            <a:ext cx="1512168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"Выращивание лука в воде и в земле"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2647BAC-A44D-4FE2-841B-C156024F55C3}"/>
              </a:ext>
            </a:extLst>
          </p:cNvPr>
          <p:cNvSpPr/>
          <p:nvPr/>
        </p:nvSpPr>
        <p:spPr>
          <a:xfrm>
            <a:off x="188710" y="5604188"/>
            <a:ext cx="1800200" cy="1122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Ежедневное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ведение "Дневника наблюдений" за посаженными растениями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1706CD0-6A44-4F43-A6AA-CFA3352D3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41" y="4189432"/>
            <a:ext cx="2303504" cy="172762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6AC0DBD-58AF-40C1-AA43-22135010C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51" y="1040606"/>
            <a:ext cx="3382343" cy="2536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7B5408-7DCA-4346-BEDF-963AA218389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75" y="1988840"/>
            <a:ext cx="3169029" cy="2407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7D8CB0B-4020-4439-988C-593EA90C541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31" y="4451640"/>
            <a:ext cx="2894965" cy="2171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9131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774</Words>
  <Application>Microsoft Office PowerPoint</Application>
  <PresentationFormat>Экран (4:3)</PresentationFormat>
  <Paragraphs>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Monotype Corsiva</vt:lpstr>
      <vt:lpstr>Segoe Print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89</cp:revision>
  <dcterms:modified xsi:type="dcterms:W3CDTF">2025-09-14T19:41:27Z</dcterms:modified>
</cp:coreProperties>
</file>