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62" r:id="rId15"/>
    <p:sldId id="261" r:id="rId16"/>
    <p:sldId id="263" r:id="rId17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499320" y="5945040"/>
            <a:ext cx="4939920" cy="920520"/>
          </a:xfrm>
          <a:custGeom>
            <a:avLst/>
            <a:gdLst/>
            <a:ahLst/>
            <a:cxnLst/>
            <a:rect l="l" t="t" r="r" b="b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2"/>
          <p:cNvSpPr/>
          <p:nvPr/>
        </p:nvSpPr>
        <p:spPr>
          <a:xfrm>
            <a:off x="485640" y="5938920"/>
            <a:ext cx="3689640" cy="932760"/>
          </a:xfrm>
          <a:custGeom>
            <a:avLst/>
            <a:gdLst/>
            <a:ahLst/>
            <a:cxnLst/>
            <a:rect l="l" t="t" r="r" b="b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-6120" y="5791320"/>
            <a:ext cx="3401640" cy="1080000"/>
          </a:xfrm>
          <a:prstGeom prst="rtTriangle">
            <a:avLst/>
          </a:prstGeom>
          <a:blipFill rotWithShape="0">
            <a:blip r:embed="rId14" cstate="print">
              <a:alphaModFix amt="50000"/>
            </a:blip>
            <a:tile/>
          </a:blipFill>
          <a:ln w="12600">
            <a:noFill/>
          </a:ln>
          <a:effectLst>
            <a:outerShdw blurRad="50800" dist="381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Line 4"/>
          <p:cNvSpPr/>
          <p:nvPr/>
        </p:nvSpPr>
        <p:spPr>
          <a:xfrm>
            <a:off x="-9000" y="5787720"/>
            <a:ext cx="3405240" cy="1084320"/>
          </a:xfrm>
          <a:prstGeom prst="line">
            <a:avLst/>
          </a:prstGeom>
          <a:ln w="12240">
            <a:solidFill>
              <a:srgbClr val="196F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499320" y="5945040"/>
            <a:ext cx="4939920" cy="920520"/>
          </a:xfrm>
          <a:custGeom>
            <a:avLst/>
            <a:gdLst/>
            <a:ahLst/>
            <a:cxnLst/>
            <a:rect l="l" t="t" r="r" b="b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2"/>
          <p:cNvSpPr/>
          <p:nvPr/>
        </p:nvSpPr>
        <p:spPr>
          <a:xfrm>
            <a:off x="485640" y="5938920"/>
            <a:ext cx="3689640" cy="932760"/>
          </a:xfrm>
          <a:custGeom>
            <a:avLst/>
            <a:gdLst/>
            <a:ahLst/>
            <a:cxnLst/>
            <a:rect l="l" t="t" r="r" b="b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3"/>
          <p:cNvSpPr/>
          <p:nvPr/>
        </p:nvSpPr>
        <p:spPr>
          <a:xfrm>
            <a:off x="-6120" y="5791320"/>
            <a:ext cx="3401640" cy="1080000"/>
          </a:xfrm>
          <a:prstGeom prst="rtTriangle">
            <a:avLst/>
          </a:prstGeom>
          <a:blipFill rotWithShape="0">
            <a:blip r:embed="rId14" cstate="print">
              <a:alphaModFix amt="50000"/>
            </a:blip>
            <a:tile/>
          </a:blipFill>
          <a:ln w="12600">
            <a:noFill/>
          </a:ln>
          <a:effectLst>
            <a:outerShdw blurRad="50800" dist="381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5" name="Line 4"/>
          <p:cNvSpPr/>
          <p:nvPr/>
        </p:nvSpPr>
        <p:spPr>
          <a:xfrm>
            <a:off x="-9000" y="5787720"/>
            <a:ext cx="3405240" cy="1084320"/>
          </a:xfrm>
          <a:prstGeom prst="line">
            <a:avLst/>
          </a:prstGeom>
          <a:ln w="12240">
            <a:solidFill>
              <a:srgbClr val="196F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6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323640" y="1052640"/>
            <a:ext cx="8227800" cy="452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32500" lnSpcReduction="20000"/>
          </a:bodyPr>
          <a:lstStyle/>
          <a:p>
            <a:pPr marL="343080" indent="-341280" algn="ctr">
              <a:lnSpc>
                <a:spcPct val="100000"/>
              </a:lnSpc>
              <a:spcBef>
                <a:spcPts val="641"/>
              </a:spcBef>
            </a:pP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    </a:t>
            </a:r>
            <a:endParaRPr lang="ru-RU" sz="3200" b="0" i="1" strike="noStrike" spc="-1" dirty="0">
              <a:latin typeface="Times New Roman"/>
            </a:endParaRPr>
          </a:p>
          <a:p>
            <a:pPr marL="343080" indent="-341280" algn="ctr">
              <a:lnSpc>
                <a:spcPct val="100000"/>
              </a:lnSpc>
              <a:spcBef>
                <a:spcPts val="641"/>
              </a:spcBef>
            </a:pPr>
            <a:endParaRPr lang="ru-RU" sz="3200" b="0" i="1" strike="noStrike" spc="-1" dirty="0">
              <a:latin typeface="Times New Roman"/>
            </a:endParaRPr>
          </a:p>
          <a:p>
            <a:pPr marL="343080" indent="-341280" algn="ctr">
              <a:lnSpc>
                <a:spcPct val="100000"/>
              </a:lnSpc>
              <a:spcBef>
                <a:spcPts val="641"/>
              </a:spcBef>
            </a:pPr>
            <a:r>
              <a:rPr lang="ru-RU" sz="4200" b="1" strike="noStrike" spc="-1" dirty="0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endParaRPr lang="ru-RU" sz="4200" b="0" i="1" strike="noStrike" spc="-1" dirty="0">
              <a:latin typeface="Times New Roman"/>
            </a:endParaRPr>
          </a:p>
          <a:p>
            <a:pPr marL="343080" indent="-341280" algn="ctr">
              <a:lnSpc>
                <a:spcPct val="100000"/>
              </a:lnSpc>
              <a:spcBef>
                <a:spcPts val="641"/>
              </a:spcBef>
            </a:pPr>
            <a:r>
              <a:rPr lang="ru-RU" sz="6200" b="1" strike="noStrike" spc="-1" dirty="0">
                <a:solidFill>
                  <a:srgbClr val="002060"/>
                </a:solidFill>
                <a:latin typeface="Times New Roman"/>
                <a:ea typeface="DejaVu Sans"/>
              </a:rPr>
              <a:t>Консультация</a:t>
            </a:r>
            <a:endParaRPr lang="ru-RU" sz="6200" b="0" i="1" strike="noStrike" spc="-1" dirty="0">
              <a:latin typeface="Times New Roman"/>
            </a:endParaRPr>
          </a:p>
          <a:p>
            <a:pPr marL="343080" indent="-341280" algn="ctr">
              <a:lnSpc>
                <a:spcPct val="100000"/>
              </a:lnSpc>
              <a:spcBef>
                <a:spcPts val="641"/>
              </a:spcBef>
            </a:pPr>
            <a:r>
              <a:rPr lang="ru-RU" sz="6200" b="1" strike="noStrike" spc="-1" dirty="0">
                <a:solidFill>
                  <a:srgbClr val="002060"/>
                </a:solidFill>
                <a:latin typeface="Times New Roman"/>
                <a:ea typeface="DejaVu Sans"/>
              </a:rPr>
              <a:t> для воспитателей на тему:</a:t>
            </a:r>
            <a:endParaRPr lang="ru-RU" sz="6200" b="0" i="1" strike="noStrike" spc="-1" dirty="0">
              <a:latin typeface="Times New Roman"/>
            </a:endParaRPr>
          </a:p>
          <a:p>
            <a:pPr marL="343080" indent="-341280" algn="ctr">
              <a:lnSpc>
                <a:spcPct val="100000"/>
              </a:lnSpc>
              <a:spcBef>
                <a:spcPts val="641"/>
              </a:spcBef>
            </a:pPr>
            <a:r>
              <a:rPr lang="ru-RU" sz="7400" b="1" strike="noStrike" spc="-1" dirty="0">
                <a:solidFill>
                  <a:srgbClr val="C00000"/>
                </a:solidFill>
                <a:latin typeface="Times New Roman"/>
                <a:ea typeface="DejaVu Sans"/>
              </a:rPr>
              <a:t> «Создание развивающей предметно-пространственной среды, для ознакомления с окружающим миром через экспериментирование»</a:t>
            </a:r>
            <a:br>
              <a:rPr sz="7400" dirty="0"/>
            </a:br>
            <a:br>
              <a:rPr dirty="0"/>
            </a:br>
            <a:endParaRPr lang="ru-RU" sz="5700" b="0" i="1" strike="noStrike" spc="-1" dirty="0">
              <a:latin typeface="Times New Roman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</a:pPr>
            <a:endParaRPr lang="ru-RU" sz="5700" b="0" i="1" strike="noStrike" spc="-1" dirty="0">
              <a:latin typeface="Times New Roman"/>
            </a:endParaRPr>
          </a:p>
          <a:p>
            <a:pPr marL="343080" indent="-341280" algn="r">
              <a:lnSpc>
                <a:spcPct val="100000"/>
              </a:lnSpc>
              <a:spcBef>
                <a:spcPts val="641"/>
              </a:spcBef>
            </a:pPr>
            <a:r>
              <a:rPr lang="ru-RU" sz="32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                                         </a:t>
            </a:r>
            <a:endParaRPr lang="ru-RU" sz="3200" b="0" i="1" strike="noStrike" spc="-1" dirty="0">
              <a:latin typeface="Times New Roman"/>
            </a:endParaRPr>
          </a:p>
          <a:p>
            <a:pPr marL="343080" indent="-341280" algn="r">
              <a:lnSpc>
                <a:spcPct val="100000"/>
              </a:lnSpc>
              <a:spcBef>
                <a:spcPts val="641"/>
              </a:spcBef>
            </a:pPr>
            <a:r>
              <a:rPr lang="ru-RU" sz="4900" b="1" i="1" strike="noStrike" spc="-1" dirty="0">
                <a:solidFill>
                  <a:srgbClr val="002060"/>
                </a:solidFill>
                <a:latin typeface="Times New Roman"/>
                <a:ea typeface="DejaVu Sans"/>
              </a:rPr>
              <a:t>Подготовила: Воспитатель </a:t>
            </a:r>
            <a:endParaRPr lang="ru-RU" sz="4900" b="0" i="1" strike="noStrike" spc="-1" dirty="0">
              <a:latin typeface="Times New Roman"/>
            </a:endParaRPr>
          </a:p>
          <a:p>
            <a:pPr marL="343080" indent="-341280" algn="r">
              <a:lnSpc>
                <a:spcPct val="100000"/>
              </a:lnSpc>
              <a:spcBef>
                <a:spcPts val="641"/>
              </a:spcBef>
            </a:pPr>
            <a:r>
              <a:rPr lang="ru-RU" sz="4900" b="1" i="1" strike="noStrike" spc="-1" dirty="0">
                <a:solidFill>
                  <a:srgbClr val="002060"/>
                </a:solidFill>
                <a:latin typeface="Times New Roman"/>
                <a:ea typeface="DejaVu Sans"/>
              </a:rPr>
              <a:t>Поспелова Галина Валерьевна</a:t>
            </a:r>
            <a:endParaRPr lang="ru-RU" sz="4900" b="0" i="1" strike="noStrike" spc="-1" dirty="0">
              <a:latin typeface="Times New Roman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288000" y="240120"/>
            <a:ext cx="8134560" cy="76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Calibri"/>
              </a:rPr>
              <a:t>Муниципальное дошкольное образовательное автономное учреждение «Центр развития ребенка – детский сад № 56 «Надежда» </a:t>
            </a:r>
            <a:br>
              <a:rPr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600" b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Calibri"/>
              </a:rPr>
              <a:t>г. Орска»</a:t>
            </a:r>
            <a:endParaRPr lang="ru-RU" sz="16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A708545-CFF3-4104-B572-1F08D71C9EBC}"/>
              </a:ext>
            </a:extLst>
          </p:cNvPr>
          <p:cNvSpPr txBox="1"/>
          <p:nvPr/>
        </p:nvSpPr>
        <p:spPr>
          <a:xfrm>
            <a:off x="323528" y="188640"/>
            <a:ext cx="460380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Наличие инструментов для экспериментальной деятельности:</a:t>
            </a:r>
          </a:p>
          <a:p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материалы распределены по разделам</a:t>
            </a: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клеенчатые фартуки, нарукавники, резиновые перчатки, тряпки;</a:t>
            </a: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набор для экспериментирования с водой</a:t>
            </a: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набор для экспериментирования с песком</a:t>
            </a: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технические материалы</a:t>
            </a: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пищевые красители-пищевые и непищевые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мыльные пузыри;</a:t>
            </a: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•	приборы-помощники: увеличительное стекло, песочные часы, термометры</a:t>
            </a:r>
          </a:p>
          <a:p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EC500D-F301-41F9-9AE0-A2F96BC0D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549" y="1628800"/>
            <a:ext cx="3812923" cy="253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95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CD5EF3-6141-4C92-A00B-C55B4BECAE88}"/>
              </a:ext>
            </a:extLst>
          </p:cNvPr>
          <p:cNvSpPr txBox="1"/>
          <p:nvPr/>
        </p:nvSpPr>
        <p:spPr>
          <a:xfrm>
            <a:off x="323528" y="764704"/>
            <a:ext cx="460380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Компонент стимулирующий:</a:t>
            </a:r>
          </a:p>
          <a:p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мини-стенд "О чем хочу узнать завтра";</a:t>
            </a:r>
          </a:p>
          <a:p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личные блокноты детей для фиксации результатов опытов.</a:t>
            </a:r>
          </a:p>
          <a:p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карточки-подсказки (разрешающие -запрещающие знаки) "Что можно, что нельзя«</a:t>
            </a:r>
          </a:p>
          <a:p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персонажи, наделанные определенными чертами</a:t>
            </a: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("почемучка") от имени которого моделируется проблемная ситуация.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695EDA-3A75-4C9D-858D-7F5BDA14F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929" y="116632"/>
            <a:ext cx="2951989" cy="22139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EF7C6E-29A5-4EE0-8AB7-B181D1B54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712" y="2492896"/>
            <a:ext cx="2677984" cy="19442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D28560-F80A-4422-9D3F-9727978D9B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16075" y="4251768"/>
            <a:ext cx="2085695" cy="278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16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CD5EF3-6141-4C92-A00B-C55B4BECAE88}"/>
              </a:ext>
            </a:extLst>
          </p:cNvPr>
          <p:cNvSpPr txBox="1"/>
          <p:nvPr/>
        </p:nvSpPr>
        <p:spPr>
          <a:xfrm>
            <a:off x="3203848" y="3528153"/>
            <a:ext cx="4603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Выращивание и наблюдение</a:t>
            </a:r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9803A3-5C15-4A93-8C90-084CFE232C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85964"/>
            <a:ext cx="1775044" cy="23667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9AFC23-FA44-492F-84B5-CC66904A2F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0" y="486054"/>
            <a:ext cx="3347864" cy="25108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9068B4-D008-4C99-9B84-7AAD166B85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1" y="3222022"/>
            <a:ext cx="3039269" cy="22794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69D9A3-1BE5-47F3-8CF9-ED811754C6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00" y="4559516"/>
            <a:ext cx="2841045" cy="21307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4F0B83D-26CD-4C73-9446-ABF5141B60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580" y="485964"/>
            <a:ext cx="3203848" cy="24569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96F98E6-65F0-4D9E-B001-55F5B77FEC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405" y="3068960"/>
            <a:ext cx="2610267" cy="213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10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6A50E-BC3E-4581-9634-18E5B622FF9E}"/>
              </a:ext>
            </a:extLst>
          </p:cNvPr>
          <p:cNvSpPr txBox="1"/>
          <p:nvPr/>
        </p:nvSpPr>
        <p:spPr>
          <a:xfrm>
            <a:off x="107504" y="548680"/>
            <a:ext cx="40324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Моделирование ( в группе присутствуют  материалы для развития у детей моделирующей способности):</a:t>
            </a:r>
          </a:p>
          <a:p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условные символы;</a:t>
            </a: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календари наблюдений в природе и погоды;</a:t>
            </a: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протоколы, журнал опытов для зарисовки результатов;</a:t>
            </a: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экологические дневники;</a:t>
            </a: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книжки-самоделки;</a:t>
            </a: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экологические цепочки, экосистемы, модули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1CBD7F-3A11-400B-A2D2-34D082FBF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70" y="260648"/>
            <a:ext cx="2555776" cy="19168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50BDFF-E829-44A1-8EE4-8D48BFB20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644" y="2636912"/>
            <a:ext cx="2901130" cy="217301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785880" y="357120"/>
            <a:ext cx="7770600" cy="146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1371600" y="3886200"/>
            <a:ext cx="6399000" cy="175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3"/>
          <p:cNvSpPr/>
          <p:nvPr/>
        </p:nvSpPr>
        <p:spPr>
          <a:xfrm>
            <a:off x="428760" y="1785960"/>
            <a:ext cx="8227800" cy="452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just">
              <a:lnSpc>
                <a:spcPct val="100000"/>
              </a:lnSpc>
              <a:spcBef>
                <a:spcPts val="621"/>
              </a:spcBef>
            </a:pPr>
            <a:endParaRPr lang="ru-RU" sz="1800" b="0" i="1" strike="noStrike" spc="-1">
              <a:latin typeface="Times New Roman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ru-RU" sz="1800" b="0" i="1" strike="noStrike" spc="-1">
              <a:latin typeface="Times New Roman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ru-RU" sz="1800" b="0" i="1" strike="noStrike" spc="-1">
              <a:latin typeface="Times New Roman"/>
            </a:endParaRPr>
          </a:p>
        </p:txBody>
      </p:sp>
      <p:sp>
        <p:nvSpPr>
          <p:cNvPr id="102" name="CustomShape 4"/>
          <p:cNvSpPr/>
          <p:nvPr/>
        </p:nvSpPr>
        <p:spPr>
          <a:xfrm rot="21564600">
            <a:off x="7560" y="949680"/>
            <a:ext cx="8834400" cy="437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strike="noStrike" spc="-1" dirty="0">
                <a:solidFill>
                  <a:schemeClr val="accent4">
                    <a:lumMod val="75000"/>
                  </a:schemeClr>
                </a:solidFill>
                <a:latin typeface="Calibri"/>
                <a:ea typeface="DejaVu Sans"/>
              </a:rPr>
              <a:t>Люди, научившиеся… наблюдениям и опытам, приобретают способность сами ставить вопросы и получать на них фактические ответы, оказываясь на более высоком умственном и нравственном уровне в сравнении с теми, кто такой школы не прошел. </a:t>
            </a:r>
            <a:endParaRPr lang="ru-RU" sz="36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36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3600" b="1" i="1" strike="noStrike" spc="-1" dirty="0" err="1">
                <a:solidFill>
                  <a:schemeClr val="accent4">
                    <a:lumMod val="75000"/>
                  </a:schemeClr>
                </a:solidFill>
                <a:latin typeface="Calibri"/>
                <a:ea typeface="DejaVu Sans"/>
              </a:rPr>
              <a:t>К.Е.Тимирязев</a:t>
            </a:r>
            <a:endParaRPr lang="ru-RU" sz="36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5CD59-BBB2-4F35-B82B-54B200FC6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601B6A-63CB-41BC-AD06-F4BD9A5CB25E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550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2123640" y="548640"/>
            <a:ext cx="6824160" cy="264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Скажи мне- и я забуду, </a:t>
            </a:r>
            <a:endParaRPr lang="ru-RU" sz="32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Покажи мне- и я запомню,</a:t>
            </a:r>
            <a:endParaRPr lang="ru-RU" sz="32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Дай мне сделать- и я пойму.</a:t>
            </a:r>
            <a:endParaRPr lang="ru-RU" sz="32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 algn="r">
              <a:lnSpc>
                <a:spcPct val="100000"/>
              </a:lnSpc>
              <a:spcBef>
                <a:spcPts val="641"/>
              </a:spcBef>
            </a:pPr>
            <a:r>
              <a:rPr lang="ru-RU" sz="3200" b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Конфуций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endParaRPr lang="ru-RU" sz="3200" b="0" i="1" strike="noStrike" spc="-1" dirty="0">
              <a:latin typeface="Times New Roman"/>
            </a:endParaRPr>
          </a:p>
        </p:txBody>
      </p:sp>
      <p:pic>
        <p:nvPicPr>
          <p:cNvPr id="89" name="Рисунок 88"/>
          <p:cNvPicPr/>
          <p:nvPr/>
        </p:nvPicPr>
        <p:blipFill>
          <a:blip r:embed="rId2" cstate="print"/>
          <a:stretch/>
        </p:blipFill>
        <p:spPr>
          <a:xfrm>
            <a:off x="144000" y="3346920"/>
            <a:ext cx="4952520" cy="3421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0" i="1" strike="noStrike" spc="-1">
                <a:solidFill>
                  <a:srgbClr val="8B8B8B"/>
                </a:solidFill>
                <a:latin typeface="Calibri"/>
                <a:ea typeface="DejaVu Sans"/>
              </a:rPr>
              <a:t>    </a:t>
            </a:r>
            <a:endParaRPr lang="ru-RU" sz="3200" b="0" i="1" strike="noStrike" spc="-1">
              <a:latin typeface="Times New Roman"/>
            </a:endParaRPr>
          </a:p>
        </p:txBody>
      </p:sp>
      <p:sp>
        <p:nvSpPr>
          <p:cNvPr id="92" name="CustomShape 2"/>
          <p:cNvSpPr/>
          <p:nvPr/>
        </p:nvSpPr>
        <p:spPr>
          <a:xfrm>
            <a:off x="899640" y="260640"/>
            <a:ext cx="7620840" cy="460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i="1" strike="noStrike" spc="-1" dirty="0">
                <a:solidFill>
                  <a:srgbClr val="C00000"/>
                </a:solidFill>
                <a:latin typeface="Times New Roman"/>
                <a:ea typeface="DejaVu Sans"/>
              </a:rPr>
              <a:t>Экспериментирование: </a:t>
            </a:r>
            <a:endParaRPr lang="ru-RU" sz="4000" b="0" i="1" strike="noStrike" spc="-1" dirty="0"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4000" b="0" i="1" strike="noStrike" spc="-1" dirty="0"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lang="ru-RU" sz="2400" b="1" i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• это   форма поисковой деятельности;</a:t>
            </a:r>
            <a:endParaRPr lang="ru-RU" sz="24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lang="ru-RU" sz="24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    • это активность детей, направленная на получение новых знаний ;</a:t>
            </a:r>
            <a:endParaRPr lang="ru-RU" sz="24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lang="ru-RU" sz="24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    •  лежит  в основе любого процесса детского творчества;</a:t>
            </a:r>
            <a:endParaRPr lang="ru-RU" sz="24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lang="ru-RU" sz="24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    • пронизывает все сферы детской деятельности.</a:t>
            </a:r>
            <a:endParaRPr lang="ru-RU" sz="24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395640" y="332640"/>
            <a:ext cx="8208360" cy="57539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i="1" strike="noStrike" spc="-1" dirty="0">
                <a:solidFill>
                  <a:srgbClr val="C00000"/>
                </a:solidFill>
                <a:latin typeface="Times New Roman"/>
                <a:ea typeface="DejaVu Sans"/>
              </a:rPr>
              <a:t>Принципы  :</a:t>
            </a:r>
            <a:endParaRPr lang="ru-RU" sz="3200" b="0" i="1" strike="noStrike" spc="-1" dirty="0"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1.Принцип соответствия особенностям развития и саморазвития.</a:t>
            </a:r>
            <a:endParaRPr lang="ru-RU" sz="24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2.Принцип информированности, </a:t>
            </a:r>
            <a:r>
              <a:rPr lang="ru-RU" sz="2400" b="1" i="1" strike="noStrike" spc="-1" dirty="0" err="1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обогащённости</a:t>
            </a:r>
            <a:r>
              <a:rPr lang="ru-RU" sz="2400" b="1" i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 и </a:t>
            </a:r>
            <a:r>
              <a:rPr lang="ru-RU" sz="2400" b="1" i="1" strike="noStrike" spc="-1" dirty="0" err="1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наукоёмкости</a:t>
            </a:r>
            <a:r>
              <a:rPr lang="ru-RU" sz="2400" b="1" i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.</a:t>
            </a:r>
            <a:endParaRPr lang="ru-RU" sz="24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3.Принцип активности.</a:t>
            </a:r>
            <a:endParaRPr lang="ru-RU" sz="24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4.Принцип эмоциональной насыщенности.</a:t>
            </a:r>
            <a:endParaRPr lang="ru-RU" sz="24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5.Принцип системности.</a:t>
            </a:r>
            <a:endParaRPr lang="ru-RU" sz="24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6.Принцип статичности – подвижности.</a:t>
            </a:r>
            <a:endParaRPr lang="ru-RU" sz="24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  7.Принцип эмоционального благополучия и     комфорта.</a:t>
            </a:r>
            <a:endParaRPr lang="ru-RU" sz="24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8.Принцип обеспечения гендерных различий.</a:t>
            </a:r>
            <a:endParaRPr lang="ru-RU" sz="24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9.Многофункциональность.</a:t>
            </a:r>
            <a:endParaRPr lang="ru-RU" sz="24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10.Рациональность.</a:t>
            </a:r>
            <a:endParaRPr lang="ru-RU" sz="24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11.Обновляемость материала.</a:t>
            </a:r>
            <a:endParaRPr lang="ru-RU" sz="24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DejaVu Sans"/>
              </a:rPr>
              <a:t>12. Безопасность материалов и инструментов</a:t>
            </a:r>
            <a:endParaRPr lang="ru-RU" sz="2400" b="0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2493043" y="4504223"/>
            <a:ext cx="3807150" cy="769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</a:pPr>
            <a:endParaRPr lang="ru-RU" sz="2400" b="1" i="1" spc="-1" dirty="0">
              <a:solidFill>
                <a:schemeClr val="accent4">
                  <a:lumMod val="75000"/>
                </a:schemeClr>
              </a:solidFill>
              <a:latin typeface="Times New Roman"/>
              <a:ea typeface="Microsoft YaHei"/>
            </a:endParaRPr>
          </a:p>
          <a:p>
            <a:pPr algn="just">
              <a:lnSpc>
                <a:spcPct val="100000"/>
              </a:lnSpc>
            </a:pPr>
            <a:endParaRPr lang="ru-RU" sz="2400" b="1" i="1" spc="-1" dirty="0">
              <a:solidFill>
                <a:schemeClr val="accent4">
                  <a:lumMod val="75000"/>
                </a:schemeClr>
              </a:solidFill>
              <a:latin typeface="Times New Roman"/>
              <a:ea typeface="Microsoft YaHei"/>
            </a:endParaRPr>
          </a:p>
          <a:p>
            <a:pPr algn="just">
              <a:lnSpc>
                <a:spcPct val="100000"/>
              </a:lnSpc>
            </a:pPr>
            <a:endParaRPr lang="ru-RU" sz="2400" b="1" i="1" spc="-1" dirty="0">
              <a:solidFill>
                <a:schemeClr val="accent4">
                  <a:lumMod val="75000"/>
                </a:schemeClr>
              </a:solidFill>
              <a:latin typeface="Times New Roman"/>
              <a:ea typeface="Microsoft YaHei"/>
            </a:endParaRPr>
          </a:p>
          <a:p>
            <a:pPr algn="just">
              <a:lnSpc>
                <a:spcPct val="100000"/>
              </a:lnSpc>
            </a:pPr>
            <a:endParaRPr lang="ru-RU" sz="2400" b="1" i="1" spc="-1" dirty="0">
              <a:solidFill>
                <a:schemeClr val="accent4">
                  <a:lumMod val="75000"/>
                </a:schemeClr>
              </a:solidFill>
              <a:latin typeface="Times New Roman"/>
              <a:ea typeface="Microsoft YaHei"/>
            </a:endParaRPr>
          </a:p>
          <a:p>
            <a:pPr algn="just">
              <a:lnSpc>
                <a:spcPct val="100000"/>
              </a:lnSpc>
            </a:pPr>
            <a:endParaRPr lang="ru-RU" sz="2400" b="1" i="1" spc="-1" dirty="0">
              <a:solidFill>
                <a:schemeClr val="accent4">
                  <a:lumMod val="75000"/>
                </a:schemeClr>
              </a:solidFill>
              <a:latin typeface="Times New Roman"/>
              <a:ea typeface="Microsoft YaHei"/>
            </a:endParaRPr>
          </a:p>
          <a:p>
            <a:pPr algn="just">
              <a:lnSpc>
                <a:spcPct val="100000"/>
              </a:lnSpc>
            </a:pPr>
            <a:endParaRPr lang="ru-RU" sz="2400" b="1" i="1" spc="-1" dirty="0">
              <a:solidFill>
                <a:schemeClr val="accent4">
                  <a:lumMod val="75000"/>
                </a:schemeClr>
              </a:solidFill>
              <a:latin typeface="Times New Roman"/>
              <a:ea typeface="Microsoft YaHei"/>
            </a:endParaRPr>
          </a:p>
          <a:p>
            <a:pPr algn="just">
              <a:lnSpc>
                <a:spcPct val="100000"/>
              </a:lnSpc>
            </a:pPr>
            <a:endParaRPr lang="ru-RU" sz="2400" b="1" i="1" spc="-1" dirty="0">
              <a:solidFill>
                <a:schemeClr val="accent4">
                  <a:lumMod val="75000"/>
                </a:schemeClr>
              </a:solidFill>
              <a:latin typeface="Times New Roman"/>
              <a:ea typeface="Microsoft YaHei"/>
            </a:endParaRPr>
          </a:p>
          <a:p>
            <a:pPr algn="just">
              <a:lnSpc>
                <a:spcPct val="100000"/>
              </a:lnSpc>
            </a:pPr>
            <a:endParaRPr lang="ru-RU" sz="2400" b="1" i="1" spc="-1" dirty="0">
              <a:solidFill>
                <a:schemeClr val="accent4">
                  <a:lumMod val="75000"/>
                </a:schemeClr>
              </a:solidFill>
              <a:latin typeface="Times New Roman"/>
              <a:ea typeface="Microsoft YaHei"/>
            </a:endParaRPr>
          </a:p>
          <a:p>
            <a:pPr algn="just">
              <a:lnSpc>
                <a:spcPct val="100000"/>
              </a:lnSpc>
            </a:pPr>
            <a:endParaRPr lang="ru-RU" sz="2400" b="1" i="1" spc="-1" dirty="0">
              <a:solidFill>
                <a:schemeClr val="accent4">
                  <a:lumMod val="75000"/>
                </a:schemeClr>
              </a:solidFill>
              <a:latin typeface="Times New Roman"/>
              <a:ea typeface="Microsoft YaHei"/>
            </a:endParaRPr>
          </a:p>
          <a:p>
            <a:pPr>
              <a:lnSpc>
                <a:spcPct val="100000"/>
              </a:lnSpc>
            </a:pPr>
            <a:endParaRPr lang="ru-RU" sz="2400" b="1" i="1" strike="noStrike" spc="-1" dirty="0">
              <a:solidFill>
                <a:schemeClr val="accent4">
                  <a:lumMod val="75000"/>
                </a:schemeClr>
              </a:solidFill>
              <a:latin typeface="Times New Roman"/>
            </a:endParaRPr>
          </a:p>
          <a:p>
            <a:endParaRPr lang="ru-RU" sz="2400" b="0" i="1" strike="noStrike" spc="-1" dirty="0">
              <a:latin typeface="Times New Roman"/>
            </a:endParaRPr>
          </a:p>
          <a:p>
            <a:endParaRPr lang="ru-RU" sz="2700" b="0" i="1" strike="noStrike" spc="-1" dirty="0"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ru-RU" sz="2700" b="0" i="1" strike="noStrike" spc="-1" dirty="0">
              <a:latin typeface="Times New Roman"/>
            </a:endParaRPr>
          </a:p>
        </p:txBody>
      </p:sp>
      <p:sp>
        <p:nvSpPr>
          <p:cNvPr id="97" name="CustomShape 2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1000"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4100" b="1" i="1" strike="noStrike" spc="-1" dirty="0">
                <a:solidFill>
                  <a:srgbClr val="C00000"/>
                </a:solidFill>
                <a:latin typeface="Times New Roman"/>
              </a:rPr>
              <a:t>Содержание РППС для ознакомления с окружающим миром:</a:t>
            </a:r>
            <a:endParaRPr lang="ru-RU" sz="4100" b="0" i="1" strike="noStrike" spc="-1" dirty="0">
              <a:latin typeface="Times New Roman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19C26AF-EF27-4E8E-A7FA-F40EE7DD1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771" y="2420888"/>
            <a:ext cx="3807309" cy="327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368A13-B4F4-42A7-8327-A0B479E7965E}"/>
              </a:ext>
            </a:extLst>
          </p:cNvPr>
          <p:cNvSpPr txBox="1"/>
          <p:nvPr/>
        </p:nvSpPr>
        <p:spPr>
          <a:xfrm>
            <a:off x="0" y="2276872"/>
            <a:ext cx="46440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1" u="sng" strike="noStrike" kern="1200" cap="none" spc="-1" normalizeH="0" baseline="0" noProof="0" dirty="0">
                <a:ln>
                  <a:noFill/>
                </a:ln>
                <a:solidFill>
                  <a:srgbClr val="39639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Microsoft YaHei"/>
              </a:rPr>
              <a:t>Содержание растений в группе.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-1" normalizeH="0" baseline="0" noProof="0" dirty="0">
                <a:ln>
                  <a:noFill/>
                </a:ln>
                <a:solidFill>
                  <a:srgbClr val="39639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Microsoft YaHei"/>
              </a:rPr>
              <a:t>     В каждой возрастной группе выставлены свои растения. Но не забывайте соблюдать правила: ядовитые, ворсистые, нельзя по нормам </a:t>
            </a:r>
            <a:r>
              <a:rPr kumimoji="0" lang="ru-RU" sz="2400" b="1" i="1" u="none" strike="noStrike" kern="1200" cap="none" spc="-1" normalizeH="0" baseline="0" noProof="0">
                <a:ln>
                  <a:noFill/>
                </a:ln>
                <a:solidFill>
                  <a:srgbClr val="39639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Microsoft YaHei"/>
              </a:rPr>
              <a:t>САНПиН.</a:t>
            </a:r>
            <a:endParaRPr kumimoji="0" lang="ru-RU" sz="2400" b="1" i="1" u="none" strike="noStrike" kern="1200" cap="none" spc="-1" normalizeH="0" baseline="0" noProof="0" dirty="0">
              <a:ln>
                <a:noFill/>
              </a:ln>
              <a:solidFill>
                <a:srgbClr val="39639D">
                  <a:lumMod val="75000"/>
                </a:srgbClr>
              </a:solidFill>
              <a:effectLst/>
              <a:uLnTx/>
              <a:uFillTx/>
              <a:latin typeface="Times New Roman"/>
              <a:ea typeface="Microsoft YaHei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1" u="none" strike="noStrike" kern="1200" cap="none" spc="-1" normalizeH="0" baseline="0" noProof="0" dirty="0">
              <a:ln>
                <a:noFill/>
              </a:ln>
              <a:solidFill>
                <a:srgbClr val="39639D">
                  <a:lumMod val="75000"/>
                </a:srgbClr>
              </a:solidFill>
              <a:effectLst/>
              <a:uLnTx/>
              <a:uFillTx/>
              <a:latin typeface="Times New Roman"/>
              <a:ea typeface="Microsoft YaHe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30B78FC-DE41-40ED-83AE-4B91CFECB96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380" y="404664"/>
            <a:ext cx="8229240" cy="4337320"/>
          </a:xfrm>
        </p:spPr>
        <p:txBody>
          <a:bodyPr/>
          <a:lstStyle/>
          <a:p>
            <a:pPr algn="l" rtl="0"/>
            <a:r>
              <a:rPr kumimoji="0" lang="ru-RU" sz="1800" b="1" i="1" u="none" strike="noStrike" kern="1200" cap="none" spc="-1" normalizeH="0" baseline="0" noProof="0" dirty="0">
                <a:ln>
                  <a:noFill/>
                </a:ln>
                <a:solidFill>
                  <a:srgbClr val="39639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Microsoft YaHei"/>
              </a:rPr>
              <a:t>      </a:t>
            </a:r>
            <a:r>
              <a:rPr kumimoji="0" lang="ru-RU" sz="1800" b="1" i="1" u="sng" strike="noStrike" kern="1200" cap="none" spc="-1" normalizeH="0" baseline="0" noProof="0" dirty="0">
                <a:ln>
                  <a:noFill/>
                </a:ln>
                <a:solidFill>
                  <a:srgbClr val="39639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Microsoft YaHei"/>
              </a:rPr>
              <a:t>Наличие познавательной литературы, тематические альбомы в картинках, коллекции: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kumimoji="0" lang="ru-RU" sz="1800" b="1" i="1" u="none" strike="noStrike" kern="1200" cap="none" spc="-1" normalizeH="0" baseline="0" noProof="0" dirty="0">
                <a:ln>
                  <a:noFill/>
                </a:ln>
                <a:solidFill>
                  <a:srgbClr val="39639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Microsoft YaHei"/>
              </a:rPr>
              <a:t>серии картин с изображением природных сообществ , атласы, энциклопедическая литература, тематические альбомы;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kumimoji="0" lang="ru-RU" sz="1800" b="1" i="1" u="none" strike="noStrike" kern="1200" cap="none" spc="-1" normalizeH="0" baseline="0" noProof="0" dirty="0">
                <a:ln>
                  <a:noFill/>
                </a:ln>
                <a:solidFill>
                  <a:srgbClr val="39639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Microsoft YaHei"/>
              </a:rPr>
              <a:t>коллекции «Ткани», «Бумага», «Пуговицы», «Камни», «Ракушки», «Ракушки»;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kumimoji="0" lang="ru-RU" sz="1800" b="1" i="1" u="none" strike="noStrike" kern="1200" cap="none" spc="-1" normalizeH="0" baseline="0" noProof="0" dirty="0">
                <a:ln>
                  <a:noFill/>
                </a:ln>
                <a:solidFill>
                  <a:srgbClr val="39639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Microsoft YaHei"/>
              </a:rPr>
              <a:t>материалы по сезону, макеты;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kumimoji="0" lang="ru-RU" sz="1800" b="1" i="1" u="none" strike="noStrike" kern="1200" cap="none" spc="-1" normalizeH="0" baseline="0" noProof="0" dirty="0">
                <a:ln>
                  <a:noFill/>
                </a:ln>
                <a:solidFill>
                  <a:srgbClr val="39639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Microsoft YaHei"/>
              </a:rPr>
              <a:t>мини-музей ( тематика различна, например тематика различна, например "Часы бывают разные:",  "Изделия из камня" и т.д..)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kumimoji="0" lang="ru-RU" sz="1800" b="1" i="1" u="none" strike="noStrike" kern="1200" cap="none" spc="-1" normalizeH="0" baseline="0" noProof="0" dirty="0">
                <a:ln>
                  <a:noFill/>
                </a:ln>
                <a:solidFill>
                  <a:srgbClr val="39639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Microsoft YaHei"/>
              </a:rPr>
              <a:t>Литература по окружающему миру, иллюстрированные альбомы, </a:t>
            </a:r>
            <a:r>
              <a:rPr kumimoji="0" lang="ru-RU" sz="1800" b="1" i="1" u="none" strike="noStrike" kern="1200" cap="none" spc="-1" normalizeH="0" baseline="0" noProof="0" dirty="0" err="1">
                <a:ln>
                  <a:noFill/>
                </a:ln>
                <a:solidFill>
                  <a:srgbClr val="39639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Microsoft YaHei"/>
              </a:rPr>
              <a:t>валеологические</a:t>
            </a:r>
            <a:r>
              <a:rPr kumimoji="0" lang="ru-RU" sz="1800" b="1" i="1" u="none" strike="noStrike" kern="1200" cap="none" spc="-1" normalizeH="0" baseline="0" noProof="0" dirty="0">
                <a:ln>
                  <a:noFill/>
                </a:ln>
                <a:solidFill>
                  <a:srgbClr val="39639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Microsoft YaHei"/>
              </a:rPr>
              <a:t> игры и пособия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kumimoji="0" lang="ru-RU" sz="1800" b="1" i="1" u="none" strike="noStrike" kern="1200" cap="none" spc="-1" normalizeH="0" baseline="0" noProof="0" dirty="0">
                <a:ln>
                  <a:noFill/>
                </a:ln>
                <a:solidFill>
                  <a:srgbClr val="39639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Microsoft YaHei"/>
              </a:rPr>
              <a:t> 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kumimoji="0" lang="ru-RU" sz="1800" b="1" i="1" u="none" strike="noStrike" kern="1200" cap="none" spc="-1" normalizeH="0" baseline="0" noProof="0" dirty="0">
              <a:ln>
                <a:noFill/>
              </a:ln>
              <a:solidFill>
                <a:srgbClr val="39639D">
                  <a:lumMod val="75000"/>
                </a:srgbClr>
              </a:solidFill>
              <a:effectLst/>
              <a:uLnTx/>
              <a:uFillTx/>
              <a:latin typeface="Times New Roman"/>
              <a:ea typeface="Microsoft YaHei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B5E751-0CB7-43AE-9233-F0B4EC349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645024"/>
            <a:ext cx="3168352" cy="23762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8B60F7-929E-4C0D-AA94-C01C7EC6A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618402"/>
            <a:ext cx="3203848" cy="24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63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568BCB-2B28-470F-98FB-86B74A7E3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43" y="2804106"/>
            <a:ext cx="8230313" cy="12497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446092-2D9A-4B60-AC67-C2ADCCC4B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43" y="2804106"/>
            <a:ext cx="8230313" cy="1249788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E343B5E-3689-4AF4-ACE0-03D37C6B3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642" y="75654"/>
            <a:ext cx="2828714" cy="188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9584EEA-55B8-49F3-B5C4-7118EB8A2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851" y="2096852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55E7FA33-DECB-4687-845A-53562A1FD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801731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63D1B6-CEF5-4A36-BF89-E75555E0DFFA}"/>
              </a:ext>
            </a:extLst>
          </p:cNvPr>
          <p:cNvSpPr txBox="1"/>
          <p:nvPr/>
        </p:nvSpPr>
        <p:spPr>
          <a:xfrm>
            <a:off x="1" y="1268760"/>
            <a:ext cx="427414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3.Наличие обучающих игр по экологии.</a:t>
            </a:r>
          </a:p>
          <a:p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4.Наличие наглядного материала</a:t>
            </a:r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 наборы картинок для иерархической классификации (установления родовидовых отношений): виды животных; виды растений; виды ландшафтов;</a:t>
            </a: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картины, альбомы, загадки, энциклопедии;</a:t>
            </a: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серии картинок: времена года (пейзажи, жизнь животных, характерные виды работ и отдыха людей);</a:t>
            </a:r>
          </a:p>
        </p:txBody>
      </p:sp>
    </p:spTree>
    <p:extLst>
      <p:ext uri="{BB962C8B-B14F-4D97-AF65-F5344CB8AC3E}">
        <p14:creationId xmlns:p14="http://schemas.microsoft.com/office/powerpoint/2010/main" val="2608941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E0BD6C-A15F-44FA-B022-3E6EFED64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16632"/>
            <a:ext cx="3168352" cy="31683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D8EDF4-FC23-49A8-9BB4-F93997F03A51}"/>
              </a:ext>
            </a:extLst>
          </p:cNvPr>
          <p:cNvSpPr txBox="1"/>
          <p:nvPr/>
        </p:nvSpPr>
        <p:spPr>
          <a:xfrm>
            <a:off x="539553" y="1052736"/>
            <a:ext cx="46085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календаря природы, </a:t>
            </a:r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соответствующего возрасту.</a:t>
            </a: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 карточек с символами погодных явлений (ветер, осадки, освещенность – облачность);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46E02A-BE5A-49C4-AA0A-1B9F3DCA9B30}"/>
              </a:ext>
            </a:extLst>
          </p:cNvPr>
          <p:cNvSpPr txBox="1"/>
          <p:nvPr/>
        </p:nvSpPr>
        <p:spPr>
          <a:xfrm>
            <a:off x="539553" y="3159507"/>
            <a:ext cx="424847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6.Наличие природного материала , коллекция плодов и семян ( эстетика оформления)</a:t>
            </a:r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камни, ракушки, опилки, спилы и листья деревьев, мох, семена, почва разных видов, глина, деревяшки, шишки, плоды, перья, кора, листья сыпучие продукты (сахар, соль, манка, пшено, пищевые красители, мыло) и др.</a:t>
            </a:r>
          </a:p>
          <a:p>
            <a:endParaRPr lang="ru-RU" i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D6F757-EB61-4CDB-8ED9-CC4B081FF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955" y="3749511"/>
            <a:ext cx="3059832" cy="229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45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453839-FDB9-4644-B3CE-41CB95837850}"/>
              </a:ext>
            </a:extLst>
          </p:cNvPr>
          <p:cNvSpPr txBox="1"/>
          <p:nvPr/>
        </p:nvSpPr>
        <p:spPr>
          <a:xfrm>
            <a:off x="552423" y="1263584"/>
            <a:ext cx="36004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Наличие картотек</a:t>
            </a:r>
          </a:p>
          <a:p>
            <a:endParaRPr lang="ru-RU" b="1" i="1" u="sng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(наблюдения, прогулки, опыты, эксперименты)</a:t>
            </a: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Пооперационные карты, схемы, таблицы, модели с алгоритмами выполнения опытов;</a:t>
            </a: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дневник наблюдений;</a:t>
            </a: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приготовления простейших блюд (доска, безопасный нож)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06907C-C4F3-41BE-A47D-C2C74A3FA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6" y="764704"/>
            <a:ext cx="3131464" cy="23455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AB4535-D064-435E-93A9-77DF3A2D3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620" y="3861048"/>
            <a:ext cx="3419494" cy="234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25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</TotalTime>
  <Words>751</Words>
  <Application>Microsoft Office PowerPoint</Application>
  <PresentationFormat>Экран (4:3)</PresentationFormat>
  <Paragraphs>111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1</dc:creator>
  <dc:description/>
  <cp:lastModifiedBy>Пользователь</cp:lastModifiedBy>
  <cp:revision>74</cp:revision>
  <dcterms:created xsi:type="dcterms:W3CDTF">2016-11-20T14:01:04Z</dcterms:created>
  <dcterms:modified xsi:type="dcterms:W3CDTF">2025-08-30T10:30:21Z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13</vt:i4>
  </property>
</Properties>
</file>