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FBBF-1EC4-41E9-9F65-6A55C7487DD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EF02-DAAF-4077-B75F-3411A5980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8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3EF02-DAAF-4077-B75F-3411A59804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8CA5C2B-F80D-4FB1-A9A7-5F64AED5D0C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28.08.2025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38C577-57FC-4506-80CC-2621FCB8735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6E99BFD-9320-4C14-BE33-11889051B8B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28.08.2025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B1D69C-B614-4BFF-BD4E-013FFEC1721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259640" y="404640"/>
            <a:ext cx="6912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Муниципальное дошкольное образовательное автономное учреждение «Центр развития ребенка – детский сад № 56 «Надежда» </a:t>
            </a:r>
            <a:br/>
            <a:r>
              <a:rPr lang="ru-RU" sz="160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г. Орска»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283480" y="1484280"/>
            <a:ext cx="45763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Образовательный проект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на тему: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957360" y="5346360"/>
            <a:ext cx="24296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b="1" i="1" u="sng" strike="noStrike" spc="-1">
                <a:solidFill>
                  <a:srgbClr val="002060"/>
                </a:solidFill>
                <a:uFillTx/>
                <a:latin typeface="Times New Roman"/>
              </a:rPr>
              <a:t>Подготовила: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70C0"/>
                </a:solidFill>
                <a:latin typeface="Times New Roman"/>
              </a:rPr>
              <a:t> воспитатели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70C0"/>
                </a:solidFill>
                <a:latin typeface="Times New Roman"/>
              </a:rPr>
              <a:t>старшей  группы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70C0"/>
                </a:solidFill>
                <a:latin typeface="Times New Roman"/>
              </a:rPr>
              <a:t>Поспелова Г.В.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916640" y="2656080"/>
            <a:ext cx="5598000" cy="9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«Взросляндия. У меня растут года.»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(средней продолжительности)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931320" y="3846600"/>
            <a:ext cx="5935680" cy="25293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tretch>
              <a:fillRect/>
            </a:stretch>
          </a:blipFill>
          <a:ln w="88920" cap="sq">
            <a:solidFill>
              <a:srgbClr val="FFFFFF"/>
            </a:solidFill>
            <a:miter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860000" y="260640"/>
            <a:ext cx="39956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Пальчиковые  игры: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«Пальчик лечим»;</a:t>
            </a:r>
            <a:br/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Сюжетно – ролевые игры: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«Врач».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714760" y="1928880"/>
            <a:ext cx="1511640" cy="863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Профессия «Врач»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9" name="Рисунок 4"/>
          <p:cNvPicPr/>
          <p:nvPr/>
        </p:nvPicPr>
        <p:blipFill>
          <a:blip r:embed="rId3"/>
          <a:stretch/>
        </p:blipFill>
        <p:spPr>
          <a:xfrm>
            <a:off x="857160" y="3357720"/>
            <a:ext cx="3635640" cy="2726640"/>
          </a:xfrm>
          <a:prstGeom prst="rect">
            <a:avLst/>
          </a:prstGeom>
          <a:ln w="38160">
            <a:solidFill>
              <a:schemeClr val="tx2">
                <a:lumMod val="60000"/>
                <a:lumOff val="40000"/>
              </a:schemeClr>
            </a:solidFill>
            <a:round/>
          </a:ln>
        </p:spPr>
      </p:pic>
      <p:pic>
        <p:nvPicPr>
          <p:cNvPr id="130" name="Рисунок 8"/>
          <p:cNvPicPr/>
          <p:nvPr/>
        </p:nvPicPr>
        <p:blipFill>
          <a:blip r:embed="rId4"/>
          <a:stretch/>
        </p:blipFill>
        <p:spPr>
          <a:xfrm>
            <a:off x="4644000" y="1861200"/>
            <a:ext cx="3515400" cy="2636640"/>
          </a:xfrm>
          <a:prstGeom prst="rect">
            <a:avLst/>
          </a:prstGeom>
          <a:ln w="38160">
            <a:solidFill>
              <a:schemeClr val="accent3">
                <a:lumMod val="75000"/>
              </a:schemeClr>
            </a:solidFill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1547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Художественно-продуктивная деятельность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004160" y="4273200"/>
            <a:ext cx="1656000" cy="1151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Рисуем вместе «Разные профессии»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096560" y="4447800"/>
            <a:ext cx="1872000" cy="1151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Пластилино-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графия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 «Торт для бабушки»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5" name="Рисунок 10"/>
          <p:cNvPicPr/>
          <p:nvPr/>
        </p:nvPicPr>
        <p:blipFill>
          <a:blip r:embed="rId3"/>
          <a:stretch/>
        </p:blipFill>
        <p:spPr>
          <a:xfrm>
            <a:off x="3472560" y="2991240"/>
            <a:ext cx="2247480" cy="2997000"/>
          </a:xfrm>
          <a:prstGeom prst="rect">
            <a:avLst/>
          </a:prstGeom>
          <a:ln w="38160">
            <a:solidFill>
              <a:srgbClr val="FFFF00"/>
            </a:solidFill>
            <a:round/>
          </a:ln>
        </p:spPr>
      </p:pic>
      <p:pic>
        <p:nvPicPr>
          <p:cNvPr id="136" name="Рисунок 12"/>
          <p:cNvPicPr/>
          <p:nvPr/>
        </p:nvPicPr>
        <p:blipFill>
          <a:blip r:embed="rId4"/>
          <a:stretch/>
        </p:blipFill>
        <p:spPr>
          <a:xfrm>
            <a:off x="5832720" y="1412640"/>
            <a:ext cx="3131640" cy="2348640"/>
          </a:xfrm>
          <a:prstGeom prst="rect">
            <a:avLst/>
          </a:prstGeom>
          <a:ln w="38160">
            <a:solidFill>
              <a:schemeClr val="accent6"/>
            </a:solidFill>
            <a:round/>
          </a:ln>
        </p:spPr>
      </p:pic>
      <p:pic>
        <p:nvPicPr>
          <p:cNvPr id="137" name="Рисунок 14"/>
          <p:cNvPicPr/>
          <p:nvPr/>
        </p:nvPicPr>
        <p:blipFill>
          <a:blip r:embed="rId5"/>
          <a:stretch/>
        </p:blipFill>
        <p:spPr>
          <a:xfrm>
            <a:off x="302040" y="936720"/>
            <a:ext cx="2918160" cy="2188440"/>
          </a:xfrm>
          <a:prstGeom prst="rect">
            <a:avLst/>
          </a:prstGeom>
          <a:ln w="38160">
            <a:solidFill>
              <a:srgbClr val="00B050"/>
            </a:solidFill>
            <a:round/>
          </a:ln>
        </p:spPr>
      </p:pic>
      <p:sp>
        <p:nvSpPr>
          <p:cNvPr id="138" name="CustomShape 4"/>
          <p:cNvSpPr/>
          <p:nvPr/>
        </p:nvSpPr>
        <p:spPr>
          <a:xfrm>
            <a:off x="3332880" y="1124640"/>
            <a:ext cx="1656000" cy="1151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Рисуем узор юбке барышне.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2051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Взаимодействие с другими специалистами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068000" y="1412640"/>
            <a:ext cx="1223640" cy="410400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Совместная деятельность с педаг-ми допобразования  Квест-игра «Путешествие в страну трудолюбия»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2" name="Рисунок 9"/>
          <p:cNvPicPr/>
          <p:nvPr/>
        </p:nvPicPr>
        <p:blipFill>
          <a:blip r:embed="rId3"/>
          <a:stretch/>
        </p:blipFill>
        <p:spPr>
          <a:xfrm>
            <a:off x="5609160" y="3852360"/>
            <a:ext cx="2974680" cy="223092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143" name="Рисунок 11"/>
          <p:cNvPicPr/>
          <p:nvPr/>
        </p:nvPicPr>
        <p:blipFill>
          <a:blip r:embed="rId4"/>
          <a:stretch/>
        </p:blipFill>
        <p:spPr>
          <a:xfrm>
            <a:off x="559800" y="962280"/>
            <a:ext cx="3347640" cy="2510640"/>
          </a:xfrm>
          <a:prstGeom prst="rect">
            <a:avLst/>
          </a:prstGeom>
          <a:ln w="38160">
            <a:solidFill>
              <a:schemeClr val="accent3">
                <a:lumMod val="75000"/>
              </a:schemeClr>
            </a:solidFill>
            <a:round/>
          </a:ln>
        </p:spPr>
      </p:pic>
      <p:pic>
        <p:nvPicPr>
          <p:cNvPr id="144" name="Рисунок 13"/>
          <p:cNvPicPr/>
          <p:nvPr/>
        </p:nvPicPr>
        <p:blipFill>
          <a:blip r:embed="rId5"/>
          <a:stretch/>
        </p:blipFill>
        <p:spPr>
          <a:xfrm>
            <a:off x="574560" y="3789000"/>
            <a:ext cx="3059640" cy="2294640"/>
          </a:xfrm>
          <a:prstGeom prst="rect">
            <a:avLst/>
          </a:prstGeom>
          <a:ln w="38160">
            <a:solidFill>
              <a:schemeClr val="accent6">
                <a:lumMod val="75000"/>
              </a:schemeClr>
            </a:solidFill>
            <a:round/>
          </a:ln>
        </p:spPr>
      </p:pic>
      <p:pic>
        <p:nvPicPr>
          <p:cNvPr id="145" name="Рисунок 15"/>
          <p:cNvPicPr/>
          <p:nvPr/>
        </p:nvPicPr>
        <p:blipFill>
          <a:blip r:embed="rId6"/>
          <a:stretch/>
        </p:blipFill>
        <p:spPr>
          <a:xfrm>
            <a:off x="5452200" y="1130760"/>
            <a:ext cx="3131640" cy="2348640"/>
          </a:xfrm>
          <a:prstGeom prst="rect">
            <a:avLst/>
          </a:prstGeom>
          <a:ln w="38160">
            <a:solidFill>
              <a:srgbClr val="00B0F0"/>
            </a:solidFill>
            <a:rou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899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Работа с родителями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251640" y="1412640"/>
            <a:ext cx="518436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70C0"/>
                </a:solidFill>
                <a:uFillTx/>
                <a:latin typeface="Times New Roman"/>
              </a:rPr>
              <a:t>Консультации: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«Хочу примерить на себе»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Консультация «Ранняя профессиональная подготовка в дошкольном возрасте»;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Анкетирование «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Первые шаги в профориентации дошкольников?!»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9" name="Рисунок 11"/>
          <p:cNvPicPr/>
          <p:nvPr/>
        </p:nvPicPr>
        <p:blipFill>
          <a:blip r:embed="rId3"/>
          <a:stretch/>
        </p:blipFill>
        <p:spPr>
          <a:xfrm>
            <a:off x="4860000" y="996480"/>
            <a:ext cx="3707640" cy="260964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3"/>
          <p:cNvPicPr/>
          <p:nvPr/>
        </p:nvPicPr>
        <p:blipFill>
          <a:blip r:embed="rId4"/>
          <a:stretch/>
        </p:blipFill>
        <p:spPr>
          <a:xfrm>
            <a:off x="284400" y="4446000"/>
            <a:ext cx="3426120" cy="241164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15"/>
          <p:cNvPicPr/>
          <p:nvPr/>
        </p:nvPicPr>
        <p:blipFill>
          <a:blip r:embed="rId5"/>
          <a:stretch/>
        </p:blipFill>
        <p:spPr>
          <a:xfrm>
            <a:off x="4317120" y="4151520"/>
            <a:ext cx="3779640" cy="27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5436000" y="502920"/>
            <a:ext cx="2664000" cy="237600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Совместная деятельность родителей и детей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Ширма- трансформер « Профессии для ребят»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4" name="Рисунок 7"/>
          <p:cNvPicPr/>
          <p:nvPr/>
        </p:nvPicPr>
        <p:blipFill>
          <a:blip r:embed="rId3"/>
          <a:stretch/>
        </p:blipFill>
        <p:spPr>
          <a:xfrm>
            <a:off x="436680" y="620640"/>
            <a:ext cx="4352760" cy="3264480"/>
          </a:xfrm>
          <a:prstGeom prst="rect">
            <a:avLst/>
          </a:prstGeom>
          <a:ln w="38160">
            <a:solidFill>
              <a:schemeClr val="accent6">
                <a:lumMod val="75000"/>
              </a:schemeClr>
            </a:solidFill>
            <a:round/>
          </a:ln>
        </p:spPr>
      </p:pic>
      <p:pic>
        <p:nvPicPr>
          <p:cNvPr id="155" name="Рисунок 8"/>
          <p:cNvPicPr/>
          <p:nvPr/>
        </p:nvPicPr>
        <p:blipFill>
          <a:blip r:embed="rId4"/>
          <a:stretch/>
        </p:blipFill>
        <p:spPr>
          <a:xfrm>
            <a:off x="3996000" y="3141000"/>
            <a:ext cx="4680000" cy="3510000"/>
          </a:xfrm>
          <a:prstGeom prst="rect">
            <a:avLst/>
          </a:prstGeom>
          <a:ln w="38160">
            <a:solidFill>
              <a:schemeClr val="tx2">
                <a:lumMod val="60000"/>
                <a:lumOff val="40000"/>
              </a:schemeClr>
            </a:solidFill>
            <a:rou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83640" y="764640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strike="noStrike" spc="-1">
                <a:solidFill>
                  <a:srgbClr val="0070C0"/>
                </a:solidFill>
                <a:latin typeface="Monotype Corsiva"/>
              </a:rPr>
              <a:t>СПАСИБО ЗА ВНИМАНИЕ</a:t>
            </a:r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Рисунок 4" descr="https://funpick.ru/wp-content/uploads/2018/04/4c9667xyi-768x507.jpg"/>
          <p:cNvPicPr/>
          <p:nvPr/>
        </p:nvPicPr>
        <p:blipFill>
          <a:blip r:embed="rId2"/>
          <a:stretch/>
        </p:blipFill>
        <p:spPr>
          <a:xfrm>
            <a:off x="1907640" y="2853000"/>
            <a:ext cx="5184360" cy="33120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6" descr="https://catherineasquithgallery.com/uploads/posts/2021-03/1614692241_55-p-fon-s-ramkoi-dlya-slaida-58.pn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547640" y="116640"/>
            <a:ext cx="7056360" cy="11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 </a:t>
            </a:r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Цель проекта: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111111"/>
                </a:solidFill>
                <a:latin typeface="Times New Roman"/>
                <a:ea typeface="Calibri"/>
              </a:rPr>
              <a:t>Расширять и обогащать знания детей о профессиях, о трудовых действия и результатах их труда.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547640" y="1917000"/>
            <a:ext cx="7344360" cy="43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6200" b="1" i="1" strike="noStrike" spc="-1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62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Задачи:</a:t>
            </a:r>
            <a:endParaRPr lang="ru-RU" sz="6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6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62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Образовательные :</a:t>
            </a:r>
            <a:endParaRPr lang="ru-RU" sz="62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5000" b="1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5000" b="1" i="1" strike="noStrike" spc="-1">
                <a:solidFill>
                  <a:srgbClr val="111111"/>
                </a:solidFill>
                <a:latin typeface="Times New Roman"/>
                <a:ea typeface="Calibri"/>
              </a:rPr>
              <a:t>знакомить детей с различными профессиями взрослых (</a:t>
            </a:r>
            <a:r>
              <a:rPr lang="ru-RU" sz="5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воспитателя, учителя, врача, строителя, работников сельского хозяйства, транспорта, торговли, связи, художников, писателей, композиторов, мастеров народного декоративно-прикладного искусства</a:t>
            </a:r>
            <a:r>
              <a:rPr lang="ru-RU" sz="5000" b="1" i="1" strike="noStrike" spc="-1">
                <a:solidFill>
                  <a:srgbClr val="111111"/>
                </a:solidFill>
                <a:latin typeface="Times New Roman"/>
                <a:ea typeface="Calibri"/>
              </a:rPr>
              <a:t>;</a:t>
            </a:r>
            <a:endParaRPr lang="ru-RU" sz="5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6200" b="1" i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Развивающие:</a:t>
            </a:r>
            <a:endParaRPr lang="ru-RU" sz="62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111111"/>
              </a:buClr>
              <a:buFont typeface="Symbol"/>
              <a:buChar char=""/>
            </a:pPr>
            <a:r>
              <a:rPr lang="ru-RU" sz="5000" b="1" i="1" strike="noStrike" spc="-1">
                <a:solidFill>
                  <a:srgbClr val="111111"/>
                </a:solidFill>
                <a:latin typeface="Times New Roman"/>
                <a:ea typeface="Calibri"/>
              </a:rPr>
              <a:t>расширять и активизировать словарь по теме;</a:t>
            </a:r>
            <a:endParaRPr lang="ru-RU" sz="50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5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6200" b="1" i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Воспитательные:</a:t>
            </a:r>
            <a:endParaRPr lang="ru-RU" sz="6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6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5000" b="1" i="1" strike="noStrike" spc="-1">
                <a:latin typeface="Times New Roman"/>
                <a:ea typeface="Calibri"/>
              </a:rPr>
              <a:t> </a:t>
            </a:r>
            <a:r>
              <a:rPr lang="ru-RU" sz="5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воспитывать и прививать чувство благодарности к человеку за его труд</a:t>
            </a:r>
            <a:r>
              <a:rPr lang="ru-RU" sz="50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5000" b="0" strike="noStrike" spc="-1">
              <a:latin typeface="Arial"/>
            </a:endParaRPr>
          </a:p>
          <a:p>
            <a:pPr marL="96480">
              <a:lnSpc>
                <a:spcPct val="100000"/>
              </a:lnSpc>
              <a:spcAft>
                <a:spcPts val="1001"/>
              </a:spcAft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90" name="Picture 6" descr="https://catherineasquithgallery.com/uploads/posts/2021-03/1614692241_55-p-fon-s-ramkoi-dlya-slaida-58.png"/>
          <p:cNvPicPr/>
          <p:nvPr/>
        </p:nvPicPr>
        <p:blipFill>
          <a:blip r:embed="rId3"/>
          <a:stretch/>
        </p:blipFill>
        <p:spPr>
          <a:xfrm>
            <a:off x="150829" y="-292231"/>
            <a:ext cx="9395640" cy="7296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619640" y="1989000"/>
            <a:ext cx="5904360" cy="214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Этапы реализации проекта: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799"/>
              </a:spcAft>
            </a:pPr>
            <a:r>
              <a:rPr lang="en-US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I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 Этап</a:t>
            </a:r>
            <a:r>
              <a:rPr lang="en-US" sz="2400" b="1" i="1" strike="noStrike" spc="-1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  <a:r>
              <a:rPr lang="ru-RU" sz="2400" b="1" i="1" strike="noStrike" spc="-1">
                <a:solidFill>
                  <a:srgbClr val="333333"/>
                </a:solidFill>
                <a:latin typeface="Times New Roman"/>
                <a:ea typeface="Calibri"/>
              </a:rPr>
              <a:t> Организационный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799"/>
              </a:spcAft>
            </a:pPr>
            <a:r>
              <a:rPr lang="en-US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II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 Этап</a:t>
            </a:r>
            <a:r>
              <a:rPr lang="en-US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>
                <a:solidFill>
                  <a:srgbClr val="333333"/>
                </a:solidFill>
                <a:latin typeface="Times New Roman"/>
                <a:ea typeface="Calibri"/>
              </a:rPr>
              <a:t>Основной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799"/>
              </a:spcAft>
            </a:pPr>
            <a:r>
              <a:rPr lang="en-US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III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  <a:ea typeface="Calibri"/>
              </a:rPr>
              <a:t> Этап</a:t>
            </a:r>
            <a:r>
              <a:rPr lang="en-US" sz="2400" b="1" i="1" strike="noStrike" spc="-1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  <a:r>
              <a:rPr lang="ru-RU" sz="2400" b="1" i="1" strike="noStrike" spc="-1">
                <a:solidFill>
                  <a:srgbClr val="333333"/>
                </a:solidFill>
                <a:latin typeface="Times New Roman"/>
                <a:ea typeface="Calibri"/>
              </a:rPr>
              <a:t> Заключительный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79640" y="1340640"/>
            <a:ext cx="3600000" cy="43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Составление и обсуждение со всеми участниками проекта поэтапно плана работы. 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Подбор необходимого пособия для практического обогащения проекта, целенаправленности, систематизации, образовательного процесса.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Создание "Ширмы-трансформер", оснащенного дидактическим, наглядным , игровым материалом.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243080" y="2408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1 этап. 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Организационный</a:t>
            </a:r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363800" y="819360"/>
            <a:ext cx="1656000" cy="863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Ширма трансформер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7" name="Рисунок 6"/>
          <p:cNvPicPr/>
          <p:nvPr/>
        </p:nvPicPr>
        <p:blipFill>
          <a:blip r:embed="rId3"/>
          <a:stretch/>
        </p:blipFill>
        <p:spPr>
          <a:xfrm>
            <a:off x="3470040" y="1778400"/>
            <a:ext cx="5493960" cy="41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511640" y="836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2 этап.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 Основной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619640" y="1227600"/>
            <a:ext cx="7344360" cy="26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i="1" u="sng" strike="noStrike" spc="-1">
                <a:solidFill>
                  <a:srgbClr val="7030A0"/>
                </a:solidFill>
                <a:uFillTx/>
                <a:latin typeface="Times New Roman"/>
              </a:rPr>
              <a:t>Образовательная деятельность: 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Поговорим о профессиях: работники сельского хозяйства»;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«Что мы знаем о профессии воспитателя?»;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«Расскажи о профессии: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«Кто такой врач?».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1" name="Рисунок 6"/>
          <p:cNvPicPr/>
          <p:nvPr/>
        </p:nvPicPr>
        <p:blipFill>
          <a:blip r:embed="rId3"/>
          <a:stretch/>
        </p:blipFill>
        <p:spPr>
          <a:xfrm>
            <a:off x="4395240" y="3564000"/>
            <a:ext cx="3131640" cy="2348640"/>
          </a:xfrm>
          <a:prstGeom prst="rect">
            <a:avLst/>
          </a:prstGeom>
          <a:ln w="38160">
            <a:solidFill>
              <a:schemeClr val="tx2">
                <a:lumMod val="60000"/>
                <a:lumOff val="40000"/>
              </a:schemeClr>
            </a:solidFill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547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Calibri"/>
              </a:rPr>
              <a:t>Экскурсии по профессиям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205280" y="3479040"/>
            <a:ext cx="1367640" cy="863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Профессия «Дворник»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5" name="Рисунок 9"/>
          <p:cNvPicPr/>
          <p:nvPr/>
        </p:nvPicPr>
        <p:blipFill>
          <a:blip r:embed="rId3"/>
          <a:stretch/>
        </p:blipFill>
        <p:spPr>
          <a:xfrm>
            <a:off x="555840" y="1164240"/>
            <a:ext cx="2827440" cy="2120400"/>
          </a:xfrm>
          <a:prstGeom prst="rect">
            <a:avLst/>
          </a:prstGeom>
          <a:ln w="28440">
            <a:solidFill>
              <a:schemeClr val="tx2">
                <a:lumMod val="60000"/>
                <a:lumOff val="40000"/>
              </a:schemeClr>
            </a:solidFill>
            <a:round/>
          </a:ln>
        </p:spPr>
      </p:pic>
      <p:pic>
        <p:nvPicPr>
          <p:cNvPr id="106" name="Рисунок 11"/>
          <p:cNvPicPr/>
          <p:nvPr/>
        </p:nvPicPr>
        <p:blipFill>
          <a:blip r:embed="rId4"/>
          <a:stretch/>
        </p:blipFill>
        <p:spPr>
          <a:xfrm>
            <a:off x="731520" y="4447440"/>
            <a:ext cx="2987640" cy="2240640"/>
          </a:xfrm>
          <a:prstGeom prst="rect">
            <a:avLst/>
          </a:prstGeom>
          <a:ln w="28440">
            <a:solidFill>
              <a:schemeClr val="accent3">
                <a:lumMod val="75000"/>
              </a:schemeClr>
            </a:solidFill>
            <a:round/>
          </a:ln>
        </p:spPr>
      </p:pic>
      <p:sp>
        <p:nvSpPr>
          <p:cNvPr id="107" name="CustomShape 3"/>
          <p:cNvSpPr/>
          <p:nvPr/>
        </p:nvSpPr>
        <p:spPr>
          <a:xfrm>
            <a:off x="6294240" y="2503440"/>
            <a:ext cx="1367640" cy="863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Профессия «Повар»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8" name="Рисунок 14"/>
          <p:cNvPicPr/>
          <p:nvPr/>
        </p:nvPicPr>
        <p:blipFill>
          <a:blip r:embed="rId5"/>
          <a:stretch/>
        </p:blipFill>
        <p:spPr>
          <a:xfrm>
            <a:off x="3996000" y="1154160"/>
            <a:ext cx="2067480" cy="2756520"/>
          </a:xfrm>
          <a:prstGeom prst="rect">
            <a:avLst/>
          </a:prstGeom>
          <a:ln w="2844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109" name="Рисунок 16"/>
          <p:cNvPicPr/>
          <p:nvPr/>
        </p:nvPicPr>
        <p:blipFill>
          <a:blip r:embed="rId6"/>
          <a:stretch/>
        </p:blipFill>
        <p:spPr>
          <a:xfrm>
            <a:off x="6369840" y="3645000"/>
            <a:ext cx="2211480" cy="2948760"/>
          </a:xfrm>
          <a:prstGeom prst="rect">
            <a:avLst/>
          </a:prstGeom>
          <a:ln w="28440">
            <a:solidFill>
              <a:schemeClr val="accent6"/>
            </a:solidFill>
            <a:rou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547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Речь и речевое общение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00040" y="1071720"/>
            <a:ext cx="4571640" cy="24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Беседы</a:t>
            </a:r>
            <a:r>
              <a:rPr lang="ru-RU" sz="2000" b="1" u="sng" strike="noStrike" spc="-1">
                <a:solidFill>
                  <a:srgbClr val="0070C0"/>
                </a:solidFill>
                <a:uFillTx/>
                <a:latin typeface="Times New Roman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«Профессии моей мамы»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«Профессия моего папы»,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«Профессия врач и медицинская сестра».</a:t>
            </a:r>
            <a:br/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Чтение худ. лит-ры: 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Д. Родари «Чем пахнут ремесла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», 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Т. Левина «Все профессии важны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», 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Денисова Д. «Какие бывают профессии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», </a:t>
            </a:r>
            <a:br/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Пословицы и загадки о профессиях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13" name="Рисунок 4"/>
          <p:cNvPicPr/>
          <p:nvPr/>
        </p:nvPicPr>
        <p:blipFill>
          <a:blip r:embed="rId3"/>
          <a:stretch/>
        </p:blipFill>
        <p:spPr>
          <a:xfrm>
            <a:off x="4572000" y="3559320"/>
            <a:ext cx="3491640" cy="2618640"/>
          </a:xfrm>
          <a:prstGeom prst="rect">
            <a:avLst/>
          </a:prstGeom>
          <a:ln w="38160">
            <a:solidFill>
              <a:schemeClr val="accent6">
                <a:lumMod val="75000"/>
              </a:schemeClr>
            </a:solidFill>
            <a:rou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547640" y="188640"/>
            <a:ext cx="6120360" cy="719640"/>
          </a:xfrm>
          <a:prstGeom prst="flowChartTerminator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Игровая деятельность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23640" y="1124640"/>
            <a:ext cx="379764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Дидактические игры: 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«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Мир профессий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»,</a:t>
            </a:r>
            <a:endParaRPr lang="ru-RU" sz="20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«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Профессии» развиваем связную речь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»,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Сюжетно -ролевая игра  «Парикмахер»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17" name="Рисунок 5"/>
          <p:cNvPicPr/>
          <p:nvPr/>
        </p:nvPicPr>
        <p:blipFill>
          <a:blip r:embed="rId3"/>
          <a:stretch/>
        </p:blipFill>
        <p:spPr>
          <a:xfrm rot="5400000">
            <a:off x="5747400" y="1603440"/>
            <a:ext cx="3549960" cy="2662560"/>
          </a:xfrm>
          <a:prstGeom prst="rect">
            <a:avLst/>
          </a:prstGeom>
          <a:ln w="57240">
            <a:solidFill>
              <a:srgbClr val="C00000"/>
            </a:solidFill>
            <a:round/>
          </a:ln>
        </p:spPr>
      </p:pic>
      <p:pic>
        <p:nvPicPr>
          <p:cNvPr id="118" name="Рисунок 10"/>
          <p:cNvPicPr/>
          <p:nvPr/>
        </p:nvPicPr>
        <p:blipFill>
          <a:blip r:embed="rId4"/>
          <a:stretch/>
        </p:blipFill>
        <p:spPr>
          <a:xfrm rot="5400000">
            <a:off x="40320" y="3795120"/>
            <a:ext cx="3290760" cy="2467800"/>
          </a:xfrm>
          <a:prstGeom prst="rect">
            <a:avLst/>
          </a:prstGeom>
          <a:ln w="57240">
            <a:solidFill>
              <a:srgbClr val="00B0F0"/>
            </a:solidFill>
            <a:round/>
          </a:ln>
        </p:spPr>
      </p:pic>
      <p:pic>
        <p:nvPicPr>
          <p:cNvPr id="119" name="Рисунок 12"/>
          <p:cNvPicPr/>
          <p:nvPr/>
        </p:nvPicPr>
        <p:blipFill>
          <a:blip r:embed="rId5"/>
          <a:stretch/>
        </p:blipFill>
        <p:spPr>
          <a:xfrm rot="5400000">
            <a:off x="2771640" y="3022920"/>
            <a:ext cx="3705840" cy="2779200"/>
          </a:xfrm>
          <a:prstGeom prst="rect">
            <a:avLst/>
          </a:prstGeom>
          <a:ln w="38160">
            <a:solidFill>
              <a:srgbClr val="00B050"/>
            </a:solidFill>
            <a:rou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https://catherineasquithgallery.com/uploads/posts/2021-03/1614692241_55-p-fon-s-ramkoi-dlya-slaida-58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860000" y="260640"/>
            <a:ext cx="39956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Подвижные игры: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«Перемена и урок»;</a:t>
            </a:r>
            <a:br/>
            <a:r>
              <a:rPr lang="ru-RU" sz="2400" b="1" i="1" u="sng" strike="noStrike" spc="-1">
                <a:solidFill>
                  <a:srgbClr val="0070C0"/>
                </a:solidFill>
                <a:uFillTx/>
                <a:latin typeface="Times New Roman"/>
              </a:rPr>
              <a:t>Сюжетно – ролевые игры: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«Продавец».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2" name="Рисунок 5"/>
          <p:cNvPicPr/>
          <p:nvPr/>
        </p:nvPicPr>
        <p:blipFill>
          <a:blip r:embed="rId3"/>
          <a:stretch/>
        </p:blipFill>
        <p:spPr>
          <a:xfrm>
            <a:off x="323640" y="4063320"/>
            <a:ext cx="3528000" cy="264600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sp>
        <p:nvSpPr>
          <p:cNvPr id="123" name="CustomShape 2"/>
          <p:cNvSpPr/>
          <p:nvPr/>
        </p:nvSpPr>
        <p:spPr>
          <a:xfrm>
            <a:off x="1331640" y="2853000"/>
            <a:ext cx="1511640" cy="8636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Профессия «Продавец»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4" name="Рисунок 9"/>
          <p:cNvPicPr/>
          <p:nvPr/>
        </p:nvPicPr>
        <p:blipFill>
          <a:blip r:embed="rId4"/>
          <a:stretch/>
        </p:blipFill>
        <p:spPr>
          <a:xfrm>
            <a:off x="4068360" y="1800720"/>
            <a:ext cx="3238560" cy="2428920"/>
          </a:xfrm>
          <a:prstGeom prst="rect">
            <a:avLst/>
          </a:prstGeom>
          <a:ln w="38160">
            <a:solidFill>
              <a:srgbClr val="00B050"/>
            </a:solidFill>
            <a:round/>
          </a:ln>
        </p:spPr>
      </p:pic>
      <p:pic>
        <p:nvPicPr>
          <p:cNvPr id="125" name="Рисунок 11"/>
          <p:cNvPicPr/>
          <p:nvPr/>
        </p:nvPicPr>
        <p:blipFill>
          <a:blip r:embed="rId5"/>
          <a:stretch/>
        </p:blipFill>
        <p:spPr>
          <a:xfrm>
            <a:off x="5292000" y="4380480"/>
            <a:ext cx="3131640" cy="2348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453</Words>
  <Application>Microsoft Office PowerPoint</Application>
  <PresentationFormat>Экран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Пользователь</cp:lastModifiedBy>
  <cp:revision>77</cp:revision>
  <dcterms:modified xsi:type="dcterms:W3CDTF">2025-08-28T18:35:29Z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