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9155DC-E117-4E7A-A5A8-6D14E3CB9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B71211-6F5E-4A00-ADE9-728B95EFA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33CB68-916A-4571-B99E-8B683AD16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60F44D-A750-4ACF-88A6-B2E22DD37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EE184C-F24E-4918-9992-077955640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810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826BA4-DBAA-41A7-92A8-489EAF0C5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C1CC706-E6AD-4FB9-BE12-56517EA88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F81F4E-AD70-4BF6-8035-4D98DA06E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33C9FB-3757-4B7F-ABF3-8C6B3FD7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865630-8F1D-459A-A7FA-7510AD4F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79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6F549BE-EFAD-43A6-B44D-68E5BDF59E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A110B4-0941-4095-B829-0EC308069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4D3818-1E62-482F-9211-C570A411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517143-C99B-4B92-AC90-11F8B3FB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D8A7AB-F146-41E0-9D13-9228AAFFB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54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EE2DD-B518-45E9-ADFA-422FC0AF3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B0A3DE-A586-4C07-B7F8-ECB346D20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20A6D6-BA11-4A7B-A260-C6F02A33C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BFD6FD-4AAB-4080-8DF9-A74D0B634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94318F-CBF7-4433-87E8-E0F13BAF4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50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702A1A-AFA9-4A7B-8740-400EB4AA8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A736F3-6F91-4200-A7ED-4A8DA10A8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0AAAD4-1B53-45BD-A982-12520A7B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13887D-7071-4108-A32D-AA1E4DD0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203030-61FE-469D-A645-A764142A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78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A13AC1-3EB7-44B4-9258-A996A1BD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F42683-E872-4405-BAE3-5F1ADB424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6426F8-C3FA-4090-A02E-73D399B6E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AFF4E5-C5EC-4EAC-8600-6A7CF568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7CC333-5249-4F2D-AB0B-172056744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A08FBD-B8D1-49A3-82D9-0AB6AF1D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21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209FE-84AA-4DEB-A48E-620AD68A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25616D-AC24-4D3A-9420-1794FED74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E04363-5C0E-49FB-9D3B-98FDFF81A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C25A05-8E1F-408A-BD09-2C7E94A1D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42922B1-9766-4439-A14A-96E6011BB4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C172AB5-EA4D-45FA-857F-1036857C6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129DE8C-0F91-438C-A261-413E28F3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9B211D8-D948-4BB4-8D82-73EB16F4C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916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D6CA8F-C4F0-476E-B03A-D66A760F2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5E3E28E-76AD-4F6E-9E0E-3BAC77817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3ACF336-1FF4-4D83-9724-4885A1FC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5A72205-563F-4C8D-82C7-4869837D1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65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0776B7A-3E1B-4768-BC1E-8CE31E0F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199B13-CED3-4BE4-9207-6AA647F2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7792B9-BE89-4F97-8826-3ED69239B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58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AE4897-0811-402E-AEB8-27A7CE080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3B8F7F-6113-4AD3-9F94-9B90BB72B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D89D590-2831-4941-B945-F28B62858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15FE65E-D4B2-48CF-8FA1-D0B4A02DC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43338C-5F2D-4400-B1A7-8AF4B3179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4CCF37-FDBB-4F13-854E-1986CBDD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78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CB96F-3FEA-485F-90E4-0E16999BF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6F1345-5299-4441-BFA6-42A339356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A891A6-6E37-4DBA-AC6C-C5AA357477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3D53FB-9FDB-4053-9F9F-5D3EE7342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A36659-74BF-43AF-9EEE-FC6C2ECF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4EEAC7-A555-407C-A10C-837D7BE7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73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092CD-96F2-437B-BD5C-3B26A1760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540868-37E5-43C9-B84D-7FBF7D07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B47A10-DED1-4F95-9D6A-A99350007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2415C-AE85-4E4A-8738-132E07179200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1FDFC9-28AF-4875-83D8-BE5359AD9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226554-411C-4139-B0DB-5567A31E2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B5108-6985-4B89-A144-B02C9056B0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95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4" y="57003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3C78651-72E2-4BC0-BBDA-8ABA9FA1D696}"/>
              </a:ext>
            </a:extLst>
          </p:cNvPr>
          <p:cNvSpPr txBox="1"/>
          <p:nvPr/>
        </p:nvSpPr>
        <p:spPr>
          <a:xfrm>
            <a:off x="1449421" y="287365"/>
            <a:ext cx="91926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6A5A61E4-22EE-47C5-A86F-1574F4FB00F5}"/>
              </a:ext>
            </a:extLst>
          </p:cNvPr>
          <p:cNvSpPr txBox="1">
            <a:spLocks/>
          </p:cNvSpPr>
          <p:nvPr/>
        </p:nvSpPr>
        <p:spPr>
          <a:xfrm>
            <a:off x="2488676" y="1690688"/>
            <a:ext cx="7981361" cy="3095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«Современные подходы к организации формирования математических представлений дошкольников в соответствии с требованиями ФГОС ДО»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ECB7A0-A458-4BD3-B452-47A48169BCDD}"/>
              </a:ext>
            </a:extLst>
          </p:cNvPr>
          <p:cNvSpPr txBox="1"/>
          <p:nvPr/>
        </p:nvSpPr>
        <p:spPr>
          <a:xfrm>
            <a:off x="9335285" y="5347065"/>
            <a:ext cx="2269504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>
              <a:spcBef>
                <a:spcPts val="0"/>
              </a:spcBef>
              <a:buClrTx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Поспелова Г.В.</a:t>
            </a:r>
          </a:p>
          <a:p>
            <a:pPr lvl="0" defTabSz="914400">
              <a:spcBef>
                <a:spcPts val="0"/>
              </a:spcBef>
              <a:buClrTx/>
            </a:pPr>
            <a:r>
              <a:rPr lang="ru-RU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</a:t>
            </a:r>
            <a:endParaRPr lang="ru-RU" sz="20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253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69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799896D-9010-4987-BCE4-EEDB4C0F8A25}"/>
              </a:ext>
            </a:extLst>
          </p:cNvPr>
          <p:cNvSpPr txBox="1"/>
          <p:nvPr/>
        </p:nvSpPr>
        <p:spPr>
          <a:xfrm>
            <a:off x="1187777" y="1690688"/>
            <a:ext cx="1016602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«От того, как заложены элементарные математические представления в значительной мере зависит дальнейший путь математического развития, успешность продвижения ребенка в этой области знаний» </a:t>
            </a:r>
          </a:p>
          <a:p>
            <a:pPr algn="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Л.А. Венгер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68876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69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D0D05-7F5B-432B-B544-69E0C3F3A115}"/>
              </a:ext>
            </a:extLst>
          </p:cNvPr>
          <p:cNvSpPr txBox="1"/>
          <p:nvPr/>
        </p:nvSpPr>
        <p:spPr>
          <a:xfrm>
            <a:off x="1385740" y="381575"/>
            <a:ext cx="9294829" cy="1055608"/>
          </a:xfrm>
          <a:prstGeom prst="roundRect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sz="28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ели математического развития детей дошкольного возраста: </a:t>
            </a:r>
            <a:endParaRPr lang="ru-RU" sz="2800" b="1" i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611E25-3C5E-4C94-A379-3EBF92B72F18}"/>
              </a:ext>
            </a:extLst>
          </p:cNvPr>
          <p:cNvSpPr txBox="1"/>
          <p:nvPr/>
        </p:nvSpPr>
        <p:spPr>
          <a:xfrm>
            <a:off x="149157" y="2029944"/>
            <a:ext cx="38101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Развитие логико-математических представлений о математических свойствах и отношениях предметов 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B446F0-94BC-4FCA-9F58-14D0844B0739}"/>
              </a:ext>
            </a:extLst>
          </p:cNvPr>
          <p:cNvSpPr txBox="1"/>
          <p:nvPr/>
        </p:nvSpPr>
        <p:spPr>
          <a:xfrm>
            <a:off x="7880758" y="2029944"/>
            <a:ext cx="38101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Развитие сенсорных, предметно-действенных способов познания математических свойств и отношений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DFA971-C70E-40D5-A2EA-92439A0D92A1}"/>
              </a:ext>
            </a:extLst>
          </p:cNvPr>
          <p:cNvSpPr txBox="1"/>
          <p:nvPr/>
        </p:nvSpPr>
        <p:spPr>
          <a:xfrm>
            <a:off x="1150070" y="3757020"/>
            <a:ext cx="44941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Освоение детьми экспериментально-исследовательских способов познания математического содержания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1A0985-E392-4BF1-93B6-8E369BBB1F36}"/>
              </a:ext>
            </a:extLst>
          </p:cNvPr>
          <p:cNvSpPr txBox="1"/>
          <p:nvPr/>
        </p:nvSpPr>
        <p:spPr>
          <a:xfrm>
            <a:off x="6912990" y="3665307"/>
            <a:ext cx="41289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Развитие у детей логических способов познания математических свойств и отношений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366CDC-49F6-40BB-B13C-A4E6C30B396E}"/>
              </a:ext>
            </a:extLst>
          </p:cNvPr>
          <p:cNvSpPr txBox="1"/>
          <p:nvPr/>
        </p:nvSpPr>
        <p:spPr>
          <a:xfrm>
            <a:off x="1632508" y="5569545"/>
            <a:ext cx="42465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Овладение детьми математическими способами познания действительности </a:t>
            </a:r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3C7CDF-71E0-42A4-88AD-50EEAC9C29EF}"/>
              </a:ext>
            </a:extLst>
          </p:cNvPr>
          <p:cNvSpPr txBox="1"/>
          <p:nvPr/>
        </p:nvSpPr>
        <p:spPr>
          <a:xfrm>
            <a:off x="7030825" y="5568232"/>
            <a:ext cx="34061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Развитие интеллектуально-творческих проявлений детей</a:t>
            </a:r>
            <a:endParaRPr lang="ru-RU" dirty="0"/>
          </a:p>
        </p:txBody>
      </p: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31EFF12-26C4-4B13-99DA-30321F795DAB}"/>
              </a:ext>
            </a:extLst>
          </p:cNvPr>
          <p:cNvCxnSpPr/>
          <p:nvPr/>
        </p:nvCxnSpPr>
        <p:spPr>
          <a:xfrm flipH="1">
            <a:off x="2403835" y="1442301"/>
            <a:ext cx="556181" cy="5876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25544A5C-06CF-44FB-A844-A42BDB47B7A9}"/>
              </a:ext>
            </a:extLst>
          </p:cNvPr>
          <p:cNvCxnSpPr>
            <a:cxnSpLocks/>
          </p:cNvCxnSpPr>
          <p:nvPr/>
        </p:nvCxnSpPr>
        <p:spPr>
          <a:xfrm flipH="1">
            <a:off x="4525651" y="1586752"/>
            <a:ext cx="481554" cy="17053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079BDA0F-E574-470D-80A6-D1DA389F2087}"/>
              </a:ext>
            </a:extLst>
          </p:cNvPr>
          <p:cNvCxnSpPr>
            <a:cxnSpLocks/>
          </p:cNvCxnSpPr>
          <p:nvPr/>
        </p:nvCxnSpPr>
        <p:spPr>
          <a:xfrm>
            <a:off x="6945230" y="1665281"/>
            <a:ext cx="353746" cy="17637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166ADCE5-B0C3-4DC8-A5DD-2FC8B1B7476C}"/>
              </a:ext>
            </a:extLst>
          </p:cNvPr>
          <p:cNvCxnSpPr>
            <a:cxnSpLocks/>
          </p:cNvCxnSpPr>
          <p:nvPr/>
        </p:nvCxnSpPr>
        <p:spPr>
          <a:xfrm>
            <a:off x="8113338" y="1442301"/>
            <a:ext cx="780989" cy="58764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2FCD7FDE-663E-4016-823D-A6F153C3D709}"/>
              </a:ext>
            </a:extLst>
          </p:cNvPr>
          <p:cNvCxnSpPr>
            <a:cxnSpLocks/>
          </p:cNvCxnSpPr>
          <p:nvPr/>
        </p:nvCxnSpPr>
        <p:spPr>
          <a:xfrm flipH="1">
            <a:off x="5316806" y="1621735"/>
            <a:ext cx="691213" cy="38646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1F561676-6723-4BE5-B5BE-10EC5E4F887F}"/>
              </a:ext>
            </a:extLst>
          </p:cNvPr>
          <p:cNvCxnSpPr>
            <a:cxnSpLocks/>
          </p:cNvCxnSpPr>
          <p:nvPr/>
        </p:nvCxnSpPr>
        <p:spPr>
          <a:xfrm>
            <a:off x="6120366" y="1621735"/>
            <a:ext cx="740802" cy="386466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57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D0D05-7F5B-432B-B544-69E0C3F3A115}"/>
              </a:ext>
            </a:extLst>
          </p:cNvPr>
          <p:cNvSpPr txBox="1"/>
          <p:nvPr/>
        </p:nvSpPr>
        <p:spPr>
          <a:xfrm>
            <a:off x="1385740" y="381575"/>
            <a:ext cx="9294829" cy="1532334"/>
          </a:xfrm>
          <a:prstGeom prst="roundRect">
            <a:avLst/>
          </a:prstGeom>
          <a:noFill/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Традиционными направлениями формирования элементарных математических представлений у дошкольников являются :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DD6FC-5598-41C6-B793-4983A4FCFC35}"/>
              </a:ext>
            </a:extLst>
          </p:cNvPr>
          <p:cNvSpPr txBox="1"/>
          <p:nvPr/>
        </p:nvSpPr>
        <p:spPr>
          <a:xfrm>
            <a:off x="2026763" y="2648932"/>
            <a:ext cx="8757501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геометрическими понятиями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величинами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числами в пределах 10 и 20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Знакомство со сложением и вычитанием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Ориентировка во времени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Ориентировка в пространстве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Развивающие игры.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8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911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931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D0D05-7F5B-432B-B544-69E0C3F3A115}"/>
              </a:ext>
            </a:extLst>
          </p:cNvPr>
          <p:cNvSpPr txBox="1"/>
          <p:nvPr/>
        </p:nvSpPr>
        <p:spPr>
          <a:xfrm>
            <a:off x="3132307" y="2217561"/>
            <a:ext cx="6486993" cy="1804749"/>
          </a:xfrm>
          <a:prstGeom prst="roundRect">
            <a:avLst/>
          </a:prstGeom>
          <a:noFill/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 – воспитательный процесс по формированию элементарных математических способностей строится с учётом следующих </a:t>
            </a:r>
            <a:r>
              <a:rPr lang="ru-RU" sz="2400" b="1" i="1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принципов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A5E68E-0484-4C32-B289-B539C5BCABBD}"/>
              </a:ext>
            </a:extLst>
          </p:cNvPr>
          <p:cNvSpPr txBox="1"/>
          <p:nvPr/>
        </p:nvSpPr>
        <p:spPr>
          <a:xfrm>
            <a:off x="509833" y="566241"/>
            <a:ext cx="4567285" cy="1021556"/>
          </a:xfrm>
          <a:prstGeom prst="roundRect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ринцип интеграции образовательных областей в соответствие с возрастными возможностями и особенностями детей;</a:t>
            </a:r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035AA-D7D1-4870-8C16-FF388AC9592A}"/>
              </a:ext>
            </a:extLst>
          </p:cNvPr>
          <p:cNvSpPr txBox="1"/>
          <p:nvPr/>
        </p:nvSpPr>
        <p:spPr>
          <a:xfrm>
            <a:off x="6964056" y="427741"/>
            <a:ext cx="4567286" cy="1328023"/>
          </a:xfrm>
          <a:prstGeom prst="roundRect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ормирование математических представлений на основе перцептивных действий детей, накопления чувственного опыта и его осмысления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96F373-17A0-42C5-A373-A12673A134C0}"/>
              </a:ext>
            </a:extLst>
          </p:cNvPr>
          <p:cNvSpPr txBox="1"/>
          <p:nvPr/>
        </p:nvSpPr>
        <p:spPr>
          <a:xfrm>
            <a:off x="618413" y="4796082"/>
            <a:ext cx="4617970" cy="1021556"/>
          </a:xfrm>
          <a:prstGeom prst="roundRect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/>
              <a:t>Использование дидактического материала, </a:t>
            </a:r>
          </a:p>
          <a:p>
            <a:r>
              <a:rPr lang="ru-RU" dirty="0"/>
              <a:t>позволяющего обобщить понятия «число»,</a:t>
            </a:r>
          </a:p>
          <a:p>
            <a:r>
              <a:rPr lang="ru-RU" dirty="0"/>
              <a:t>«множество», «форма»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2E37EE-AF67-41B8-9972-622393F55EDF}"/>
              </a:ext>
            </a:extLst>
          </p:cNvPr>
          <p:cNvSpPr txBox="1"/>
          <p:nvPr/>
        </p:nvSpPr>
        <p:spPr>
          <a:xfrm>
            <a:off x="7121648" y="4640439"/>
            <a:ext cx="4567286" cy="1021556"/>
          </a:xfrm>
          <a:prstGeom prst="roundRect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тимулирование активной речевой деятельности детей, речевое сопровождение перцептивных действий</a:t>
            </a:r>
            <a:endParaRPr lang="ru-RU" dirty="0"/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A4049ECC-EC0C-4C5C-B792-C6C99929719F}"/>
              </a:ext>
            </a:extLst>
          </p:cNvPr>
          <p:cNvCxnSpPr>
            <a:cxnSpLocks/>
          </p:cNvCxnSpPr>
          <p:nvPr/>
        </p:nvCxnSpPr>
        <p:spPr>
          <a:xfrm flipH="1" flipV="1">
            <a:off x="4766553" y="1690688"/>
            <a:ext cx="281382" cy="34883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02349286-879A-40A1-A3F5-66F4E9C853B2}"/>
              </a:ext>
            </a:extLst>
          </p:cNvPr>
          <p:cNvCxnSpPr>
            <a:cxnSpLocks/>
          </p:cNvCxnSpPr>
          <p:nvPr/>
        </p:nvCxnSpPr>
        <p:spPr>
          <a:xfrm flipV="1">
            <a:off x="6759482" y="1799250"/>
            <a:ext cx="362166" cy="29967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4ECB83D-5246-46BC-A10A-F5C06EE777C3}"/>
              </a:ext>
            </a:extLst>
          </p:cNvPr>
          <p:cNvCxnSpPr>
            <a:cxnSpLocks/>
          </p:cNvCxnSpPr>
          <p:nvPr/>
        </p:nvCxnSpPr>
        <p:spPr>
          <a:xfrm flipH="1">
            <a:off x="4678285" y="4180204"/>
            <a:ext cx="369650" cy="4728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F90458FC-9E21-4B14-8CD4-58D059F90BA6}"/>
              </a:ext>
            </a:extLst>
          </p:cNvPr>
          <p:cNvCxnSpPr>
            <a:cxnSpLocks/>
          </p:cNvCxnSpPr>
          <p:nvPr/>
        </p:nvCxnSpPr>
        <p:spPr>
          <a:xfrm>
            <a:off x="6964056" y="4176878"/>
            <a:ext cx="423982" cy="3767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278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966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D0D05-7F5B-432B-B544-69E0C3F3A115}"/>
              </a:ext>
            </a:extLst>
          </p:cNvPr>
          <p:cNvSpPr txBox="1"/>
          <p:nvPr/>
        </p:nvSpPr>
        <p:spPr>
          <a:xfrm>
            <a:off x="3320843" y="196279"/>
            <a:ext cx="6486993" cy="1736646"/>
          </a:xfrm>
          <a:prstGeom prst="roundRect">
            <a:avLst/>
          </a:prstGeom>
          <a:noFill/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развития познавательных способностей и познавательных интересов у дошкольников необходимо использовать следующие </a:t>
            </a:r>
            <a:r>
              <a:rPr lang="ru-RU" sz="2400" b="1" i="1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методы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4ECB83D-5246-46BC-A10A-F5C06EE777C3}"/>
              </a:ext>
            </a:extLst>
          </p:cNvPr>
          <p:cNvCxnSpPr>
            <a:cxnSpLocks/>
          </p:cNvCxnSpPr>
          <p:nvPr/>
        </p:nvCxnSpPr>
        <p:spPr>
          <a:xfrm flipH="1">
            <a:off x="3064121" y="2331290"/>
            <a:ext cx="369650" cy="4728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F90458FC-9E21-4B14-8CD4-58D059F90BA6}"/>
              </a:ext>
            </a:extLst>
          </p:cNvPr>
          <p:cNvCxnSpPr>
            <a:cxnSpLocks/>
          </p:cNvCxnSpPr>
          <p:nvPr/>
        </p:nvCxnSpPr>
        <p:spPr>
          <a:xfrm>
            <a:off x="9326100" y="2249674"/>
            <a:ext cx="423982" cy="3767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39DEC8EC-A752-46FA-917E-1BD779BBC77C}"/>
              </a:ext>
            </a:extLst>
          </p:cNvPr>
          <p:cNvCxnSpPr/>
          <p:nvPr/>
        </p:nvCxnSpPr>
        <p:spPr>
          <a:xfrm flipH="1">
            <a:off x="4286018" y="2440268"/>
            <a:ext cx="867266" cy="19958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EB645C6-4D58-4CC9-A99A-B5170B153E87}"/>
              </a:ext>
            </a:extLst>
          </p:cNvPr>
          <p:cNvCxnSpPr>
            <a:cxnSpLocks/>
          </p:cNvCxnSpPr>
          <p:nvPr/>
        </p:nvCxnSpPr>
        <p:spPr>
          <a:xfrm>
            <a:off x="7850360" y="2440268"/>
            <a:ext cx="677159" cy="19887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E06CB089-9300-446B-95B0-B955814D8D5B}"/>
              </a:ext>
            </a:extLst>
          </p:cNvPr>
          <p:cNvCxnSpPr/>
          <p:nvPr/>
        </p:nvCxnSpPr>
        <p:spPr>
          <a:xfrm flipH="1">
            <a:off x="6401317" y="2345128"/>
            <a:ext cx="65988" cy="25416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F4AC4CE-7D3C-4860-B25D-D2E0A59A7415}"/>
              </a:ext>
            </a:extLst>
          </p:cNvPr>
          <p:cNvSpPr txBox="1"/>
          <p:nvPr/>
        </p:nvSpPr>
        <p:spPr>
          <a:xfrm>
            <a:off x="409047" y="3126803"/>
            <a:ext cx="22870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лементарный анализ</a:t>
            </a:r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9BD04AB-4D92-4249-BAE7-884CEDEE8E84}"/>
              </a:ext>
            </a:extLst>
          </p:cNvPr>
          <p:cNvSpPr txBox="1"/>
          <p:nvPr/>
        </p:nvSpPr>
        <p:spPr>
          <a:xfrm>
            <a:off x="1941111" y="4839917"/>
            <a:ext cx="13797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сравнения</a:t>
            </a:r>
            <a:endParaRPr lang="ru-RU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DF55646-529F-439E-A9E1-EAE19184EA86}"/>
              </a:ext>
            </a:extLst>
          </p:cNvPr>
          <p:cNvSpPr txBox="1"/>
          <p:nvPr/>
        </p:nvSpPr>
        <p:spPr>
          <a:xfrm>
            <a:off x="3224360" y="4943422"/>
            <a:ext cx="23174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етод моделирования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FAF7BC3-7F81-4E0B-A7F9-87F86573EA36}"/>
              </a:ext>
            </a:extLst>
          </p:cNvPr>
          <p:cNvSpPr txBox="1"/>
          <p:nvPr/>
        </p:nvSpPr>
        <p:spPr>
          <a:xfrm>
            <a:off x="5744445" y="5155085"/>
            <a:ext cx="137973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етод </a:t>
            </a:r>
          </a:p>
          <a:p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вопросов</a:t>
            </a:r>
            <a:endParaRPr lang="ru-RU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75CD451-DF87-4CEC-A39D-C527937ED48C}"/>
              </a:ext>
            </a:extLst>
          </p:cNvPr>
          <p:cNvSpPr txBox="1"/>
          <p:nvPr/>
        </p:nvSpPr>
        <p:spPr>
          <a:xfrm>
            <a:off x="7124177" y="5163082"/>
            <a:ext cx="15318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етод повторения</a:t>
            </a:r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B676C7-C50F-430F-9899-C6B3442F0D82}"/>
              </a:ext>
            </a:extLst>
          </p:cNvPr>
          <p:cNvSpPr txBox="1"/>
          <p:nvPr/>
        </p:nvSpPr>
        <p:spPr>
          <a:xfrm>
            <a:off x="8706502" y="4818167"/>
            <a:ext cx="16449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ешение</a:t>
            </a:r>
          </a:p>
          <a:p>
            <a:pPr algn="ctr"/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логических</a:t>
            </a:r>
          </a:p>
          <a:p>
            <a:pPr algn="ctr"/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задач</a:t>
            </a:r>
            <a:endParaRPr lang="ru-RU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E1157EE-7E1E-49F5-92D9-E95F103B8495}"/>
              </a:ext>
            </a:extLst>
          </p:cNvPr>
          <p:cNvSpPr txBox="1"/>
          <p:nvPr/>
        </p:nvSpPr>
        <p:spPr>
          <a:xfrm>
            <a:off x="9272364" y="3341533"/>
            <a:ext cx="25828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кспериментирование и опыты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6648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966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2D0D05-7F5B-432B-B544-69E0C3F3A115}"/>
              </a:ext>
            </a:extLst>
          </p:cNvPr>
          <p:cNvSpPr txBox="1"/>
          <p:nvPr/>
        </p:nvSpPr>
        <p:spPr>
          <a:xfrm>
            <a:off x="3320843" y="196279"/>
            <a:ext cx="6486993" cy="1532334"/>
          </a:xfrm>
          <a:prstGeom prst="roundRect">
            <a:avLst/>
          </a:prstGeom>
          <a:noFill/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28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бразовательная деятельность с воспитанниками может проводится в различных </a:t>
            </a:r>
            <a:r>
              <a:rPr lang="ru-RU" sz="2800" b="1" i="1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формах</a:t>
            </a:r>
            <a:r>
              <a:rPr lang="ru-RU" sz="28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B4ECB83D-5246-46BC-A10A-F5C06EE777C3}"/>
              </a:ext>
            </a:extLst>
          </p:cNvPr>
          <p:cNvCxnSpPr>
            <a:cxnSpLocks/>
          </p:cNvCxnSpPr>
          <p:nvPr/>
        </p:nvCxnSpPr>
        <p:spPr>
          <a:xfrm flipH="1">
            <a:off x="3565923" y="1998823"/>
            <a:ext cx="369650" cy="47283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F90458FC-9E21-4B14-8CD4-58D059F90BA6}"/>
              </a:ext>
            </a:extLst>
          </p:cNvPr>
          <p:cNvCxnSpPr>
            <a:cxnSpLocks/>
          </p:cNvCxnSpPr>
          <p:nvPr/>
        </p:nvCxnSpPr>
        <p:spPr>
          <a:xfrm>
            <a:off x="8990819" y="1998823"/>
            <a:ext cx="423982" cy="3767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39DEC8EC-A752-46FA-917E-1BD779BBC77C}"/>
              </a:ext>
            </a:extLst>
          </p:cNvPr>
          <p:cNvCxnSpPr/>
          <p:nvPr/>
        </p:nvCxnSpPr>
        <p:spPr>
          <a:xfrm flipH="1">
            <a:off x="4548955" y="1991185"/>
            <a:ext cx="867266" cy="199581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DEB645C6-4D58-4CC9-A99A-B5170B153E87}"/>
              </a:ext>
            </a:extLst>
          </p:cNvPr>
          <p:cNvCxnSpPr>
            <a:cxnSpLocks/>
          </p:cNvCxnSpPr>
          <p:nvPr/>
        </p:nvCxnSpPr>
        <p:spPr>
          <a:xfrm>
            <a:off x="7610630" y="1998823"/>
            <a:ext cx="677159" cy="19887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8554540-5A3D-48BE-8CA7-77260A135613}"/>
              </a:ext>
            </a:extLst>
          </p:cNvPr>
          <p:cNvSpPr txBox="1"/>
          <p:nvPr/>
        </p:nvSpPr>
        <p:spPr>
          <a:xfrm>
            <a:off x="454084" y="2767279"/>
            <a:ext cx="22341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организованная педагогом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B2143B-EC57-4D4E-82F0-60B86DF2B90E}"/>
              </a:ext>
            </a:extLst>
          </p:cNvPr>
          <p:cNvSpPr txBox="1"/>
          <p:nvPr/>
        </p:nvSpPr>
        <p:spPr>
          <a:xfrm>
            <a:off x="1972053" y="4532858"/>
            <a:ext cx="246091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0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емонстрационные опыты</a:t>
            </a:r>
            <a:endParaRPr lang="ru-RU" sz="2000" b="1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D18E2AB-E1FF-41D0-9F85-BDC2EF954B2C}"/>
              </a:ext>
            </a:extLst>
          </p:cNvPr>
          <p:cNvSpPr txBox="1"/>
          <p:nvPr/>
        </p:nvSpPr>
        <p:spPr>
          <a:xfrm>
            <a:off x="4818689" y="4784618"/>
            <a:ext cx="240546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sz="20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еатрализация с математическим содержанием</a:t>
            </a:r>
            <a:endParaRPr lang="ru-RU" sz="2000" b="1" i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F1C50B-974E-4CFF-9C91-4D6228372A01}"/>
              </a:ext>
            </a:extLst>
          </p:cNvPr>
          <p:cNvSpPr txBox="1"/>
          <p:nvPr/>
        </p:nvSpPr>
        <p:spPr>
          <a:xfrm>
            <a:off x="8394573" y="4634497"/>
            <a:ext cx="197491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Досуговая деятельность, беседы</a:t>
            </a:r>
            <a:endParaRPr lang="ru-RU" sz="2000" b="1" i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1223DF-8EA2-42B5-83DD-1BA9C42866E4}"/>
              </a:ext>
            </a:extLst>
          </p:cNvPr>
          <p:cNvSpPr txBox="1"/>
          <p:nvPr/>
        </p:nvSpPr>
        <p:spPr>
          <a:xfrm>
            <a:off x="9286144" y="2700928"/>
            <a:ext cx="38539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000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амостоятельная деятельность с математическим содержанием</a:t>
            </a:r>
            <a:endParaRPr lang="ru-RU" sz="2000" b="1" i="1" dirty="0"/>
          </a:p>
        </p:txBody>
      </p: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E06CB089-9300-446B-95B0-B955814D8D5B}"/>
              </a:ext>
            </a:extLst>
          </p:cNvPr>
          <p:cNvCxnSpPr/>
          <p:nvPr/>
        </p:nvCxnSpPr>
        <p:spPr>
          <a:xfrm flipH="1">
            <a:off x="6345044" y="1991185"/>
            <a:ext cx="65988" cy="254167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6717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86E10C-BE81-42D9-973F-AED01FD32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1DA6DDB-34BD-4720-A649-208CD5DFB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966"/>
            <a:ext cx="12042843" cy="69319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790D37-705E-449D-8864-9E9C50E2299E}"/>
              </a:ext>
            </a:extLst>
          </p:cNvPr>
          <p:cNvSpPr txBox="1"/>
          <p:nvPr/>
        </p:nvSpPr>
        <p:spPr>
          <a:xfrm>
            <a:off x="2444684" y="2639220"/>
            <a:ext cx="98895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1" i="1" dirty="0">
                <a:solidFill>
                  <a:schemeClr val="accent1">
                    <a:lumMod val="50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6739456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295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автономное учреждение «Центр развития ребенка – детский сад № 56 «Надежда» г. Орска»</dc:title>
  <dc:creator>Пользователь</dc:creator>
  <cp:lastModifiedBy>Пользователь</cp:lastModifiedBy>
  <cp:revision>16</cp:revision>
  <dcterms:created xsi:type="dcterms:W3CDTF">2023-10-26T02:14:13Z</dcterms:created>
  <dcterms:modified xsi:type="dcterms:W3CDTF">2025-08-29T18:05:00Z</dcterms:modified>
</cp:coreProperties>
</file>