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8" r:id="rId3"/>
    <p:sldId id="274" r:id="rId4"/>
    <p:sldId id="275" r:id="rId5"/>
    <p:sldId id="265" r:id="rId6"/>
    <p:sldId id="260" r:id="rId7"/>
    <p:sldId id="280" r:id="rId8"/>
    <p:sldId id="281" r:id="rId9"/>
    <p:sldId id="282" r:id="rId10"/>
    <p:sldId id="283" r:id="rId11"/>
    <p:sldId id="284" r:id="rId12"/>
    <p:sldId id="258" r:id="rId13"/>
    <p:sldId id="268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  <a:srgbClr val="33CC33"/>
    <a:srgbClr val="FFCC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AC7F-6400-4050-96E5-442B084F6BD3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3A2D-7B9B-4E46-A275-3E8FCE1FE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519307"/>
      </p:ext>
    </p:extLst>
  </p:cSld>
  <p:clrMapOvr>
    <a:masterClrMapping/>
  </p:clrMapOvr>
  <p:transition spd="slow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AC7F-6400-4050-96E5-442B084F6BD3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3A2D-7B9B-4E46-A275-3E8FCE1FE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724490"/>
      </p:ext>
    </p:extLst>
  </p:cSld>
  <p:clrMapOvr>
    <a:masterClrMapping/>
  </p:clrMapOvr>
  <p:transition spd="slow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AC7F-6400-4050-96E5-442B084F6BD3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3A2D-7B9B-4E46-A275-3E8FCE1FE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829393"/>
      </p:ext>
    </p:extLst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AC7F-6400-4050-96E5-442B084F6BD3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3A2D-7B9B-4E46-A275-3E8FCE1FE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367199"/>
      </p:ext>
    </p:extLst>
  </p:cSld>
  <p:clrMapOvr>
    <a:masterClrMapping/>
  </p:clrMapOvr>
  <p:transition spd="slow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AC7F-6400-4050-96E5-442B084F6BD3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3A2D-7B9B-4E46-A275-3E8FCE1FE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55152"/>
      </p:ext>
    </p:extLst>
  </p:cSld>
  <p:clrMapOvr>
    <a:masterClrMapping/>
  </p:clrMapOvr>
  <p:transition spd="slow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AC7F-6400-4050-96E5-442B084F6BD3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3A2D-7B9B-4E46-A275-3E8FCE1FE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607156"/>
      </p:ext>
    </p:extLst>
  </p:cSld>
  <p:clrMapOvr>
    <a:masterClrMapping/>
  </p:clrMapOvr>
  <p:transition spd="slow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AC7F-6400-4050-96E5-442B084F6BD3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3A2D-7B9B-4E46-A275-3E8FCE1FE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02783"/>
      </p:ext>
    </p:extLst>
  </p:cSld>
  <p:clrMapOvr>
    <a:masterClrMapping/>
  </p:clrMapOvr>
  <p:transition spd="slow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AC7F-6400-4050-96E5-442B084F6BD3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3A2D-7B9B-4E46-A275-3E8FCE1FE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242819"/>
      </p:ext>
    </p:extLst>
  </p:cSld>
  <p:clrMapOvr>
    <a:masterClrMapping/>
  </p:clrMapOvr>
  <p:transition spd="slow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AC7F-6400-4050-96E5-442B084F6BD3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3A2D-7B9B-4E46-A275-3E8FCE1FE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287199"/>
      </p:ext>
    </p:extLst>
  </p:cSld>
  <p:clrMapOvr>
    <a:masterClrMapping/>
  </p:clrMapOvr>
  <p:transition spd="slow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AC7F-6400-4050-96E5-442B084F6BD3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3A2D-7B9B-4E46-A275-3E8FCE1FE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321073"/>
      </p:ext>
    </p:extLst>
  </p:cSld>
  <p:clrMapOvr>
    <a:masterClrMapping/>
  </p:clrMapOvr>
  <p:transition spd="slow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AC7F-6400-4050-96E5-442B084F6BD3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53A2D-7B9B-4E46-A275-3E8FCE1FE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933186"/>
      </p:ext>
    </p:extLst>
  </p:cSld>
  <p:clrMapOvr>
    <a:masterClrMapping/>
  </p:clrMapOvr>
  <p:transition spd="slow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CAC7F-6400-4050-96E5-442B084F6BD3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53A2D-7B9B-4E46-A275-3E8FCE1FE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93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amond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1\Desktop\&#1042;&#1042;&#1056;\&#1075;&#1088;&#1072;&#1095;&#1077;&#1074;&#1089;&#1082;&#1080;&#1081;\&#1045;&#1088;&#1072;&#1083;&#1072;&#1096;%20&#1044;&#1086;&#1073;&#1088;&#1072;&#1103;%20&#1076;&#1077;&#1074;&#1086;&#1095;&#1082;&#1072;%20(&#1042;&#1099;&#1087;&#1091;&#1089;&#1082;%20&#8470;310)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1\Desktop\&#1042;&#1042;&#1056;\&#1075;&#1088;&#1072;&#1095;&#1077;&#1074;&#1089;&#1082;&#1080;&#1081;\&#1045;&#1088;&#1072;&#1083;&#1072;&#1096;%20&#1051;&#1091;&#1095;&#1096;&#1080;&#1081;%20&#1087;&#1086;&#1076;&#1072;&#1088;&#1086;&#1082;%20(&#1042;&#1099;&#1087;&#1091;&#1089;&#1082;%20&#8470;304)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.jpeg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Desktop\&#1042;&#1042;&#1056;\&#1075;&#1088;&#1072;&#1095;&#1077;&#1074;&#1089;&#1082;&#1080;&#1081;\Elena_Kamburova_Malchishki_i_d..%2520(qmusic.me).mp3" TargetMode="Externa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1\Desktop\&#1042;&#1042;&#1056;\&#1075;&#1088;&#1072;&#1095;&#1077;&#1074;&#1089;&#1082;&#1080;&#1081;\&#1045;&#1088;&#1072;&#1083;&#1072;&#1096;%20&#8470;78%20_&#8220;&#1053;&#1072;&#1091;&#1095;&#1080;%20&#1084;&#1077;&#1085;&#1103;%20&#1087;&#1083;&#1086;&#1093;&#1086;&#1084;&#1091;!_&#8220;.mp4" TargetMode="Externa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1\Desktop\&#1042;&#1042;&#1056;\&#1075;&#1088;&#1072;&#1095;&#1077;&#1074;&#1089;&#1082;&#1080;&#1081;\&#1045;&#1088;&#1072;&#1083;&#1072;&#1096;%20&#8470;150%20_&#8220;&#1047;&#1072;&#1097;&#1080;&#1090;&#1085;&#1080;&#1082;_&#8220;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1\Desktop\&#1042;&#1042;&#1056;\&#1075;&#1088;&#1072;&#1095;&#1077;&#1074;&#1089;&#1082;&#1080;&#1081;\&#1045;&#1088;&#1072;&#1083;&#1072;&#1096;%20&#8470;278%20_&#8220;&#1053;&#1086;&#1089;&#1086;&#1082;_&#8220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m0-tub-ru.yandex.net/i?id=db6cd2c011e82c821f835ea9e83d2a24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2" cy="6858000"/>
          </a:xfrm>
          <a:prstGeom prst="rect">
            <a:avLst/>
          </a:prstGeom>
          <a:noFill/>
        </p:spPr>
      </p:pic>
      <p:pic>
        <p:nvPicPr>
          <p:cNvPr id="1026" name="Picture 2" descr="https://im0-tub-ru.yandex.net/i?id=73f44db2ab74b6889f9d9ed367d9fb1a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14290"/>
            <a:ext cx="7072362" cy="471490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5143512"/>
            <a:ext cx="8143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</a:rPr>
              <a:t>Борис Юрьевич </a:t>
            </a:r>
            <a:r>
              <a:rPr lang="ru-RU" sz="2800" dirty="0" err="1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</a:rPr>
              <a:t>Грачевский</a:t>
            </a:r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</a:rPr>
              <a:t> родился в Москве 18 марта 1949</a:t>
            </a:r>
            <a:endParaRPr lang="ru-RU" sz="2800" dirty="0">
              <a:ln>
                <a:solidFill>
                  <a:srgbClr val="C00000"/>
                </a:solidFill>
              </a:ln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Ералаш Добрая девочка (Выпуск №310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Ералаш Лучший подарок (Выпуск №304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im0-tub-ru.yandex.net/i?id=db6cd2c011e82c821f835ea9e83d2a24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285992"/>
            <a:ext cx="8929750" cy="1143008"/>
          </a:xfrm>
          <a:prstGeom prst="rect">
            <a:avLst/>
          </a:prstGeom>
        </p:spPr>
        <p:txBody>
          <a:bodyPr>
            <a:prstTxWarp prst="textDeflateInflate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CC00"/>
                </a:solidFill>
              </a:rPr>
              <a:t>Юрий Никулин, Геннадий Хазанов и другие популярные актеры отечественного кинематографа.</a:t>
            </a:r>
            <a:endParaRPr lang="ru-RU" sz="28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CC00"/>
              </a:solidFill>
            </a:endParaRPr>
          </a:p>
        </p:txBody>
      </p:sp>
      <p:pic>
        <p:nvPicPr>
          <p:cNvPr id="11266" name="Picture 2" descr="https://im0-tub-ru.yandex.net/i?id=5864bd1e6d90b2f986586fd06349a44f-l&amp;n=13"/>
          <p:cNvPicPr>
            <a:picLocks noChangeAspect="1" noChangeArrowheads="1"/>
          </p:cNvPicPr>
          <p:nvPr/>
        </p:nvPicPr>
        <p:blipFill>
          <a:blip r:embed="rId3"/>
          <a:srcRect l="23240" r="17605" b="4374"/>
          <a:stretch>
            <a:fillRect/>
          </a:stretch>
        </p:blipFill>
        <p:spPr bwMode="auto">
          <a:xfrm rot="256447">
            <a:off x="7199934" y="3419685"/>
            <a:ext cx="1725718" cy="1571636"/>
          </a:xfrm>
          <a:prstGeom prst="rect">
            <a:avLst/>
          </a:prstGeom>
          <a:noFill/>
        </p:spPr>
      </p:pic>
      <p:pic>
        <p:nvPicPr>
          <p:cNvPr id="11268" name="Picture 4" descr="https://im0-tub-ru.yandex.net/i?id=f478f64ff0bba6399322167fe2e23059-l&amp;n=13"/>
          <p:cNvPicPr>
            <a:picLocks noChangeAspect="1" noChangeArrowheads="1"/>
          </p:cNvPicPr>
          <p:nvPr/>
        </p:nvPicPr>
        <p:blipFill>
          <a:blip r:embed="rId4"/>
          <a:srcRect l="14479" r="33396"/>
          <a:stretch>
            <a:fillRect/>
          </a:stretch>
        </p:blipFill>
        <p:spPr bwMode="auto">
          <a:xfrm rot="21231373">
            <a:off x="293565" y="3514266"/>
            <a:ext cx="1677752" cy="1571636"/>
          </a:xfrm>
          <a:prstGeom prst="rect">
            <a:avLst/>
          </a:prstGeom>
          <a:noFill/>
        </p:spPr>
      </p:pic>
      <p:pic>
        <p:nvPicPr>
          <p:cNvPr id="11270" name="Picture 6" descr="https://im0-tub-ru.yandex.net/i?id=49dd0c3c8675d544d06e6571db5849ad-l&amp;n=13"/>
          <p:cNvPicPr>
            <a:picLocks noChangeAspect="1" noChangeArrowheads="1"/>
          </p:cNvPicPr>
          <p:nvPr/>
        </p:nvPicPr>
        <p:blipFill>
          <a:blip r:embed="rId5"/>
          <a:srcRect l="16667" r="22916"/>
          <a:stretch>
            <a:fillRect/>
          </a:stretch>
        </p:blipFill>
        <p:spPr bwMode="auto">
          <a:xfrm>
            <a:off x="1000100" y="5143512"/>
            <a:ext cx="1688048" cy="1571609"/>
          </a:xfrm>
          <a:prstGeom prst="rect">
            <a:avLst/>
          </a:prstGeom>
          <a:noFill/>
        </p:spPr>
      </p:pic>
      <p:pic>
        <p:nvPicPr>
          <p:cNvPr id="11272" name="Picture 8" descr="https://kinovolna.tv/wp-content/uploads/2014/07/1875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86050" y="3571876"/>
            <a:ext cx="3667117" cy="2200270"/>
          </a:xfrm>
          <a:prstGeom prst="rect">
            <a:avLst/>
          </a:prstGeom>
          <a:noFill/>
        </p:spPr>
      </p:pic>
      <p:pic>
        <p:nvPicPr>
          <p:cNvPr id="11274" name="Picture 10" descr="https://im0-tub-ru.yandex.net/i?id=5a49e5512591c6a2d1f11f99b5d24b0b-l&amp;n=13"/>
          <p:cNvPicPr>
            <a:picLocks noChangeAspect="1" noChangeArrowheads="1"/>
          </p:cNvPicPr>
          <p:nvPr/>
        </p:nvPicPr>
        <p:blipFill>
          <a:blip r:embed="rId7"/>
          <a:srcRect l="22917" r="16666"/>
          <a:stretch>
            <a:fillRect/>
          </a:stretch>
        </p:blipFill>
        <p:spPr bwMode="auto">
          <a:xfrm>
            <a:off x="6572264" y="5072074"/>
            <a:ext cx="1764769" cy="164305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14282" y="0"/>
            <a:ext cx="8929718" cy="2071654"/>
          </a:xfrm>
          <a:prstGeom prst="rect">
            <a:avLst/>
          </a:prstGeom>
        </p:spPr>
        <p:txBody>
          <a:bodyPr wrap="square">
            <a:prstTxWarp prst="textPlain">
              <a:avLst>
                <a:gd name="adj" fmla="val 49703"/>
              </a:avLst>
            </a:prstTxWarp>
            <a:spAutoFit/>
          </a:bodyPr>
          <a:lstStyle/>
          <a:p>
            <a:pPr algn="ctr"/>
            <a:r>
              <a:rPr lang="ru-RU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Через журнал «Ералаш» прошло много звездных имен, </a:t>
            </a:r>
          </a:p>
          <a:p>
            <a:pPr algn="ctr"/>
            <a:r>
              <a:rPr lang="ru-RU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список огромный, среди них Клара </a:t>
            </a:r>
            <a:r>
              <a:rPr lang="ru-RU" b="1" dirty="0" err="1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Лучко</a:t>
            </a:r>
            <a:r>
              <a:rPr lang="ru-RU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,  Татьяна Пельцер,  </a:t>
            </a:r>
          </a:p>
          <a:p>
            <a:pPr algn="ctr"/>
            <a:r>
              <a:rPr lang="ru-RU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Наталья </a:t>
            </a:r>
            <a:r>
              <a:rPr lang="ru-RU" b="1" dirty="0" err="1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Крачковская</a:t>
            </a:r>
            <a:r>
              <a:rPr lang="ru-RU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</a:rPr>
              <a:t>, Евгений Моргунов, 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614734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m0-tub-ru.yandex.net/i?id=db6cd2c011e82c821f835ea9e83d2a24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457" y="13823"/>
            <a:ext cx="8229600" cy="70053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Музыка и песни</a:t>
            </a:r>
            <a:endParaRPr lang="ru-RU" b="1" dirty="0">
              <a:ln>
                <a:solidFill>
                  <a:srgbClr val="C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000108"/>
            <a:ext cx="8072494" cy="5500726"/>
          </a:xfrm>
        </p:spPr>
        <p:txBody>
          <a:bodyPr>
            <a:prstTxWarp prst="textDeflateInflateDeflate">
              <a:avLst>
                <a:gd name="adj" fmla="val 24893"/>
              </a:avLst>
            </a:prstTxWarp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А</a:t>
            </a:r>
            <a:r>
              <a:rPr lang="ru-RU" sz="3000" b="1" dirty="0" smtClean="0">
                <a:ln>
                  <a:solidFill>
                    <a:srgbClr val="0000FF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втор заставки — художник Юрий Смирнов.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ru-RU" sz="3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Narrow" pitchFamily="34" charset="0"/>
              </a:rPr>
              <a:t>Стихи «Мальчишки и девчонки, а также их родители...»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	</a:t>
            </a:r>
            <a:r>
              <a:rPr lang="ru-RU" sz="3000" b="1" dirty="0" smtClean="0">
                <a:ln>
                  <a:solidFill>
                    <a:srgbClr val="0000FF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придумал Александр </a:t>
            </a:r>
            <a:r>
              <a:rPr lang="ru-RU" sz="3000" b="1" dirty="0" err="1" smtClean="0">
                <a:ln>
                  <a:solidFill>
                    <a:srgbClr val="0000FF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Хмелик</a:t>
            </a:r>
            <a:r>
              <a:rPr lang="ru-RU" sz="3000" b="1" dirty="0" smtClean="0">
                <a:ln>
                  <a:solidFill>
                    <a:srgbClr val="0000FF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,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 smtClean="0">
                <a:ln>
                  <a:solidFill>
                    <a:srgbClr val="0000FF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	а мелодия Алексея Рыбникова</a:t>
            </a:r>
          </a:p>
        </p:txBody>
      </p:sp>
      <p:pic>
        <p:nvPicPr>
          <p:cNvPr id="5" name="Picture 10" descr="http://razvivaem.by/wp-content/uploads/2017/03/det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488" y="5357826"/>
            <a:ext cx="1714512" cy="13576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8103540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6" descr="https://im0-tub-ru.yandex.net/i?id=e1d4c179032957ea3e87069653bf4f47-l&amp;n=13"/>
          <p:cNvPicPr>
            <a:picLocks noChangeAspect="1" noChangeArrowheads="1"/>
          </p:cNvPicPr>
          <p:nvPr/>
        </p:nvPicPr>
        <p:blipFill>
          <a:blip r:embed="rId2"/>
          <a:srcRect l="26738" r="25176"/>
          <a:stretch>
            <a:fillRect/>
          </a:stretch>
        </p:blipFill>
        <p:spPr bwMode="auto">
          <a:xfrm>
            <a:off x="0" y="0"/>
            <a:ext cx="9144000" cy="6849885"/>
          </a:xfrm>
          <a:prstGeom prst="rect">
            <a:avLst/>
          </a:prstGeom>
          <a:noFill/>
        </p:spPr>
      </p:pic>
      <p:pic>
        <p:nvPicPr>
          <p:cNvPr id="31754" name="Picture 10" descr="http://razvivaem.by/wp-content/uploads/2017/03/det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4929198"/>
            <a:ext cx="2255352" cy="17859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0-tub-ru.yandex.net/i?id=db6cd2c011e82c821f835ea9e83d2a24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" y="0"/>
            <a:ext cx="9144022" cy="6858000"/>
          </a:xfrm>
          <a:prstGeom prst="rect">
            <a:avLst/>
          </a:prstGeom>
          <a:noFill/>
        </p:spPr>
      </p:pic>
      <p:pic>
        <p:nvPicPr>
          <p:cNvPr id="3" name="Picture 10" descr="http://razvivaem.by/wp-content/uploads/2017/03/det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142852"/>
            <a:ext cx="5357850" cy="424273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785794"/>
            <a:ext cx="14287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Е</a:t>
            </a:r>
            <a:endParaRPr lang="ru-RU" sz="1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3214686"/>
            <a:ext cx="107157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0" b="1" dirty="0" smtClean="0">
                <a:ln w="18000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</a:t>
            </a:r>
            <a:endParaRPr lang="ru-RU" sz="11000" b="1" dirty="0">
              <a:ln w="18000">
                <a:solidFill>
                  <a:srgbClr val="0000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3174" y="4357694"/>
            <a:ext cx="9286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</a:t>
            </a:r>
            <a:endParaRPr lang="ru-RU" sz="1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72132" y="4572008"/>
            <a:ext cx="100013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</a:t>
            </a:r>
            <a:endParaRPr lang="ru-RU" sz="110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768" y="3000372"/>
            <a:ext cx="9286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0" b="1" dirty="0" smtClean="0">
                <a:ln w="18000">
                  <a:solidFill>
                    <a:srgbClr val="7030A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</a:t>
            </a:r>
            <a:endParaRPr lang="ru-RU" sz="14000" b="1" dirty="0">
              <a:ln w="18000">
                <a:solidFill>
                  <a:srgbClr val="7030A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43834" y="1000108"/>
            <a:ext cx="121444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0" b="1" dirty="0" smtClean="0">
                <a:ln w="18000">
                  <a:solidFill>
                    <a:srgbClr val="0000FF"/>
                  </a:solidFill>
                  <a:prstDash val="solid"/>
                  <a:miter lim="800000"/>
                </a:ln>
                <a:solidFill>
                  <a:srgbClr val="33CC3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</a:t>
            </a:r>
            <a:endParaRPr lang="ru-RU" sz="11000" b="1" dirty="0">
              <a:ln w="18000">
                <a:solidFill>
                  <a:srgbClr val="0000FF"/>
                </a:solidFill>
                <a:prstDash val="solid"/>
                <a:miter lim="800000"/>
              </a:ln>
              <a:solidFill>
                <a:srgbClr val="33CC3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1" name="Elena_Kamburova_Malchishki_i_d..%20(qmusic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643966" y="142852"/>
            <a:ext cx="304800" cy="304800"/>
          </a:xfrm>
          <a:prstGeom prst="rect">
            <a:avLst/>
          </a:prstGeom>
        </p:spPr>
      </p:pic>
      <p:pic>
        <p:nvPicPr>
          <p:cNvPr id="1026" name="Picture 2" descr="http://www.clipartbest.com/cliparts/dT8/Xnn/dT8XnnMjc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847335"/>
            <a:ext cx="2285984" cy="2010665"/>
          </a:xfrm>
          <a:prstGeom prst="rect">
            <a:avLst/>
          </a:prstGeom>
          <a:noFill/>
        </p:spPr>
      </p:pic>
      <p:pic>
        <p:nvPicPr>
          <p:cNvPr id="1028" name="Picture 4" descr="https://smiles24.ru/data/smiles/anime-zima-330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6248" y="5047166"/>
            <a:ext cx="1143008" cy="1810834"/>
          </a:xfrm>
          <a:prstGeom prst="rect">
            <a:avLst/>
          </a:prstGeom>
          <a:noFill/>
        </p:spPr>
      </p:pic>
      <p:pic>
        <p:nvPicPr>
          <p:cNvPr id="1030" name="Picture 6" descr="http://www.mobilmusic.ru/mfile/f7/d2/71/520738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8016" y="4691046"/>
            <a:ext cx="2000264" cy="21669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855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0-tub-ru.yandex.net/i?id=db6cd2c011e82c821f835ea9e83d2a24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2" cy="6858000"/>
          </a:xfrm>
          <a:prstGeom prst="rect">
            <a:avLst/>
          </a:prstGeom>
          <a:noFill/>
        </p:spPr>
      </p:pic>
      <p:pic>
        <p:nvPicPr>
          <p:cNvPr id="15362" name="Picture 2" descr="https://im0-tub-ru.yandex.net/i?id=3fb471d3028aa7e18d51d5a260d0fa06-sr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73896">
            <a:off x="503915" y="874212"/>
            <a:ext cx="5016838" cy="463092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rot="364523">
            <a:off x="5682803" y="934481"/>
            <a:ext cx="29289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</a:rPr>
              <a:t>В школьные годы, Борис </a:t>
            </a:r>
            <a:r>
              <a:rPr lang="ru-RU" sz="2800" dirty="0" err="1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</a:rPr>
              <a:t>Грачевский</a:t>
            </a:r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00FF"/>
                </a:solidFill>
              </a:rPr>
              <a:t> среди дворовых ребят был лидером. </a:t>
            </a:r>
            <a:endParaRPr lang="ru-RU" sz="2800" dirty="0">
              <a:ln>
                <a:solidFill>
                  <a:srgbClr val="C00000"/>
                </a:solidFill>
              </a:ln>
              <a:solidFill>
                <a:srgbClr val="0000FF"/>
              </a:solidFill>
            </a:endParaRPr>
          </a:p>
        </p:txBody>
      </p:sp>
      <p:pic>
        <p:nvPicPr>
          <p:cNvPr id="4" name="Picture 10" descr="http://razvivaem.by/wp-content/uploads/2017/03/det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4643446"/>
            <a:ext cx="2255352" cy="17859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m0-tub-ru.yandex.net/i?id=db6cd2c011e82c821f835ea9e83d2a24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2" cy="6858000"/>
          </a:xfrm>
          <a:prstGeom prst="rect">
            <a:avLst/>
          </a:prstGeom>
          <a:noFill/>
        </p:spPr>
      </p:pic>
      <p:pic>
        <p:nvPicPr>
          <p:cNvPr id="29698" name="Picture 2" descr="https://im0-tub-ru.yandex.net/i?id=5f79a60eea9db52a03ac0be367f93ed1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14290"/>
            <a:ext cx="3787581" cy="3214710"/>
          </a:xfrm>
          <a:prstGeom prst="rect">
            <a:avLst/>
          </a:prstGeom>
          <a:noFill/>
        </p:spPr>
      </p:pic>
      <p:pic>
        <p:nvPicPr>
          <p:cNvPr id="29700" name="Picture 4" descr="https://im0-tub-ru.yandex.net/i?id=697fbbd8bcd027102cafed985ad4203b-l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357166"/>
            <a:ext cx="2214578" cy="3305341"/>
          </a:xfrm>
          <a:prstGeom prst="rect">
            <a:avLst/>
          </a:prstGeom>
          <a:noFill/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357158" y="3714728"/>
            <a:ext cx="7725544" cy="3143272"/>
          </a:xfrm>
          <a:prstGeom prst="rect">
            <a:avLst/>
          </a:prstGeom>
        </p:spPr>
        <p:txBody>
          <a:bodyPr numCol="1">
            <a:prstTxWarp prst="textDeflate">
              <a:avLst>
                <a:gd name="adj" fmla="val 8525"/>
              </a:avLst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	</a:t>
            </a:r>
            <a:r>
              <a:rPr kumimoji="0" lang="ru-RU" sz="3200" b="1" i="0" u="none" strike="noStrike" kern="120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Основателями киножурнала стали драматург Александр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solidFill>
                    <a:srgbClr val="C00000"/>
                  </a:solidFill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Хмелик</a:t>
            </a:r>
            <a:r>
              <a:rPr kumimoji="0" lang="ru-RU" sz="3200" b="1" i="0" u="none" strike="noStrike" kern="120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 и Борис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solidFill>
                    <a:srgbClr val="C00000"/>
                  </a:solidFill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Грачевский</a:t>
            </a:r>
            <a:r>
              <a:rPr kumimoji="0" lang="ru-RU" sz="3200" b="1" i="0" u="none" strike="noStrike" kern="120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, который с 1974 по 2002 год являлся его директором, а с 2002 года</a:t>
            </a:r>
            <a:r>
              <a:rPr kumimoji="0" lang="ru-RU" sz="3200" b="1" i="0" u="none" strike="noStrike" kern="1200" cap="none" spc="0" normalizeH="0" noProof="0" dirty="0" smtClean="0">
                <a:ln>
                  <a:solidFill>
                    <a:srgbClr val="C00000"/>
                  </a:solidFill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— художественным руководителем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10" descr="http://razvivaem.by/wp-content/uploads/2017/03/deti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330617"/>
            <a:ext cx="1928826" cy="152738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im0-tub-ru.yandex.net/i?id=db6cd2c011e82c821f835ea9e83d2a24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2" cy="6858000"/>
          </a:xfrm>
          <a:prstGeom prst="rect">
            <a:avLst/>
          </a:prstGeom>
          <a:noFill/>
        </p:spPr>
      </p:pic>
      <p:pic>
        <p:nvPicPr>
          <p:cNvPr id="5128" name="Picture 8" descr="http://tub.rutube.ru/thumbs-wide/d7/9e/d79e994a5b07c1a585a81acce95a3de0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36" y="4357694"/>
            <a:ext cx="3862200" cy="2172488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sovetskiy.3dn.ru/3/092.0-07-40.8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68960"/>
            <a:ext cx="2865753" cy="2149315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71414"/>
            <a:ext cx="8346567" cy="3672408"/>
          </a:xfrm>
        </p:spPr>
        <p:txBody>
          <a:bodyPr>
            <a:prstTxWarp prst="textFadeRight">
              <a:avLst>
                <a:gd name="adj" fmla="val 18027"/>
              </a:avLst>
            </a:prstTxWarp>
          </a:bodyPr>
          <a:lstStyle/>
          <a:p>
            <a:pPr marL="0" indent="0" algn="ctr">
              <a:buNone/>
            </a:pPr>
            <a:r>
              <a:rPr lang="ru-RU" b="1" dirty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Ералаш - это сборник поучительных, содержательных и, как и всегда, таких интересных, привлекательных и смешных мини-сюжетов о школьной жизни, о детях и их взаимоотношениях между собой, с родителями, и мн. др. </a:t>
            </a:r>
          </a:p>
          <a:p>
            <a:endParaRPr lang="ru-RU" dirty="0"/>
          </a:p>
        </p:txBody>
      </p:sp>
      <p:pic>
        <p:nvPicPr>
          <p:cNvPr id="5126" name="Picture 6" descr="http://sashagolovin.ru/assets/gallery/2eralash/sanay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762" y="3065102"/>
            <a:ext cx="2771213" cy="2078410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://razvivaem.by/wp-content/uploads/2017/03/deti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5330617"/>
            <a:ext cx="1928826" cy="15273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6530836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Profile\Desktop\ералаш\i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472" y="71414"/>
            <a:ext cx="8085584" cy="4032448"/>
          </a:xfrm>
        </p:spPr>
        <p:txBody>
          <a:bodyPr>
            <a:prstTxWarp prst="textDeflate">
              <a:avLst>
                <a:gd name="adj" fmla="val 12628"/>
              </a:avLst>
            </a:prstTxWarp>
          </a:bodyPr>
          <a:lstStyle/>
          <a:p>
            <a:pPr marL="0" indent="0" algn="ctr">
              <a:buNone/>
            </a:pPr>
            <a:r>
              <a:rPr lang="ru-RU" dirty="0" smtClean="0"/>
              <a:t>	</a:t>
            </a:r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Первые </a:t>
            </a:r>
            <a:r>
              <a:rPr lang="ru-RU" b="1" dirty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выпуски журнала вышли в 1974 году. Первый выпуск состоял из трёх миниатюр. Первым сюжетом была миниатюра «Позорное пятно» по сценарию Агнии </a:t>
            </a:r>
            <a:r>
              <a:rPr lang="ru-RU" b="1" dirty="0" err="1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Барто</a:t>
            </a:r>
            <a:r>
              <a:rPr lang="ru-RU" b="1" dirty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. Затем ежегодно выходило 6 выпусков. С 2010 года за год выходит не менее 10 </a:t>
            </a:r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серий</a:t>
            </a:r>
            <a:endParaRPr lang="ru-RU" b="1" dirty="0">
              <a:ln>
                <a:solidFill>
                  <a:srgbClr val="C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endParaRPr lang="ru-RU" dirty="0"/>
          </a:p>
        </p:txBody>
      </p:sp>
      <p:pic>
        <p:nvPicPr>
          <p:cNvPr id="5" name="Picture 10" descr="http://razvivaem.by/wp-content/uploads/2017/03/det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3429000"/>
            <a:ext cx="4143404" cy="32810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9214025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0-tub-ru.yandex.net/i?id=db6cd2c011e82c821f835ea9e83d2a24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22" cy="6858000"/>
          </a:xfrm>
          <a:prstGeom prst="rect">
            <a:avLst/>
          </a:prstGeom>
          <a:noFill/>
        </p:spPr>
      </p:pic>
      <p:pic>
        <p:nvPicPr>
          <p:cNvPr id="3" name="Ералаш №78 _“Научи меня плохому!_“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Ералаш №150 _“Защитник_“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Ералаш №278 _“Носок_“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2349</TotalTime>
  <Words>127</Words>
  <Application>Microsoft Office PowerPoint</Application>
  <PresentationFormat>Экран (4:3)</PresentationFormat>
  <Paragraphs>21</Paragraphs>
  <Slides>14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Arial Narrow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Музыка и песни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Petrovi4</dc:creator>
  <cp:lastModifiedBy>Синенко Николай Николаевич</cp:lastModifiedBy>
  <cp:revision>66</cp:revision>
  <dcterms:created xsi:type="dcterms:W3CDTF">2016-03-18T12:14:42Z</dcterms:created>
  <dcterms:modified xsi:type="dcterms:W3CDTF">2024-05-27T07:46:35Z</dcterms:modified>
</cp:coreProperties>
</file>