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71" r:id="rId13"/>
    <p:sldId id="272" r:id="rId14"/>
    <p:sldId id="273" r:id="rId15"/>
    <p:sldId id="274" r:id="rId16"/>
    <p:sldId id="275" r:id="rId17"/>
    <p:sldId id="278" r:id="rId18"/>
    <p:sldId id="279" r:id="rId19"/>
    <p:sldId id="280" r:id="rId20"/>
    <p:sldId id="281" r:id="rId21"/>
    <p:sldId id="282" r:id="rId22"/>
  </p:sldIdLst>
  <p:sldSz cx="12192000" cy="6858000"/>
  <p:notesSz cx="6858000" cy="9144000"/>
  <p:custDataLst>
    <p:tags r:id="rId2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96" y="6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135EB-A87F-445C-8F45-6A070E21BA82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77F41-E331-4245-85F8-8CB53CD9C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119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9519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8823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6652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1357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4680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7857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5918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3015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3526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9686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740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4943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4174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7003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070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594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072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485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461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753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991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37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72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57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98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25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54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54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34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23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31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69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9AF2A-1DFE-4284-9BA0-38E327E9BDA1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56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17.xml"/><Relationship Id="rId3" Type="http://schemas.openxmlformats.org/officeDocument/2006/relationships/slide" Target="slide2.xml"/><Relationship Id="rId21" Type="http://schemas.openxmlformats.org/officeDocument/2006/relationships/slide" Target="slide20.xml"/><Relationship Id="rId7" Type="http://schemas.openxmlformats.org/officeDocument/2006/relationships/slide" Target="slide6.xml"/><Relationship Id="rId12" Type="http://schemas.openxmlformats.org/officeDocument/2006/relationships/slide" Target="slide11.xml"/><Relationship Id="rId17" Type="http://schemas.openxmlformats.org/officeDocument/2006/relationships/slide" Target="slide16.xml"/><Relationship Id="rId2" Type="http://schemas.openxmlformats.org/officeDocument/2006/relationships/notesSlide" Target="../notesSlides/notesSlide1.xml"/><Relationship Id="rId16" Type="http://schemas.openxmlformats.org/officeDocument/2006/relationships/slide" Target="slide15.xml"/><Relationship Id="rId20" Type="http://schemas.openxmlformats.org/officeDocument/2006/relationships/slide" Target="slide1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4.xml"/><Relationship Id="rId15" Type="http://schemas.openxmlformats.org/officeDocument/2006/relationships/slide" Target="slide14.xml"/><Relationship Id="rId10" Type="http://schemas.openxmlformats.org/officeDocument/2006/relationships/slide" Target="slide9.xml"/><Relationship Id="rId19" Type="http://schemas.openxmlformats.org/officeDocument/2006/relationships/slide" Target="slide18.xml"/><Relationship Id="rId4" Type="http://schemas.openxmlformats.org/officeDocument/2006/relationships/slide" Target="slide3.xml"/><Relationship Id="rId9" Type="http://schemas.openxmlformats.org/officeDocument/2006/relationships/slide" Target="slide8.xml"/><Relationship Id="rId14" Type="http://schemas.openxmlformats.org/officeDocument/2006/relationships/slide" Target="slide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30668" y="-128676"/>
            <a:ext cx="188455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СВОЯ ИГРА</a:t>
            </a:r>
            <a:endParaRPr lang="ru-RU" sz="2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C0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9600" y="467102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ФИЗИКА</a:t>
            </a:r>
            <a:endParaRPr lang="ru-RU" sz="36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9600" y="1414157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ХИМИЯ</a:t>
            </a:r>
            <a:endParaRPr lang="ru-RU" sz="36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9600" y="2391271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БИОЛОГИЯ</a:t>
            </a:r>
            <a:endParaRPr lang="ru-RU" sz="36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9600" y="3327441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ОБЗР</a:t>
            </a:r>
            <a:endParaRPr lang="ru-RU" sz="3600" dirty="0"/>
          </a:p>
        </p:txBody>
      </p:sp>
      <p:sp>
        <p:nvSpPr>
          <p:cNvPr id="12" name="Скругленный прямоугольник 11">
            <a:hlinkClick r:id="rId3" action="ppaction://hlinksldjump"/>
          </p:cNvPr>
          <p:cNvSpPr/>
          <p:nvPr/>
        </p:nvSpPr>
        <p:spPr>
          <a:xfrm>
            <a:off x="4746171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5794922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14" name="Скругленный прямоугольник 13">
            <a:hlinkClick r:id="rId5" action="ppaction://hlinksldjump"/>
          </p:cNvPr>
          <p:cNvSpPr/>
          <p:nvPr/>
        </p:nvSpPr>
        <p:spPr>
          <a:xfrm>
            <a:off x="6843673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7892424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16" name="Скругленный прямоугольник 15">
            <a:hlinkClick r:id="rId7" action="ppaction://hlinksldjump"/>
          </p:cNvPr>
          <p:cNvSpPr/>
          <p:nvPr/>
        </p:nvSpPr>
        <p:spPr>
          <a:xfrm>
            <a:off x="8941175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20" name="Скругленный прямоугольник 19">
            <a:hlinkClick r:id="rId8" action="ppaction://hlinksldjump"/>
          </p:cNvPr>
          <p:cNvSpPr/>
          <p:nvPr/>
        </p:nvSpPr>
        <p:spPr>
          <a:xfrm>
            <a:off x="4746171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21" name="Скругленный прямоугольник 20">
            <a:hlinkClick r:id="rId9" action="ppaction://hlinksldjump"/>
          </p:cNvPr>
          <p:cNvSpPr/>
          <p:nvPr/>
        </p:nvSpPr>
        <p:spPr>
          <a:xfrm>
            <a:off x="5794922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22" name="Скругленный прямоугольник 21">
            <a:hlinkClick r:id="rId10" action="ppaction://hlinksldjump"/>
          </p:cNvPr>
          <p:cNvSpPr/>
          <p:nvPr/>
        </p:nvSpPr>
        <p:spPr>
          <a:xfrm>
            <a:off x="6843673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23" name="Скругленный прямоугольник 22">
            <a:hlinkClick r:id="rId11" action="ppaction://hlinksldjump"/>
          </p:cNvPr>
          <p:cNvSpPr/>
          <p:nvPr/>
        </p:nvSpPr>
        <p:spPr>
          <a:xfrm>
            <a:off x="7892424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24" name="Скругленный прямоугольник 23">
            <a:hlinkClick r:id="rId12" action="ppaction://hlinksldjump"/>
          </p:cNvPr>
          <p:cNvSpPr/>
          <p:nvPr/>
        </p:nvSpPr>
        <p:spPr>
          <a:xfrm>
            <a:off x="8941175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27" name="Скругленный прямоугольник 26">
            <a:hlinkClick r:id="rId13" action="ppaction://hlinksldjump"/>
          </p:cNvPr>
          <p:cNvSpPr/>
          <p:nvPr/>
        </p:nvSpPr>
        <p:spPr>
          <a:xfrm>
            <a:off x="4746171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28" name="Скругленный прямоугольник 27">
            <a:hlinkClick r:id="rId14" action="ppaction://hlinksldjump"/>
          </p:cNvPr>
          <p:cNvSpPr/>
          <p:nvPr/>
        </p:nvSpPr>
        <p:spPr>
          <a:xfrm>
            <a:off x="5794922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29" name="Скругленный прямоугольник 28">
            <a:hlinkClick r:id="rId15" action="ppaction://hlinksldjump"/>
          </p:cNvPr>
          <p:cNvSpPr/>
          <p:nvPr/>
        </p:nvSpPr>
        <p:spPr>
          <a:xfrm>
            <a:off x="6843673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30" name="Скругленный прямоугольник 29">
            <a:hlinkClick r:id="rId16" action="ppaction://hlinksldjump"/>
          </p:cNvPr>
          <p:cNvSpPr/>
          <p:nvPr/>
        </p:nvSpPr>
        <p:spPr>
          <a:xfrm>
            <a:off x="7892424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31" name="Скругленный прямоугольник 30">
            <a:hlinkClick r:id="rId17" action="ppaction://hlinksldjump"/>
          </p:cNvPr>
          <p:cNvSpPr/>
          <p:nvPr/>
        </p:nvSpPr>
        <p:spPr>
          <a:xfrm>
            <a:off x="8941175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34" name="Скругленный прямоугольник 33">
            <a:hlinkClick r:id="rId18" action="ppaction://hlinksldjump"/>
          </p:cNvPr>
          <p:cNvSpPr/>
          <p:nvPr/>
        </p:nvSpPr>
        <p:spPr>
          <a:xfrm>
            <a:off x="4746171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35" name="Скругленный прямоугольник 34">
            <a:hlinkClick r:id="rId19" action="ppaction://hlinksldjump"/>
          </p:cNvPr>
          <p:cNvSpPr/>
          <p:nvPr/>
        </p:nvSpPr>
        <p:spPr>
          <a:xfrm>
            <a:off x="5794922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36" name="Скругленный прямоугольник 35">
            <a:hlinkClick r:id="rId20" action="ppaction://hlinksldjump"/>
          </p:cNvPr>
          <p:cNvSpPr/>
          <p:nvPr/>
        </p:nvSpPr>
        <p:spPr>
          <a:xfrm>
            <a:off x="6843673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37" name="Скругленный прямоугольник 36">
            <a:hlinkClick r:id="rId21" action="ppaction://hlinksldjump"/>
          </p:cNvPr>
          <p:cNvSpPr/>
          <p:nvPr/>
        </p:nvSpPr>
        <p:spPr>
          <a:xfrm>
            <a:off x="7892424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38" name="Скругленный прямоугольник 37">
            <a:hlinkClick r:id="" action="ppaction://noaction"/>
          </p:cNvPr>
          <p:cNvSpPr/>
          <p:nvPr/>
        </p:nvSpPr>
        <p:spPr>
          <a:xfrm>
            <a:off x="8941175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980442" y="5281670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КОМАНДА1</a:t>
            </a:r>
            <a:endParaRPr lang="ru-RU" sz="2400" dirty="0"/>
          </a:p>
        </p:txBody>
      </p:sp>
      <p:sp>
        <p:nvSpPr>
          <p:cNvPr id="49" name="Овал 48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52" name="Овал 51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53" name="Овал 52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54" name="Овал 53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55" name="Овал 54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56" name="Овал 55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57" name="Овал 56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58" name="Овал 57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59" name="Овал 58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60" name="Овал 59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61" name="Овал 6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62" name="Овал 61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63" name="Овал 62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64" name="Овал 63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65" name="Овал 64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66" name="Овал 65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67" name="Овал 66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68" name="Овал 67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69" name="Овал 68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70" name="Овал 69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71" name="Овал 7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72" name="Овал 71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73" name="Овал 72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74" name="Овал 73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75" name="Овал 74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2918099" y="5301627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</a:t>
            </a:r>
            <a:r>
              <a:rPr lang="en-US" sz="2400" dirty="0" smtClean="0"/>
              <a:t>2</a:t>
            </a:r>
            <a:endParaRPr lang="ru-RU" sz="2400" dirty="0"/>
          </a:p>
        </p:txBody>
      </p:sp>
      <p:sp>
        <p:nvSpPr>
          <p:cNvPr id="79" name="Овал 78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81" name="Овал 80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82" name="Овал 81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83" name="Овал 82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84" name="Овал 83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85" name="Овал 84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86" name="Овал 85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87" name="Овал 86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88" name="Овал 87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89" name="Овал 88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90" name="Овал 8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91" name="Овал 90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92" name="Овал 91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93" name="Овал 92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94" name="Овал 93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95" name="Овал 94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96" name="Овал 95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97" name="Овал 96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98" name="Овал 97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99" name="Овал 98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00" name="Овал 9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01" name="Овал 100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02" name="Овал 101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03" name="Овал 102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04" name="Овал 103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05" name="Прямоугольник 104"/>
          <p:cNvSpPr/>
          <p:nvPr/>
        </p:nvSpPr>
        <p:spPr>
          <a:xfrm>
            <a:off x="4902177" y="5330221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</a:t>
            </a:r>
            <a:r>
              <a:rPr lang="en-US" sz="2400" dirty="0" smtClean="0"/>
              <a:t>3</a:t>
            </a:r>
            <a:endParaRPr lang="ru-RU" sz="2400" dirty="0"/>
          </a:p>
        </p:txBody>
      </p:sp>
      <p:sp>
        <p:nvSpPr>
          <p:cNvPr id="106" name="Овал 105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Овал 10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08" name="Овал 107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09" name="Овал 108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10" name="Овал 109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11" name="Овал 110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12" name="Овал 111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13" name="Овал 112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14" name="Овал 113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15" name="Овал 114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16" name="Овал 115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17" name="Овал 11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18" name="Овал 117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19" name="Овал 118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20" name="Овал 119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21" name="Овал 120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22" name="Овал 121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23" name="Овал 122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24" name="Овал 123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125" name="Овал 124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126" name="Овал 125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27" name="Овал 12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28" name="Овал 127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29" name="Овал 128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30" name="Овал 129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31" name="Овал 130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32" name="Прямоугольник 131"/>
          <p:cNvSpPr/>
          <p:nvPr/>
        </p:nvSpPr>
        <p:spPr>
          <a:xfrm>
            <a:off x="6823575" y="5330221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</a:t>
            </a:r>
            <a:r>
              <a:rPr lang="en-US" sz="2400" dirty="0" smtClean="0"/>
              <a:t>4</a:t>
            </a:r>
            <a:endParaRPr lang="ru-RU" sz="2400" dirty="0"/>
          </a:p>
        </p:txBody>
      </p:sp>
      <p:sp>
        <p:nvSpPr>
          <p:cNvPr id="133" name="Овал 132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Овал 13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35" name="Овал 134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36" name="Овал 135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37" name="Овал 136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38" name="Овал 137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39" name="Овал 138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40" name="Овал 139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41" name="Овал 140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42" name="Овал 141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43" name="Овал 142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44" name="Овал 14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45" name="Овал 144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46" name="Овал 145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47" name="Овал 146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48" name="Овал 147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49" name="Овал 148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50" name="Овал 149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51" name="Овал 150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152" name="Овал 151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153" name="Овал 152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54" name="Овал 15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55" name="Овал 154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56" name="Овал 155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57" name="Овал 156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58" name="Овал 157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59" name="Прямоугольник 158"/>
          <p:cNvSpPr/>
          <p:nvPr/>
        </p:nvSpPr>
        <p:spPr>
          <a:xfrm>
            <a:off x="8763282" y="5330221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КОМАНДА5</a:t>
            </a:r>
            <a:endParaRPr lang="ru-RU" sz="2400" dirty="0"/>
          </a:p>
        </p:txBody>
      </p:sp>
      <p:sp>
        <p:nvSpPr>
          <p:cNvPr id="181" name="Овал 180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2" name="Овал 18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83" name="Овал 182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84" name="Овал 183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85" name="Овал 184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86" name="Овал 185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87" name="Овал 186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88" name="Овал 187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89" name="Овал 188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90" name="Овал 189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91" name="Овал 190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92" name="Овал 19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93" name="Овал 192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94" name="Овал 193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95" name="Овал 194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96" name="Овал 195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97" name="Овал 196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98" name="Овал 197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99" name="Овал 198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200" name="Овал 199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201" name="Овал 200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202" name="Овал 20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203" name="Овал 202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204" name="Овал 203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205" name="Овал 204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206" name="Овал 205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88256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2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3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68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9" fill="hold">
                      <p:stCondLst>
                        <p:cond delay="0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394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5" fill="hold">
                      <p:stCondLst>
                        <p:cond delay="0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delay="indefinite"/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5" fill="hold">
                      <p:stCondLst>
                        <p:cond delay="indefinite"/>
                      </p:stCondLst>
                      <p:childTnLst>
                        <p:par>
                          <p:cTn id="416" fill="hold">
                            <p:stCondLst>
                              <p:cond delay="0"/>
                            </p:stCondLst>
                            <p:childTnLst>
                              <p:par>
                                <p:cTn id="4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5" fill="hold">
                      <p:stCondLst>
                        <p:cond delay="indefinite"/>
                      </p:stCondLst>
                      <p:childTnLst>
                        <p:par>
                          <p:cTn id="426" fill="hold">
                            <p:stCondLst>
                              <p:cond delay="0"/>
                            </p:stCondLst>
                            <p:childTnLst>
                              <p:par>
                                <p:cTn id="4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0" fill="hold">
                      <p:stCondLst>
                        <p:cond delay="indefinite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delay="indefinite"/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5" fill="hold">
                      <p:stCondLst>
                        <p:cond delay="indefinite"/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0" fill="hold">
                      <p:stCondLst>
                        <p:cond delay="indefinite"/>
                      </p:stCondLst>
                      <p:childTnLst>
                        <p:par>
                          <p:cTn id="451" fill="hold">
                            <p:stCondLst>
                              <p:cond delay="0"/>
                            </p:stCondLst>
                            <p:childTnLst>
                              <p:par>
                                <p:cTn id="4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5" fill="hold">
                      <p:stCondLst>
                        <p:cond delay="indefinite"/>
                      </p:stCondLst>
                      <p:childTnLst>
                        <p:par>
                          <p:cTn id="466" fill="hold">
                            <p:stCondLst>
                              <p:cond delay="0"/>
                            </p:stCondLst>
                            <p:childTnLst>
                              <p:par>
                                <p:cTn id="4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0" fill="hold">
                      <p:stCondLst>
                        <p:cond delay="indefinite"/>
                      </p:stCondLst>
                      <p:childTnLst>
                        <p:par>
                          <p:cTn id="471" fill="hold">
                            <p:stCondLst>
                              <p:cond delay="0"/>
                            </p:stCondLst>
                            <p:childTnLst>
                              <p:par>
                                <p:cTn id="4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5" fill="hold">
                      <p:stCondLst>
                        <p:cond delay="indefinite"/>
                      </p:stCondLst>
                      <p:childTnLst>
                        <p:par>
                          <p:cTn id="476" fill="hold">
                            <p:stCondLst>
                              <p:cond delay="0"/>
                            </p:stCondLst>
                            <p:childTnLst>
                              <p:par>
                                <p:cTn id="4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0" fill="hold">
                      <p:stCondLst>
                        <p:cond delay="indefinite"/>
                      </p:stCondLst>
                      <p:childTnLst>
                        <p:par>
                          <p:cTn id="481" fill="hold">
                            <p:stCondLst>
                              <p:cond delay="0"/>
                            </p:stCondLst>
                            <p:childTnLst>
                              <p:par>
                                <p:cTn id="4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5" fill="hold">
                      <p:stCondLst>
                        <p:cond delay="indefinite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5" fill="hold">
                      <p:stCondLst>
                        <p:cond delay="indefinite"/>
                      </p:stCondLst>
                      <p:childTnLst>
                        <p:par>
                          <p:cTn id="496" fill="hold">
                            <p:stCondLst>
                              <p:cond delay="0"/>
                            </p:stCondLst>
                            <p:childTnLst>
                              <p:par>
                                <p:cTn id="4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5" fill="hold">
                      <p:stCondLst>
                        <p:cond delay="indefinite"/>
                      </p:stCondLst>
                      <p:childTnLst>
                        <p:par>
                          <p:cTn id="506" fill="hold">
                            <p:stCondLst>
                              <p:cond delay="0"/>
                            </p:stCondLst>
                            <p:childTnLst>
                              <p:par>
                                <p:cTn id="5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0" fill="hold">
                      <p:stCondLst>
                        <p:cond delay="indefinite"/>
                      </p:stCondLst>
                      <p:childTnLst>
                        <p:par>
                          <p:cTn id="511" fill="hold">
                            <p:stCondLst>
                              <p:cond delay="0"/>
                            </p:stCondLst>
                            <p:childTnLst>
                              <p:par>
                                <p:cTn id="5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5" fill="hold">
                      <p:stCondLst>
                        <p:cond delay="indefinite"/>
                      </p:stCondLst>
                      <p:childTnLst>
                        <p:par>
                          <p:cTn id="516" fill="hold">
                            <p:stCondLst>
                              <p:cond delay="0"/>
                            </p:stCondLst>
                            <p:childTnLst>
                              <p:par>
                                <p:cTn id="5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520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1" fill="hold">
                      <p:stCondLst>
                        <p:cond delay="0"/>
                      </p:stCondLst>
                      <p:childTnLst>
                        <p:par>
                          <p:cTn id="522" fill="hold">
                            <p:stCondLst>
                              <p:cond delay="0"/>
                            </p:stCondLst>
                            <p:childTnLst>
                              <p:par>
                                <p:cTn id="5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6" fill="hold">
                      <p:stCondLst>
                        <p:cond delay="indefinite"/>
                      </p:stCondLst>
                      <p:childTnLst>
                        <p:par>
                          <p:cTn id="527" fill="hold">
                            <p:stCondLst>
                              <p:cond delay="0"/>
                            </p:stCondLst>
                            <p:childTnLst>
                              <p:par>
                                <p:cTn id="5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0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1" fill="hold">
                      <p:stCondLst>
                        <p:cond delay="indefinite"/>
                      </p:stCondLst>
                      <p:childTnLst>
                        <p:par>
                          <p:cTn id="532" fill="hold">
                            <p:stCondLst>
                              <p:cond delay="0"/>
                            </p:stCondLst>
                            <p:childTnLst>
                              <p:par>
                                <p:cTn id="5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delay="indefinite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1" fill="hold">
                      <p:stCondLst>
                        <p:cond delay="indefinite"/>
                      </p:stCondLst>
                      <p:childTnLst>
                        <p:par>
                          <p:cTn id="542" fill="hold">
                            <p:stCondLst>
                              <p:cond delay="0"/>
                            </p:stCondLst>
                            <p:childTnLst>
                              <p:par>
                                <p:cTn id="5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6" fill="hold">
                      <p:stCondLst>
                        <p:cond delay="indefinite"/>
                      </p:stCondLst>
                      <p:childTnLst>
                        <p:par>
                          <p:cTn id="547" fill="hold">
                            <p:stCondLst>
                              <p:cond delay="0"/>
                            </p:stCondLst>
                            <p:childTnLst>
                              <p:par>
                                <p:cTn id="5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1" fill="hold">
                      <p:stCondLst>
                        <p:cond delay="indefinite"/>
                      </p:stCondLst>
                      <p:childTnLst>
                        <p:par>
                          <p:cTn id="552" fill="hold">
                            <p:stCondLst>
                              <p:cond delay="0"/>
                            </p:stCondLst>
                            <p:childTnLst>
                              <p:par>
                                <p:cTn id="5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6" fill="hold">
                      <p:stCondLst>
                        <p:cond delay="indefinite"/>
                      </p:stCondLst>
                      <p:childTnLst>
                        <p:par>
                          <p:cTn id="557" fill="hold">
                            <p:stCondLst>
                              <p:cond delay="0"/>
                            </p:stCondLst>
                            <p:childTnLst>
                              <p:par>
                                <p:cTn id="5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1" fill="hold">
                      <p:stCondLst>
                        <p:cond delay="indefinite"/>
                      </p:stCondLst>
                      <p:childTnLst>
                        <p:par>
                          <p:cTn id="562" fill="hold">
                            <p:stCondLst>
                              <p:cond delay="0"/>
                            </p:stCondLst>
                            <p:childTnLst>
                              <p:par>
                                <p:cTn id="5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5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6" fill="hold">
                      <p:stCondLst>
                        <p:cond delay="indefinite"/>
                      </p:stCondLst>
                      <p:childTnLst>
                        <p:par>
                          <p:cTn id="567" fill="hold">
                            <p:stCondLst>
                              <p:cond delay="0"/>
                            </p:stCondLst>
                            <p:childTnLst>
                              <p:par>
                                <p:cTn id="5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0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1" fill="hold">
                      <p:stCondLst>
                        <p:cond delay="indefinite"/>
                      </p:stCondLst>
                      <p:childTnLst>
                        <p:par>
                          <p:cTn id="572" fill="hold">
                            <p:stCondLst>
                              <p:cond delay="0"/>
                            </p:stCondLst>
                            <p:childTnLst>
                              <p:par>
                                <p:cTn id="5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1" fill="hold">
                      <p:stCondLst>
                        <p:cond delay="indefinite"/>
                      </p:stCondLst>
                      <p:childTnLst>
                        <p:par>
                          <p:cTn id="582" fill="hold">
                            <p:stCondLst>
                              <p:cond delay="0"/>
                            </p:stCondLst>
                            <p:childTnLst>
                              <p:par>
                                <p:cTn id="5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6" fill="hold">
                      <p:stCondLst>
                        <p:cond delay="indefinite"/>
                      </p:stCondLst>
                      <p:childTnLst>
                        <p:par>
                          <p:cTn id="587" fill="hold">
                            <p:stCondLst>
                              <p:cond delay="0"/>
                            </p:stCondLst>
                            <p:childTnLst>
                              <p:par>
                                <p:cTn id="5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0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1" fill="hold">
                      <p:stCondLst>
                        <p:cond delay="indefinite"/>
                      </p:stCondLst>
                      <p:childTnLst>
                        <p:par>
                          <p:cTn id="592" fill="hold">
                            <p:stCondLst>
                              <p:cond delay="0"/>
                            </p:stCondLst>
                            <p:childTnLst>
                              <p:par>
                                <p:cTn id="5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6" fill="hold">
                      <p:stCondLst>
                        <p:cond delay="indefinite"/>
                      </p:stCondLst>
                      <p:childTnLst>
                        <p:par>
                          <p:cTn id="597" fill="hold">
                            <p:stCondLst>
                              <p:cond delay="0"/>
                            </p:stCondLst>
                            <p:childTnLst>
                              <p:par>
                                <p:cTn id="5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0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1" fill="hold">
                      <p:stCondLst>
                        <p:cond delay="indefinite"/>
                      </p:stCondLst>
                      <p:childTnLst>
                        <p:par>
                          <p:cTn id="602" fill="hold">
                            <p:stCondLst>
                              <p:cond delay="0"/>
                            </p:stCondLst>
                            <p:childTnLst>
                              <p:par>
                                <p:cTn id="6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5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1" fill="hold">
                      <p:stCondLst>
                        <p:cond delay="indefinite"/>
                      </p:stCondLst>
                      <p:childTnLst>
                        <p:par>
                          <p:cTn id="612" fill="hold">
                            <p:stCondLst>
                              <p:cond delay="0"/>
                            </p:stCondLst>
                            <p:childTnLst>
                              <p:par>
                                <p:cTn id="6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5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6" fill="hold">
                      <p:stCondLst>
                        <p:cond delay="indefinite"/>
                      </p:stCondLst>
                      <p:childTnLst>
                        <p:par>
                          <p:cTn id="617" fill="hold">
                            <p:stCondLst>
                              <p:cond delay="0"/>
                            </p:stCondLst>
                            <p:childTnLst>
                              <p:par>
                                <p:cTn id="6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1" fill="hold">
                      <p:stCondLst>
                        <p:cond delay="indefinite"/>
                      </p:stCondLst>
                      <p:childTnLst>
                        <p:par>
                          <p:cTn id="622" fill="hold">
                            <p:stCondLst>
                              <p:cond delay="0"/>
                            </p:stCondLst>
                            <p:childTnLst>
                              <p:par>
                                <p:cTn id="6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6" fill="hold">
                      <p:stCondLst>
                        <p:cond delay="indefinite"/>
                      </p:stCondLst>
                      <p:childTnLst>
                        <p:par>
                          <p:cTn id="627" fill="hold">
                            <p:stCondLst>
                              <p:cond delay="0"/>
                            </p:stCondLst>
                            <p:childTnLst>
                              <p:par>
                                <p:cTn id="6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0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1" fill="hold">
                      <p:stCondLst>
                        <p:cond delay="indefinite"/>
                      </p:stCondLst>
                      <p:childTnLst>
                        <p:par>
                          <p:cTn id="632" fill="hold">
                            <p:stCondLst>
                              <p:cond delay="0"/>
                            </p:stCondLst>
                            <p:childTnLst>
                              <p:par>
                                <p:cTn id="6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6" fill="hold">
                      <p:stCondLst>
                        <p:cond delay="indefinite"/>
                      </p:stCondLst>
                      <p:childTnLst>
                        <p:par>
                          <p:cTn id="637" fill="hold">
                            <p:stCondLst>
                              <p:cond delay="0"/>
                            </p:stCondLst>
                            <p:childTnLst>
                              <p:par>
                                <p:cTn id="6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0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1" fill="hold">
                      <p:stCondLst>
                        <p:cond delay="indefinite"/>
                      </p:stCondLst>
                      <p:childTnLst>
                        <p:par>
                          <p:cTn id="642" fill="hold">
                            <p:stCondLst>
                              <p:cond delay="0"/>
                            </p:stCondLst>
                            <p:childTnLst>
                              <p:par>
                                <p:cTn id="6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646" restart="whenNotActive" fill="hold" evtFilter="cancelBubble" nodeType="interactiveSeq">
                <p:stCondLst>
                  <p:cond evt="onClick" delay="0">
                    <p:tgtEl>
                      <p:spTgt spid="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7" fill="hold">
                      <p:stCondLst>
                        <p:cond delay="0"/>
                      </p:stCondLst>
                      <p:childTnLst>
                        <p:par>
                          <p:cTn id="648" fill="hold">
                            <p:stCondLst>
                              <p:cond delay="0"/>
                            </p:stCondLst>
                            <p:childTnLst>
                              <p:par>
                                <p:cTn id="6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1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2" fill="hold">
                      <p:stCondLst>
                        <p:cond delay="indefinite"/>
                      </p:stCondLst>
                      <p:childTnLst>
                        <p:par>
                          <p:cTn id="653" fill="hold">
                            <p:stCondLst>
                              <p:cond delay="0"/>
                            </p:stCondLst>
                            <p:childTnLst>
                              <p:par>
                                <p:cTn id="6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6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7" fill="hold">
                      <p:stCondLst>
                        <p:cond delay="indefinite"/>
                      </p:stCondLst>
                      <p:childTnLst>
                        <p:par>
                          <p:cTn id="658" fill="hold">
                            <p:stCondLst>
                              <p:cond delay="0"/>
                            </p:stCondLst>
                            <p:childTnLst>
                              <p:par>
                                <p:cTn id="6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1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2" fill="hold">
                      <p:stCondLst>
                        <p:cond delay="indefinite"/>
                      </p:stCondLst>
                      <p:childTnLst>
                        <p:par>
                          <p:cTn id="663" fill="hold">
                            <p:stCondLst>
                              <p:cond delay="0"/>
                            </p:stCondLst>
                            <p:childTnLst>
                              <p:par>
                                <p:cTn id="6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7" fill="hold">
                      <p:stCondLst>
                        <p:cond delay="indefinite"/>
                      </p:stCondLst>
                      <p:childTnLst>
                        <p:par>
                          <p:cTn id="668" fill="hold">
                            <p:stCondLst>
                              <p:cond delay="0"/>
                            </p:stCondLst>
                            <p:childTnLst>
                              <p:par>
                                <p:cTn id="6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2" fill="hold">
                      <p:stCondLst>
                        <p:cond delay="indefinite"/>
                      </p:stCondLst>
                      <p:childTnLst>
                        <p:par>
                          <p:cTn id="673" fill="hold">
                            <p:stCondLst>
                              <p:cond delay="0"/>
                            </p:stCondLst>
                            <p:childTnLst>
                              <p:par>
                                <p:cTn id="6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6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7" fill="hold">
                      <p:stCondLst>
                        <p:cond delay="indefinite"/>
                      </p:stCondLst>
                      <p:childTnLst>
                        <p:par>
                          <p:cTn id="678" fill="hold">
                            <p:stCondLst>
                              <p:cond delay="0"/>
                            </p:stCondLst>
                            <p:childTnLst>
                              <p:par>
                                <p:cTn id="6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1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2" fill="hold">
                      <p:stCondLst>
                        <p:cond delay="indefinite"/>
                      </p:stCondLst>
                      <p:childTnLst>
                        <p:par>
                          <p:cTn id="683" fill="hold">
                            <p:stCondLst>
                              <p:cond delay="0"/>
                            </p:stCondLst>
                            <p:childTnLst>
                              <p:par>
                                <p:cTn id="6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6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7" fill="hold">
                      <p:stCondLst>
                        <p:cond delay="indefinite"/>
                      </p:stCondLst>
                      <p:childTnLst>
                        <p:par>
                          <p:cTn id="688" fill="hold">
                            <p:stCondLst>
                              <p:cond delay="0"/>
                            </p:stCondLst>
                            <p:childTnLst>
                              <p:par>
                                <p:cTn id="6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1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2" fill="hold">
                      <p:stCondLst>
                        <p:cond delay="indefinite"/>
                      </p:stCondLst>
                      <p:childTnLst>
                        <p:par>
                          <p:cTn id="693" fill="hold">
                            <p:stCondLst>
                              <p:cond delay="0"/>
                            </p:stCondLst>
                            <p:childTnLst>
                              <p:par>
                                <p:cTn id="6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6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7" fill="hold">
                      <p:stCondLst>
                        <p:cond delay="indefinite"/>
                      </p:stCondLst>
                      <p:childTnLst>
                        <p:par>
                          <p:cTn id="698" fill="hold">
                            <p:stCondLst>
                              <p:cond delay="0"/>
                            </p:stCondLst>
                            <p:childTnLst>
                              <p:par>
                                <p:cTn id="6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1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2" fill="hold">
                      <p:stCondLst>
                        <p:cond delay="indefinite"/>
                      </p:stCondLst>
                      <p:childTnLst>
                        <p:par>
                          <p:cTn id="703" fill="hold">
                            <p:stCondLst>
                              <p:cond delay="0"/>
                            </p:stCondLst>
                            <p:childTnLst>
                              <p:par>
                                <p:cTn id="7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6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7" fill="hold">
                      <p:stCondLst>
                        <p:cond delay="indefinite"/>
                      </p:stCondLst>
                      <p:childTnLst>
                        <p:par>
                          <p:cTn id="708" fill="hold">
                            <p:stCondLst>
                              <p:cond delay="0"/>
                            </p:stCondLst>
                            <p:childTnLst>
                              <p:par>
                                <p:cTn id="7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1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2" fill="hold">
                      <p:stCondLst>
                        <p:cond delay="indefinite"/>
                      </p:stCondLst>
                      <p:childTnLst>
                        <p:par>
                          <p:cTn id="713" fill="hold">
                            <p:stCondLst>
                              <p:cond delay="0"/>
                            </p:stCondLst>
                            <p:childTnLst>
                              <p:par>
                                <p:cTn id="7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6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7" fill="hold">
                      <p:stCondLst>
                        <p:cond delay="indefinite"/>
                      </p:stCondLst>
                      <p:childTnLst>
                        <p:par>
                          <p:cTn id="718" fill="hold">
                            <p:stCondLst>
                              <p:cond delay="0"/>
                            </p:stCondLst>
                            <p:childTnLst>
                              <p:par>
                                <p:cTn id="7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1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2" fill="hold">
                      <p:stCondLst>
                        <p:cond delay="indefinite"/>
                      </p:stCondLst>
                      <p:childTnLst>
                        <p:par>
                          <p:cTn id="723" fill="hold">
                            <p:stCondLst>
                              <p:cond delay="0"/>
                            </p:stCondLst>
                            <p:childTnLst>
                              <p:par>
                                <p:cTn id="7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7" fill="hold">
                      <p:stCondLst>
                        <p:cond delay="indefinite"/>
                      </p:stCondLst>
                      <p:childTnLst>
                        <p:par>
                          <p:cTn id="728" fill="hold">
                            <p:stCondLst>
                              <p:cond delay="0"/>
                            </p:stCondLst>
                            <p:childTnLst>
                              <p:par>
                                <p:cTn id="7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1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2" fill="hold">
                      <p:stCondLst>
                        <p:cond delay="indefinite"/>
                      </p:stCondLst>
                      <p:childTnLst>
                        <p:par>
                          <p:cTn id="733" fill="hold">
                            <p:stCondLst>
                              <p:cond delay="0"/>
                            </p:stCondLst>
                            <p:childTnLst>
                              <p:par>
                                <p:cTn id="7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6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7" fill="hold">
                      <p:stCondLst>
                        <p:cond delay="indefinite"/>
                      </p:stCondLst>
                      <p:childTnLst>
                        <p:par>
                          <p:cTn id="738" fill="hold">
                            <p:stCondLst>
                              <p:cond delay="0"/>
                            </p:stCondLst>
                            <p:childTnLst>
                              <p:par>
                                <p:cTn id="7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1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2" fill="hold">
                      <p:stCondLst>
                        <p:cond delay="indefinite"/>
                      </p:stCondLst>
                      <p:childTnLst>
                        <p:par>
                          <p:cTn id="743" fill="hold">
                            <p:stCondLst>
                              <p:cond delay="0"/>
                            </p:stCondLst>
                            <p:childTnLst>
                              <p:par>
                                <p:cTn id="7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6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7" fill="hold">
                      <p:stCondLst>
                        <p:cond delay="indefinite"/>
                      </p:stCondLst>
                      <p:childTnLst>
                        <p:par>
                          <p:cTn id="748" fill="hold">
                            <p:stCondLst>
                              <p:cond delay="0"/>
                            </p:stCondLst>
                            <p:childTnLst>
                              <p:par>
                                <p:cTn id="7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1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2" fill="hold">
                      <p:stCondLst>
                        <p:cond delay="indefinite"/>
                      </p:stCondLst>
                      <p:childTnLst>
                        <p:par>
                          <p:cTn id="753" fill="hold">
                            <p:stCondLst>
                              <p:cond delay="0"/>
                            </p:stCondLst>
                            <p:childTnLst>
                              <p:par>
                                <p:cTn id="7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6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7" fill="hold">
                      <p:stCondLst>
                        <p:cond delay="indefinite"/>
                      </p:stCondLst>
                      <p:childTnLst>
                        <p:par>
                          <p:cTn id="758" fill="hold">
                            <p:stCondLst>
                              <p:cond delay="0"/>
                            </p:stCondLst>
                            <p:childTnLst>
                              <p:par>
                                <p:cTn id="7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2" fill="hold">
                      <p:stCondLst>
                        <p:cond delay="indefinite"/>
                      </p:stCondLst>
                      <p:childTnLst>
                        <p:par>
                          <p:cTn id="763" fill="hold">
                            <p:stCondLst>
                              <p:cond delay="0"/>
                            </p:stCondLst>
                            <p:childTnLst>
                              <p:par>
                                <p:cTn id="7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6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7" fill="hold">
                      <p:stCondLst>
                        <p:cond delay="indefinite"/>
                      </p:stCondLst>
                      <p:childTnLst>
                        <p:par>
                          <p:cTn id="768" fill="hold">
                            <p:stCondLst>
                              <p:cond delay="0"/>
                            </p:stCondLst>
                            <p:childTnLst>
                              <p:par>
                                <p:cTn id="7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1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9"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363915"/>
            <a:ext cx="112571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/>
              <a:t>Одним из направлений работы ПО «Стрела» является участие в программе </a:t>
            </a:r>
            <a:r>
              <a:rPr lang="ru-RU" sz="3200" dirty="0" err="1"/>
              <a:t>импортозамещения</a:t>
            </a:r>
            <a:r>
              <a:rPr lang="ru-RU" sz="3200" dirty="0"/>
              <a:t> </a:t>
            </a:r>
            <a:r>
              <a:rPr lang="ru-RU" sz="3200" dirty="0" smtClean="0"/>
              <a:t>комплектующих для российской </a:t>
            </a:r>
            <a:r>
              <a:rPr lang="ru-RU" sz="3200" dirty="0"/>
              <a:t>компании «Кронштадт», главным изделием которой является «летающий кот» или «парящий страус». Назовите это изделие.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/>
              <a:t>Дрон</a:t>
            </a:r>
            <a:r>
              <a:rPr lang="ru-RU" sz="3200" dirty="0"/>
              <a:t> (БПЛА)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https://avatars.mds.yandex.net/i?id=ad98f906ba12848ed5f65fc8ebf4b3c46b30bfdc-10700840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355" y="3031066"/>
            <a:ext cx="3873498" cy="2582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3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393636"/>
            <a:ext cx="114603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Какой сплав используют для изготовления узлов и комплектующих для учебно-боевых самолетов Як-130?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802466" y="5707038"/>
            <a:ext cx="8339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алюминиево-магниево-литиевый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4551" y="1981200"/>
            <a:ext cx="5135354" cy="317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16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9079" y="376703"/>
            <a:ext cx="1132486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/>
              <a:t> Свою историю ПО «Стрела» ведет с 1928 года, когда в Ленинграде был создан авиаремонтный завод № 47. В августе 1941 года завод был эвакуирован в город Чкалов (ныне — Оренбург). Работники сутками не уходили домой. Из-за отсутствия на </a:t>
            </a:r>
            <a:r>
              <a:rPr lang="ru-RU" sz="2400" dirty="0" err="1"/>
              <a:t>промплощадке</a:t>
            </a:r>
            <a:r>
              <a:rPr lang="ru-RU" sz="2400" dirty="0"/>
              <a:t> энергетических мощностей возникла проблема обеспечения теплом. По предложению главного механика Кособокова И.Я., для подачи тепла в помещения решили использовать снятые с эксплуатации машины. Какие машины были использованы для поддержания тепла в строящихся помещениях</a:t>
            </a:r>
            <a:r>
              <a:rPr lang="ru-RU" sz="2400" dirty="0" smtClean="0"/>
              <a:t>?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паровозы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44758" r="4175" b="2807"/>
          <a:stretch/>
        </p:blipFill>
        <p:spPr>
          <a:xfrm>
            <a:off x="2142699" y="3054359"/>
            <a:ext cx="3248046" cy="25352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4354" y="3054359"/>
            <a:ext cx="4813852" cy="253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4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5212" y="474070"/>
            <a:ext cx="1135872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/>
              <a:t>В 1941 году питание работающих организовывалось отделом рабочего снабжения и подсобными хозяйствами, расположенными на </a:t>
            </a:r>
            <a:r>
              <a:rPr lang="ru-RU" sz="2800" dirty="0" err="1"/>
              <a:t>Степановском</a:t>
            </a:r>
            <a:r>
              <a:rPr lang="ru-RU" sz="2800" dirty="0"/>
              <a:t> хуторе и около г. Бузулука. Из Бузулука продукция привозилась в корзинах под крыльями самолета. </a:t>
            </a:r>
            <a:r>
              <a:rPr lang="ru-RU" sz="2800" dirty="0" smtClean="0"/>
              <a:t>Какой </a:t>
            </a:r>
            <a:r>
              <a:rPr lang="ru-RU" sz="2800" dirty="0"/>
              <a:t>самолет, производившийся на предприятии использовался для доставки продуктов</a:t>
            </a:r>
            <a:r>
              <a:rPr lang="ru-RU" sz="3200" dirty="0"/>
              <a:t>?  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УТ-2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0325" y="2933638"/>
            <a:ext cx="5968501" cy="26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45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6012" y="562970"/>
            <a:ext cx="113079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/>
              <a:t>В 50-х годах на заводе работал летчик-испытатель Черненко Б.В. В годы войны его самолет был сбит. Черненко Б.В., повредив ногу, не бросил летать, в совершенстве освоив другую летную технику. Испытания какого летательного аппарата производил это летчик на Оренбургском машиностроительном заводе, который позже был преобразован в ПО «Стрела</a:t>
            </a:r>
            <a:r>
              <a:rPr lang="ru-RU" sz="2800" dirty="0" smtClean="0"/>
              <a:t>»?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Вертолет МИ-1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0402" y="2845188"/>
            <a:ext cx="4572396" cy="276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20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7857" y="494026"/>
            <a:ext cx="113587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/>
              <a:t>Какой способ передвижения, широко известный у морских обитателей (кальмаров, медуз, каракатиц, морских гребешков и т.д.), стал прототипом движения ракеты?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Реактивное движение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8502" y="2361230"/>
            <a:ext cx="4572396" cy="304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38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9012" y="321670"/>
            <a:ext cx="114349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Один </a:t>
            </a:r>
            <a:r>
              <a:rPr lang="ru-RU" sz="2800" dirty="0"/>
              <a:t>из типов подводных лодок, оснащенных ракетами «Оникс», </a:t>
            </a:r>
            <a:r>
              <a:rPr lang="ru-RU" sz="2800" dirty="0" smtClean="0"/>
              <a:t>производимыми ПО «Стрела», носит </a:t>
            </a:r>
            <a:r>
              <a:rPr lang="ru-RU" sz="2800" dirty="0"/>
              <a:t>название широко распространенного в России древесного растения. Как называется данный тип подводных лодок?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«Ясень»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Подводные лодки проекта 885 «Ясень» — Википед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697" y="2206095"/>
            <a:ext cx="5321904" cy="3500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248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116127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Какие системы оповещения используются на ПО «Стрела» для передачи сигнала «Внимание всем» при ЧС на территории завода?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759201" y="5701268"/>
            <a:ext cx="66472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Локальная звуковая </a:t>
            </a:r>
          </a:p>
          <a:p>
            <a:pPr algn="ctr"/>
            <a:r>
              <a:rPr lang="ru-RU" sz="3200" dirty="0"/>
              <a:t>(сирена или заводской гудок)</a:t>
            </a:r>
          </a:p>
          <a:p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7838" y="2235068"/>
            <a:ext cx="4572396" cy="304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6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0072" y="550270"/>
            <a:ext cx="115111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Как называется система оповещения сотрудников завода, находящихся за пределами предприятия во время ЧС?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804331" y="5214596"/>
            <a:ext cx="79299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ОКСИОН </a:t>
            </a:r>
          </a:p>
          <a:p>
            <a:pPr algn="ctr"/>
            <a:r>
              <a:rPr lang="ru-RU" sz="3200" dirty="0"/>
              <a:t>(общероссийская комплексная система информирования и оповещения населения)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https://avatars.mds.yandex.net/i?id=51ddb5abf577aad5c5f9f6ab9e773cac1ac4135b-4577390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712" y="1642599"/>
            <a:ext cx="4098487" cy="3380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60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115492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Как называется временная отсрочка от призыва, мобилизации и мобилизационной подготовки для сотрудников предприятий ОПК?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Бронь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b="5077"/>
          <a:stretch/>
        </p:blipFill>
        <p:spPr>
          <a:xfrm>
            <a:off x="3850254" y="2120748"/>
            <a:ext cx="4804064" cy="332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9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359770"/>
            <a:ext cx="113841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Какой закон Ньютона описывает движение изделия, производимого на заводе «Стрела», если на него действует постоянная сила?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557301" y="5707545"/>
            <a:ext cx="78999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Закон </a:t>
            </a:r>
            <a:r>
              <a:rPr lang="ru-RU" sz="3200" dirty="0" smtClean="0"/>
              <a:t>инерции (</a:t>
            </a:r>
            <a:r>
              <a:rPr lang="ru-RU" sz="3200" dirty="0"/>
              <a:t>первый закон Ньютона)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14" b="8020"/>
          <a:stretch/>
        </p:blipFill>
        <p:spPr bwMode="auto">
          <a:xfrm>
            <a:off x="2049300" y="2184025"/>
            <a:ext cx="7630728" cy="3140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763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423270"/>
            <a:ext cx="113460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/>
              <a:t>Рабочие ПО «Стрела» работают в 2-3 смены. В настоящий момент на предприятии трудится около 8 тысяч сотрудников. Для укрытия сотрудников завода при угрозе применения противником ОМП на заводе имеется убежище. Сколько человек оно вмещает? 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Примерно 5 тысяч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4136" y="2353845"/>
            <a:ext cx="57531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99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8712" y="547283"/>
            <a:ext cx="112952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/>
              <a:t>Как называется санаторий, который был построен ПО «Стрела» и круглогодично работает для отдыха и оздоровления рабочих завода?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«Чайка»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5735" y="2220912"/>
            <a:ext cx="6745243" cy="327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01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5279" y="435970"/>
            <a:ext cx="112486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/>
              <a:t>Какое устройство, используемое на заводе для управления электрическими машинами, основано на принципе электромагнитной индукции?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Электродвигатель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https://avatars.mds.yandex.net/i?id=01ec3a4c20d815ad5b54aac824bfd2861bdc26c13684139e-11512273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534" y="2128372"/>
            <a:ext cx="4797972" cy="3198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536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336463"/>
            <a:ext cx="112147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/>
              <a:t>Какой процесс преобразования энергии используется на заводе «Стрела» для повышения температуры и давления в процессе производства?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556934" y="5575588"/>
            <a:ext cx="77394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Термодинамический цикл </a:t>
            </a:r>
            <a:endParaRPr lang="en-US" sz="3200" dirty="0"/>
          </a:p>
          <a:p>
            <a:pPr algn="ctr"/>
            <a:r>
              <a:rPr lang="ru-RU" sz="3200" dirty="0"/>
              <a:t>(например, цикл Карно или цикл </a:t>
            </a:r>
            <a:r>
              <a:rPr lang="ru-RU" sz="3200" dirty="0" err="1"/>
              <a:t>Ренкина</a:t>
            </a:r>
            <a:r>
              <a:rPr lang="ru-RU" sz="3200" dirty="0"/>
              <a:t>)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Тепловые машины. Цикл Карно [wiki.eduVdom.com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574" y="1906123"/>
            <a:ext cx="4591050" cy="3448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039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385170"/>
            <a:ext cx="114857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Какой физический принцип используется для контроля качества продукции на заводе «Стрела» с помощью лазерной технологии?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734733" y="5707039"/>
            <a:ext cx="7476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Интерференция или дифракция света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2" t="34484" r="17435" b="8045"/>
          <a:stretch/>
        </p:blipFill>
        <p:spPr bwMode="auto">
          <a:xfrm>
            <a:off x="3529459" y="1848399"/>
            <a:ext cx="5669893" cy="366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551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476000"/>
            <a:ext cx="111724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/>
              <a:t>Какой физический процесс позволяет улучшить прочностные характеристики металлов, используемых на заводе «Стрела»?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Закалка или отжиг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1" t="50414" r="60552" b="15692"/>
          <a:stretch/>
        </p:blipFill>
        <p:spPr bwMode="auto">
          <a:xfrm>
            <a:off x="3476213" y="1913627"/>
            <a:ext cx="4827544" cy="3433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21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3073" y="292037"/>
            <a:ext cx="113925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/>
              <a:t>Производственное объединение «Стрела» г. Оренбурга в </a:t>
            </a:r>
            <a:r>
              <a:rPr lang="ru-RU" sz="3200" dirty="0" smtClean="0"/>
              <a:t>производстве деталей летательных </a:t>
            </a:r>
            <a:r>
              <a:rPr lang="ru-RU" sz="3200" dirty="0"/>
              <a:t>аппаратов </a:t>
            </a:r>
            <a:r>
              <a:rPr lang="ru-RU" sz="3200" dirty="0" smtClean="0"/>
              <a:t>использует </a:t>
            </a:r>
            <a:r>
              <a:rPr lang="ru-RU" sz="3200" dirty="0"/>
              <a:t>металл </a:t>
            </a:r>
            <a:r>
              <a:rPr lang="ru-RU" sz="3200" b="1" dirty="0" smtClean="0"/>
              <a:t>Х</a:t>
            </a:r>
            <a:r>
              <a:rPr lang="ru-RU" sz="3200" dirty="0" smtClean="0"/>
              <a:t>– </a:t>
            </a:r>
            <a:r>
              <a:rPr lang="ru-RU" sz="3200" dirty="0"/>
              <a:t>лёгкий и прочный. Впервые этот металл "полетел" в 1900 году - в виде каркаса и винтов огромного дирижабля LZ-1 Фердинанда Цеппелина</a:t>
            </a:r>
            <a:r>
              <a:rPr lang="ru-RU" sz="3200" dirty="0" smtClean="0"/>
              <a:t>. </a:t>
            </a:r>
            <a:r>
              <a:rPr lang="en-US" sz="3200" dirty="0" smtClean="0"/>
              <a:t> </a:t>
            </a:r>
            <a:r>
              <a:rPr lang="ru-RU" sz="3200" dirty="0"/>
              <a:t>Назовите этот металл.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Алюминий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https://avatars.mds.yandex.net/i?id=38aa63c8b68f8a9bab5a7e4a58c3b44fbbd0233f-8350745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532" y="2946212"/>
            <a:ext cx="3559349" cy="2661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69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393637"/>
            <a:ext cx="113163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/>
              <a:t>На ПО «Стрела» </a:t>
            </a:r>
            <a:r>
              <a:rPr lang="ru-RU" sz="3200" dirty="0" smtClean="0"/>
              <a:t>изготавливает </a:t>
            </a:r>
            <a:r>
              <a:rPr lang="ru-RU" sz="3200" dirty="0"/>
              <a:t>осевой режущий инструмент для АЭС, ледоколов, морских судов. </a:t>
            </a:r>
            <a:r>
              <a:rPr lang="ru-RU" sz="3200" dirty="0" smtClean="0"/>
              <a:t>Добавки </a:t>
            </a:r>
            <a:r>
              <a:rPr lang="ru-RU" sz="3200" dirty="0"/>
              <a:t>этого элемента, из </a:t>
            </a:r>
            <a:r>
              <a:rPr lang="en-US" sz="3200" dirty="0"/>
              <a:t>VII</a:t>
            </a:r>
            <a:r>
              <a:rPr lang="ru-RU" sz="3200" dirty="0"/>
              <a:t> группы периодической таблицы, повышают вязкость и холодостойкость </a:t>
            </a:r>
            <a:r>
              <a:rPr lang="ru-RU" sz="3200" dirty="0" smtClean="0"/>
              <a:t>стали. </a:t>
            </a:r>
            <a:r>
              <a:rPr lang="ru-RU" sz="3200" dirty="0"/>
              <a:t>Назовите этот химический элемент.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Марганец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https://avatars.mds.yandex.net/i?id=9f6d0e3a9477070f662565fd8bf8d189f5c5db22-8497475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441" y="2662164"/>
            <a:ext cx="4572000" cy="283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91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3872" y="300504"/>
            <a:ext cx="111470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/>
              <a:t>Детали продукции «Стрела» состоят из полимерных композиционных материалов и сплавов. Соединения элемента-металла Х придают красно-коричневую окраску поверхности планеты Марс, являются причиной красного цвета крови человека, Х - обязательный элемент сталей.</a:t>
            </a:r>
            <a:r>
              <a:rPr lang="en-US" sz="3200" dirty="0"/>
              <a:t> </a:t>
            </a:r>
          </a:p>
          <a:p>
            <a:pPr algn="just"/>
            <a:r>
              <a:rPr lang="ru-RU" sz="3200" dirty="0"/>
              <a:t>Дайте латинское название металлу Х.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err="1"/>
              <a:t>Феррум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4" descr="https://avatars.mds.yandex.net/i?id=dfe6768ee676e8fc05e3af1e7074045f7ba60bf5-10766747-images-thumbs&amp;n=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209"/>
          <a:stretch/>
        </p:blipFill>
        <p:spPr bwMode="auto">
          <a:xfrm>
            <a:off x="3448723" y="3448550"/>
            <a:ext cx="2213711" cy="2564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7402" y="3412572"/>
            <a:ext cx="3205082" cy="229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87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igra"/>
  <p:tag name="ISPRING_RESOURCE_PATHS_HASH_2" val="d5de1aabb4e56473b02a2a78ec7054bacfc35e2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889</Words>
  <Application>Microsoft Office PowerPoint</Application>
  <PresentationFormat>Широкоэкранный</PresentationFormat>
  <Paragraphs>240</Paragraphs>
  <Slides>21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igra</dc:title>
  <dc:creator>Георгий Аствацатуров</dc:creator>
  <cp:lastModifiedBy>Анна Н. Мартынова</cp:lastModifiedBy>
  <cp:revision>27</cp:revision>
  <dcterms:created xsi:type="dcterms:W3CDTF">2017-08-05T04:53:38Z</dcterms:created>
  <dcterms:modified xsi:type="dcterms:W3CDTF">2024-12-23T05:19:29Z</dcterms:modified>
</cp:coreProperties>
</file>