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9" r:id="rId3"/>
    <p:sldId id="301" r:id="rId4"/>
    <p:sldId id="273" r:id="rId5"/>
    <p:sldId id="274" r:id="rId6"/>
    <p:sldId id="276" r:id="rId7"/>
    <p:sldId id="275" r:id="rId8"/>
    <p:sldId id="268" r:id="rId9"/>
    <p:sldId id="257" r:id="rId10"/>
    <p:sldId id="265" r:id="rId11"/>
    <p:sldId id="263" r:id="rId12"/>
    <p:sldId id="299" r:id="rId13"/>
    <p:sldId id="300" r:id="rId14"/>
    <p:sldId id="291" r:id="rId15"/>
    <p:sldId id="289" r:id="rId16"/>
    <p:sldId id="286" r:id="rId17"/>
    <p:sldId id="287" r:id="rId18"/>
    <p:sldId id="290" r:id="rId19"/>
    <p:sldId id="288" r:id="rId20"/>
    <p:sldId id="292" r:id="rId21"/>
    <p:sldId id="293" r:id="rId22"/>
    <p:sldId id="260" r:id="rId23"/>
    <p:sldId id="282" r:id="rId24"/>
    <p:sldId id="294" r:id="rId25"/>
    <p:sldId id="306" r:id="rId26"/>
  </p:sldIdLst>
  <p:sldSz cx="12192000" cy="6858000"/>
  <p:notesSz cx="992981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8225"/>
    <a:srgbClr val="2AA5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66" autoAdjust="0"/>
    <p:restoredTop sz="94681"/>
  </p:normalViewPr>
  <p:slideViewPr>
    <p:cSldViewPr snapToGrid="0">
      <p:cViewPr varScale="1">
        <p:scale>
          <a:sx n="111" d="100"/>
          <a:sy n="111" d="100"/>
        </p:scale>
        <p:origin x="416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04139F-799A-574E-AF6E-64D42FCE8633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25AD25-9E1E-594B-96FB-29BC49A8B401}">
      <dgm:prSet phldrT="[Текст]" custT="1"/>
      <dgm:spPr/>
      <dgm:t>
        <a:bodyPr/>
        <a:lstStyle/>
        <a:p>
          <a:pPr>
            <a:buFont typeface="Wingdings" pitchFamily="2" charset="2"/>
            <a:buChar char="Ø"/>
          </a:pPr>
          <a:r>
            <a:rPr lang="ru-RU" sz="1800" dirty="0">
              <a:latin typeface="Google Sans"/>
            </a:rPr>
            <a:t>Знакомство</a:t>
          </a:r>
          <a:r>
            <a:rPr lang="ru-RU" sz="1800" b="0" i="0" dirty="0">
              <a:effectLst/>
              <a:latin typeface="Google Sans"/>
            </a:rPr>
            <a:t> </a:t>
          </a:r>
          <a:r>
            <a:rPr lang="ru-RU" sz="1800" dirty="0">
              <a:latin typeface="Google Sans"/>
            </a:rPr>
            <a:t>со славной историей одного из предприятий ВПК акционерным обществом «Российской самолётостроительной корпорацией «МиГ»</a:t>
          </a:r>
          <a:endParaRPr lang="ru-RU" sz="1800" dirty="0"/>
        </a:p>
      </dgm:t>
    </dgm:pt>
    <dgm:pt modelId="{CC4748CE-3CC4-AE49-B2F8-477623ED3C7F}" type="parTrans" cxnId="{DF40C2A3-2C2D-8B45-A4CF-481BD6F21646}">
      <dgm:prSet/>
      <dgm:spPr/>
      <dgm:t>
        <a:bodyPr/>
        <a:lstStyle/>
        <a:p>
          <a:endParaRPr lang="ru-RU" sz="1800"/>
        </a:p>
      </dgm:t>
    </dgm:pt>
    <dgm:pt modelId="{D99DB858-1F25-8543-8756-BD528C4447AF}" type="sibTrans" cxnId="{DF40C2A3-2C2D-8B45-A4CF-481BD6F21646}">
      <dgm:prSet/>
      <dgm:spPr/>
      <dgm:t>
        <a:bodyPr/>
        <a:lstStyle/>
        <a:p>
          <a:endParaRPr lang="ru-RU" sz="1800"/>
        </a:p>
      </dgm:t>
    </dgm:pt>
    <dgm:pt modelId="{84A2DC9F-81F8-2D40-8B0C-E25F166E7325}">
      <dgm:prSet phldrT="[Текст]" custT="1"/>
      <dgm:spPr/>
      <dgm:t>
        <a:bodyPr/>
        <a:lstStyle/>
        <a:p>
          <a:pPr>
            <a:buFont typeface="Wingdings" pitchFamily="2" charset="2"/>
            <a:buChar char="Ø"/>
          </a:pPr>
          <a:r>
            <a:rPr lang="ru-RU" sz="1800" dirty="0">
              <a:latin typeface="Google Sans"/>
            </a:rPr>
            <a:t>Знакомство </a:t>
          </a:r>
          <a:r>
            <a:rPr lang="ru-RU" sz="1800" b="0" i="0" dirty="0">
              <a:effectLst/>
              <a:latin typeface="Google Sans"/>
            </a:rPr>
            <a:t>с особенностями производства продукции ВПК</a:t>
          </a:r>
          <a:endParaRPr lang="ru-RU" sz="1800" dirty="0"/>
        </a:p>
      </dgm:t>
    </dgm:pt>
    <dgm:pt modelId="{0F1E2D57-D439-9745-ADE3-E1AD37CA29AE}" type="parTrans" cxnId="{5FED91D6-B2F6-644B-8BCC-CC4AE0F6D2B0}">
      <dgm:prSet/>
      <dgm:spPr/>
      <dgm:t>
        <a:bodyPr/>
        <a:lstStyle/>
        <a:p>
          <a:endParaRPr lang="ru-RU" sz="1800"/>
        </a:p>
      </dgm:t>
    </dgm:pt>
    <dgm:pt modelId="{D2FF389B-4B1A-7244-B9C3-5BB21251167D}" type="sibTrans" cxnId="{5FED91D6-B2F6-644B-8BCC-CC4AE0F6D2B0}">
      <dgm:prSet/>
      <dgm:spPr/>
      <dgm:t>
        <a:bodyPr/>
        <a:lstStyle/>
        <a:p>
          <a:endParaRPr lang="ru-RU" sz="1800"/>
        </a:p>
      </dgm:t>
    </dgm:pt>
    <dgm:pt modelId="{25473121-7845-3948-AF81-33592CFF7795}">
      <dgm:prSet phldrT="[Текст]" custT="1"/>
      <dgm:spPr/>
      <dgm:t>
        <a:bodyPr/>
        <a:lstStyle/>
        <a:p>
          <a:pPr>
            <a:buFont typeface="Wingdings" pitchFamily="2" charset="2"/>
            <a:buChar char="Ø"/>
          </a:pPr>
          <a:r>
            <a:rPr lang="ru-RU" sz="1800" dirty="0">
              <a:latin typeface="Google Sans"/>
            </a:rPr>
            <a:t>Воспитание патриотизма, гордости за достижения русских исследователей и инженеров в деле создания отечественной военной техники, в частности, в производстве лучших в мире самолётов, несущих лучшее и самое современное оружие.</a:t>
          </a:r>
          <a:endParaRPr lang="ru-RU" sz="1800" dirty="0"/>
        </a:p>
      </dgm:t>
    </dgm:pt>
    <dgm:pt modelId="{210B8E7F-9ED2-154A-9C2A-C243AA8074F7}" type="parTrans" cxnId="{E97901E4-AB85-BC47-97CA-1CE11C66FB1D}">
      <dgm:prSet/>
      <dgm:spPr/>
      <dgm:t>
        <a:bodyPr/>
        <a:lstStyle/>
        <a:p>
          <a:endParaRPr lang="ru-RU" sz="1800"/>
        </a:p>
      </dgm:t>
    </dgm:pt>
    <dgm:pt modelId="{43DBEBA6-87D2-6841-B609-8DFBA2B0061A}" type="sibTrans" cxnId="{E97901E4-AB85-BC47-97CA-1CE11C66FB1D}">
      <dgm:prSet/>
      <dgm:spPr/>
      <dgm:t>
        <a:bodyPr/>
        <a:lstStyle/>
        <a:p>
          <a:endParaRPr lang="ru-RU" sz="1800"/>
        </a:p>
      </dgm:t>
    </dgm:pt>
    <dgm:pt modelId="{A5F2631A-8338-3744-887A-0CCBFA5AC812}">
      <dgm:prSet phldrT="[Текст]" custT="1"/>
      <dgm:spPr/>
      <dgm:t>
        <a:bodyPr/>
        <a:lstStyle/>
        <a:p>
          <a:pPr>
            <a:buFont typeface="Wingdings" pitchFamily="2" charset="2"/>
            <a:buChar char="Ø"/>
          </a:pPr>
          <a:r>
            <a:rPr lang="ru-RU" sz="1800" b="0" i="0" dirty="0">
              <a:effectLst/>
              <a:latin typeface="Google Sans"/>
            </a:rPr>
            <a:t> </a:t>
          </a:r>
          <a:r>
            <a:rPr lang="ru-RU" sz="1800" dirty="0">
              <a:latin typeface="Google Sans"/>
            </a:rPr>
            <a:t>Знакомство с величайшими достижениями русской конструкторской мысли </a:t>
          </a:r>
          <a:endParaRPr lang="ru-RU" sz="1800" dirty="0"/>
        </a:p>
      </dgm:t>
    </dgm:pt>
    <dgm:pt modelId="{E126CECE-EAB0-6945-9A5D-8CF30825CE0D}" type="parTrans" cxnId="{6296CE5C-ED40-7142-838F-C4181F63E76E}">
      <dgm:prSet/>
      <dgm:spPr/>
      <dgm:t>
        <a:bodyPr/>
        <a:lstStyle/>
        <a:p>
          <a:endParaRPr lang="ru-RU" sz="1800"/>
        </a:p>
      </dgm:t>
    </dgm:pt>
    <dgm:pt modelId="{8D2EC355-FFE5-F244-9A89-0B111F1296DD}" type="sibTrans" cxnId="{6296CE5C-ED40-7142-838F-C4181F63E76E}">
      <dgm:prSet/>
      <dgm:spPr/>
      <dgm:t>
        <a:bodyPr/>
        <a:lstStyle/>
        <a:p>
          <a:endParaRPr lang="ru-RU" sz="1800"/>
        </a:p>
      </dgm:t>
    </dgm:pt>
    <dgm:pt modelId="{6E42D0E4-D0A8-854B-896B-6DFADEA7F200}" type="pres">
      <dgm:prSet presAssocID="{1304139F-799A-574E-AF6E-64D42FCE8633}" presName="Name0" presStyleCnt="0">
        <dgm:presLayoutVars>
          <dgm:chMax val="7"/>
          <dgm:chPref val="7"/>
          <dgm:dir/>
        </dgm:presLayoutVars>
      </dgm:prSet>
      <dgm:spPr/>
    </dgm:pt>
    <dgm:pt modelId="{16AECEF7-0DD6-0643-B169-1559E52DEC37}" type="pres">
      <dgm:prSet presAssocID="{1304139F-799A-574E-AF6E-64D42FCE8633}" presName="Name1" presStyleCnt="0"/>
      <dgm:spPr/>
    </dgm:pt>
    <dgm:pt modelId="{E0C81DA5-D55A-C345-8585-BF35DB95335A}" type="pres">
      <dgm:prSet presAssocID="{1304139F-799A-574E-AF6E-64D42FCE8633}" presName="cycle" presStyleCnt="0"/>
      <dgm:spPr/>
    </dgm:pt>
    <dgm:pt modelId="{186C7091-3FE5-6047-9ACA-2F9F7D14EC55}" type="pres">
      <dgm:prSet presAssocID="{1304139F-799A-574E-AF6E-64D42FCE8633}" presName="srcNode" presStyleLbl="node1" presStyleIdx="0" presStyleCnt="4"/>
      <dgm:spPr/>
    </dgm:pt>
    <dgm:pt modelId="{82F51D29-3F95-5B42-9560-64ED946FC1B4}" type="pres">
      <dgm:prSet presAssocID="{1304139F-799A-574E-AF6E-64D42FCE8633}" presName="conn" presStyleLbl="parChTrans1D2" presStyleIdx="0" presStyleCnt="1"/>
      <dgm:spPr/>
    </dgm:pt>
    <dgm:pt modelId="{6161A46F-0D15-434E-ABE7-E2C9FD57C251}" type="pres">
      <dgm:prSet presAssocID="{1304139F-799A-574E-AF6E-64D42FCE8633}" presName="extraNode" presStyleLbl="node1" presStyleIdx="0" presStyleCnt="4"/>
      <dgm:spPr/>
    </dgm:pt>
    <dgm:pt modelId="{7741595B-9E62-9F4D-866E-6B01B9287D18}" type="pres">
      <dgm:prSet presAssocID="{1304139F-799A-574E-AF6E-64D42FCE8633}" presName="dstNode" presStyleLbl="node1" presStyleIdx="0" presStyleCnt="4"/>
      <dgm:spPr/>
    </dgm:pt>
    <dgm:pt modelId="{ED02F4D5-A1E3-264B-BBDE-AB09452048A9}" type="pres">
      <dgm:prSet presAssocID="{2125AD25-9E1E-594B-96FB-29BC49A8B401}" presName="text_1" presStyleLbl="node1" presStyleIdx="0" presStyleCnt="4">
        <dgm:presLayoutVars>
          <dgm:bulletEnabled val="1"/>
        </dgm:presLayoutVars>
      </dgm:prSet>
      <dgm:spPr/>
    </dgm:pt>
    <dgm:pt modelId="{F76456A3-FC01-8445-916D-6C49EC22D272}" type="pres">
      <dgm:prSet presAssocID="{2125AD25-9E1E-594B-96FB-29BC49A8B401}" presName="accent_1" presStyleCnt="0"/>
      <dgm:spPr/>
    </dgm:pt>
    <dgm:pt modelId="{5D866E96-FE03-1941-A775-2FC76ACF1656}" type="pres">
      <dgm:prSet presAssocID="{2125AD25-9E1E-594B-96FB-29BC49A8B401}" presName="accentRepeatNode" presStyleLbl="solidFgAcc1" presStyleIdx="0" presStyleCnt="4"/>
      <dgm:spPr/>
    </dgm:pt>
    <dgm:pt modelId="{95ECA447-B18B-3142-B912-A1AD0AC73382}" type="pres">
      <dgm:prSet presAssocID="{84A2DC9F-81F8-2D40-8B0C-E25F166E7325}" presName="text_2" presStyleLbl="node1" presStyleIdx="1" presStyleCnt="4">
        <dgm:presLayoutVars>
          <dgm:bulletEnabled val="1"/>
        </dgm:presLayoutVars>
      </dgm:prSet>
      <dgm:spPr/>
    </dgm:pt>
    <dgm:pt modelId="{1AF8B1E1-459B-AB4E-8E7A-8692DD520F2A}" type="pres">
      <dgm:prSet presAssocID="{84A2DC9F-81F8-2D40-8B0C-E25F166E7325}" presName="accent_2" presStyleCnt="0"/>
      <dgm:spPr/>
    </dgm:pt>
    <dgm:pt modelId="{27DE6C0F-6453-4748-8B49-ABA0BA7625CB}" type="pres">
      <dgm:prSet presAssocID="{84A2DC9F-81F8-2D40-8B0C-E25F166E7325}" presName="accentRepeatNode" presStyleLbl="solidFgAcc1" presStyleIdx="1" presStyleCnt="4"/>
      <dgm:spPr/>
    </dgm:pt>
    <dgm:pt modelId="{C67B0E9E-0C9D-404F-ADB0-B8CF8FF426AF}" type="pres">
      <dgm:prSet presAssocID="{A5F2631A-8338-3744-887A-0CCBFA5AC812}" presName="text_3" presStyleLbl="node1" presStyleIdx="2" presStyleCnt="4">
        <dgm:presLayoutVars>
          <dgm:bulletEnabled val="1"/>
        </dgm:presLayoutVars>
      </dgm:prSet>
      <dgm:spPr/>
    </dgm:pt>
    <dgm:pt modelId="{EC298B4F-8252-8F42-8FF7-1FED0ADA9C45}" type="pres">
      <dgm:prSet presAssocID="{A5F2631A-8338-3744-887A-0CCBFA5AC812}" presName="accent_3" presStyleCnt="0"/>
      <dgm:spPr/>
    </dgm:pt>
    <dgm:pt modelId="{5370672E-8C9C-104E-ABA0-FB2ACE235D65}" type="pres">
      <dgm:prSet presAssocID="{A5F2631A-8338-3744-887A-0CCBFA5AC812}" presName="accentRepeatNode" presStyleLbl="solidFgAcc1" presStyleIdx="2" presStyleCnt="4"/>
      <dgm:spPr/>
    </dgm:pt>
    <dgm:pt modelId="{ED529578-4E2C-E041-95F5-F6FFF200EA67}" type="pres">
      <dgm:prSet presAssocID="{25473121-7845-3948-AF81-33592CFF7795}" presName="text_4" presStyleLbl="node1" presStyleIdx="3" presStyleCnt="4" custScaleY="160160">
        <dgm:presLayoutVars>
          <dgm:bulletEnabled val="1"/>
        </dgm:presLayoutVars>
      </dgm:prSet>
      <dgm:spPr/>
    </dgm:pt>
    <dgm:pt modelId="{02E97720-3152-794C-B847-A82A1F67CC80}" type="pres">
      <dgm:prSet presAssocID="{25473121-7845-3948-AF81-33592CFF7795}" presName="accent_4" presStyleCnt="0"/>
      <dgm:spPr/>
    </dgm:pt>
    <dgm:pt modelId="{2F09134C-A5BF-2048-9E0B-432C2A4DC484}" type="pres">
      <dgm:prSet presAssocID="{25473121-7845-3948-AF81-33592CFF7795}" presName="accentRepeatNode" presStyleLbl="solidFgAcc1" presStyleIdx="3" presStyleCnt="4"/>
      <dgm:spPr/>
    </dgm:pt>
  </dgm:ptLst>
  <dgm:cxnLst>
    <dgm:cxn modelId="{6296CE5C-ED40-7142-838F-C4181F63E76E}" srcId="{1304139F-799A-574E-AF6E-64D42FCE8633}" destId="{A5F2631A-8338-3744-887A-0CCBFA5AC812}" srcOrd="2" destOrd="0" parTransId="{E126CECE-EAB0-6945-9A5D-8CF30825CE0D}" sibTransId="{8D2EC355-FFE5-F244-9A89-0B111F1296DD}"/>
    <dgm:cxn modelId="{25C0556C-4C3D-5F40-B006-BE816BDD685C}" type="presOf" srcId="{1304139F-799A-574E-AF6E-64D42FCE8633}" destId="{6E42D0E4-D0A8-854B-896B-6DFADEA7F200}" srcOrd="0" destOrd="0" presId="urn:microsoft.com/office/officeart/2008/layout/VerticalCurvedList"/>
    <dgm:cxn modelId="{DF40C2A3-2C2D-8B45-A4CF-481BD6F21646}" srcId="{1304139F-799A-574E-AF6E-64D42FCE8633}" destId="{2125AD25-9E1E-594B-96FB-29BC49A8B401}" srcOrd="0" destOrd="0" parTransId="{CC4748CE-3CC4-AE49-B2F8-477623ED3C7F}" sibTransId="{D99DB858-1F25-8543-8756-BD528C4447AF}"/>
    <dgm:cxn modelId="{76B7E8AC-6424-D749-AAD4-2E8C368774D4}" type="presOf" srcId="{2125AD25-9E1E-594B-96FB-29BC49A8B401}" destId="{ED02F4D5-A1E3-264B-BBDE-AB09452048A9}" srcOrd="0" destOrd="0" presId="urn:microsoft.com/office/officeart/2008/layout/VerticalCurvedList"/>
    <dgm:cxn modelId="{083FAFB6-0E8C-FE4D-A902-BE383F604EF6}" type="presOf" srcId="{25473121-7845-3948-AF81-33592CFF7795}" destId="{ED529578-4E2C-E041-95F5-F6FFF200EA67}" srcOrd="0" destOrd="0" presId="urn:microsoft.com/office/officeart/2008/layout/VerticalCurvedList"/>
    <dgm:cxn modelId="{721C2CB8-900A-E14D-A75B-F0CD30C687EB}" type="presOf" srcId="{84A2DC9F-81F8-2D40-8B0C-E25F166E7325}" destId="{95ECA447-B18B-3142-B912-A1AD0AC73382}" srcOrd="0" destOrd="0" presId="urn:microsoft.com/office/officeart/2008/layout/VerticalCurvedList"/>
    <dgm:cxn modelId="{911E9CCA-131E-854D-A477-696438A4C840}" type="presOf" srcId="{D99DB858-1F25-8543-8756-BD528C4447AF}" destId="{82F51D29-3F95-5B42-9560-64ED946FC1B4}" srcOrd="0" destOrd="0" presId="urn:microsoft.com/office/officeart/2008/layout/VerticalCurvedList"/>
    <dgm:cxn modelId="{5FED91D6-B2F6-644B-8BCC-CC4AE0F6D2B0}" srcId="{1304139F-799A-574E-AF6E-64D42FCE8633}" destId="{84A2DC9F-81F8-2D40-8B0C-E25F166E7325}" srcOrd="1" destOrd="0" parTransId="{0F1E2D57-D439-9745-ADE3-E1AD37CA29AE}" sibTransId="{D2FF389B-4B1A-7244-B9C3-5BB21251167D}"/>
    <dgm:cxn modelId="{5E9A20DE-FF34-6B4D-8C18-7747C5BC0322}" type="presOf" srcId="{A5F2631A-8338-3744-887A-0CCBFA5AC812}" destId="{C67B0E9E-0C9D-404F-ADB0-B8CF8FF426AF}" srcOrd="0" destOrd="0" presId="urn:microsoft.com/office/officeart/2008/layout/VerticalCurvedList"/>
    <dgm:cxn modelId="{E97901E4-AB85-BC47-97CA-1CE11C66FB1D}" srcId="{1304139F-799A-574E-AF6E-64D42FCE8633}" destId="{25473121-7845-3948-AF81-33592CFF7795}" srcOrd="3" destOrd="0" parTransId="{210B8E7F-9ED2-154A-9C2A-C243AA8074F7}" sibTransId="{43DBEBA6-87D2-6841-B609-8DFBA2B0061A}"/>
    <dgm:cxn modelId="{99100CDA-0A69-AE44-8EA0-1B892BF8D7F4}" type="presParOf" srcId="{6E42D0E4-D0A8-854B-896B-6DFADEA7F200}" destId="{16AECEF7-0DD6-0643-B169-1559E52DEC37}" srcOrd="0" destOrd="0" presId="urn:microsoft.com/office/officeart/2008/layout/VerticalCurvedList"/>
    <dgm:cxn modelId="{3FB4091E-6B2E-034B-81D3-E1D15A24329C}" type="presParOf" srcId="{16AECEF7-0DD6-0643-B169-1559E52DEC37}" destId="{E0C81DA5-D55A-C345-8585-BF35DB95335A}" srcOrd="0" destOrd="0" presId="urn:microsoft.com/office/officeart/2008/layout/VerticalCurvedList"/>
    <dgm:cxn modelId="{6638FD8D-2468-DF46-A9ED-58D9AEC7D693}" type="presParOf" srcId="{E0C81DA5-D55A-C345-8585-BF35DB95335A}" destId="{186C7091-3FE5-6047-9ACA-2F9F7D14EC55}" srcOrd="0" destOrd="0" presId="urn:microsoft.com/office/officeart/2008/layout/VerticalCurvedList"/>
    <dgm:cxn modelId="{25BDB5DF-F0BE-FC40-8A59-0FD67BE7FD0A}" type="presParOf" srcId="{E0C81DA5-D55A-C345-8585-BF35DB95335A}" destId="{82F51D29-3F95-5B42-9560-64ED946FC1B4}" srcOrd="1" destOrd="0" presId="urn:microsoft.com/office/officeart/2008/layout/VerticalCurvedList"/>
    <dgm:cxn modelId="{475D9430-94E6-B749-AC36-F74BCE2CAF6A}" type="presParOf" srcId="{E0C81DA5-D55A-C345-8585-BF35DB95335A}" destId="{6161A46F-0D15-434E-ABE7-E2C9FD57C251}" srcOrd="2" destOrd="0" presId="urn:microsoft.com/office/officeart/2008/layout/VerticalCurvedList"/>
    <dgm:cxn modelId="{D9C6508D-A50E-CE43-8E57-CC0A50E5BB4F}" type="presParOf" srcId="{E0C81DA5-D55A-C345-8585-BF35DB95335A}" destId="{7741595B-9E62-9F4D-866E-6B01B9287D18}" srcOrd="3" destOrd="0" presId="urn:microsoft.com/office/officeart/2008/layout/VerticalCurvedList"/>
    <dgm:cxn modelId="{64DD4D22-3453-1149-855D-0DFA4104BF73}" type="presParOf" srcId="{16AECEF7-0DD6-0643-B169-1559E52DEC37}" destId="{ED02F4D5-A1E3-264B-BBDE-AB09452048A9}" srcOrd="1" destOrd="0" presId="urn:microsoft.com/office/officeart/2008/layout/VerticalCurvedList"/>
    <dgm:cxn modelId="{C96CF3CA-E95A-AB4D-B050-43B6CB32DF44}" type="presParOf" srcId="{16AECEF7-0DD6-0643-B169-1559E52DEC37}" destId="{F76456A3-FC01-8445-916D-6C49EC22D272}" srcOrd="2" destOrd="0" presId="urn:microsoft.com/office/officeart/2008/layout/VerticalCurvedList"/>
    <dgm:cxn modelId="{4BEAE89F-E1D3-DF47-9573-0BD053C167F4}" type="presParOf" srcId="{F76456A3-FC01-8445-916D-6C49EC22D272}" destId="{5D866E96-FE03-1941-A775-2FC76ACF1656}" srcOrd="0" destOrd="0" presId="urn:microsoft.com/office/officeart/2008/layout/VerticalCurvedList"/>
    <dgm:cxn modelId="{FEAD7140-66A9-7145-A536-7242CAE7E6F7}" type="presParOf" srcId="{16AECEF7-0DD6-0643-B169-1559E52DEC37}" destId="{95ECA447-B18B-3142-B912-A1AD0AC73382}" srcOrd="3" destOrd="0" presId="urn:microsoft.com/office/officeart/2008/layout/VerticalCurvedList"/>
    <dgm:cxn modelId="{FE24FECD-5C70-A44E-AE0F-F1BA6CD16D63}" type="presParOf" srcId="{16AECEF7-0DD6-0643-B169-1559E52DEC37}" destId="{1AF8B1E1-459B-AB4E-8E7A-8692DD520F2A}" srcOrd="4" destOrd="0" presId="urn:microsoft.com/office/officeart/2008/layout/VerticalCurvedList"/>
    <dgm:cxn modelId="{6885AEDA-2C96-434B-908A-1AF3909F1E58}" type="presParOf" srcId="{1AF8B1E1-459B-AB4E-8E7A-8692DD520F2A}" destId="{27DE6C0F-6453-4748-8B49-ABA0BA7625CB}" srcOrd="0" destOrd="0" presId="urn:microsoft.com/office/officeart/2008/layout/VerticalCurvedList"/>
    <dgm:cxn modelId="{1943483D-D859-F346-AFA4-8B5D26F36523}" type="presParOf" srcId="{16AECEF7-0DD6-0643-B169-1559E52DEC37}" destId="{C67B0E9E-0C9D-404F-ADB0-B8CF8FF426AF}" srcOrd="5" destOrd="0" presId="urn:microsoft.com/office/officeart/2008/layout/VerticalCurvedList"/>
    <dgm:cxn modelId="{C749EACC-F3D0-6542-9C28-06C69C79ECF5}" type="presParOf" srcId="{16AECEF7-0DD6-0643-B169-1559E52DEC37}" destId="{EC298B4F-8252-8F42-8FF7-1FED0ADA9C45}" srcOrd="6" destOrd="0" presId="urn:microsoft.com/office/officeart/2008/layout/VerticalCurvedList"/>
    <dgm:cxn modelId="{A5144687-7EA1-EB4F-80CF-994CFD4BEB02}" type="presParOf" srcId="{EC298B4F-8252-8F42-8FF7-1FED0ADA9C45}" destId="{5370672E-8C9C-104E-ABA0-FB2ACE235D65}" srcOrd="0" destOrd="0" presId="urn:microsoft.com/office/officeart/2008/layout/VerticalCurvedList"/>
    <dgm:cxn modelId="{7E6694AC-4DB2-A84D-9140-7430C72EDC80}" type="presParOf" srcId="{16AECEF7-0DD6-0643-B169-1559E52DEC37}" destId="{ED529578-4E2C-E041-95F5-F6FFF200EA67}" srcOrd="7" destOrd="0" presId="urn:microsoft.com/office/officeart/2008/layout/VerticalCurvedList"/>
    <dgm:cxn modelId="{C3357572-9217-374F-BD4D-A1180FFFED44}" type="presParOf" srcId="{16AECEF7-0DD6-0643-B169-1559E52DEC37}" destId="{02E97720-3152-794C-B847-A82A1F67CC80}" srcOrd="8" destOrd="0" presId="urn:microsoft.com/office/officeart/2008/layout/VerticalCurvedList"/>
    <dgm:cxn modelId="{BDF13D12-527B-244B-B372-A22778B4BEA4}" type="presParOf" srcId="{02E97720-3152-794C-B847-A82A1F67CC80}" destId="{2F09134C-A5BF-2048-9E0B-432C2A4DC48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F51D29-3F95-5B42-9560-64ED946FC1B4}">
      <dsp:nvSpPr>
        <dsp:cNvPr id="0" name=""/>
        <dsp:cNvSpPr/>
      </dsp:nvSpPr>
      <dsp:spPr>
        <a:xfrm>
          <a:off x="-5788031" y="-885881"/>
          <a:ext cx="6890840" cy="6890840"/>
        </a:xfrm>
        <a:prstGeom prst="blockArc">
          <a:avLst>
            <a:gd name="adj1" fmla="val 18900000"/>
            <a:gd name="adj2" fmla="val 2700000"/>
            <a:gd name="adj3" fmla="val 313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02F4D5-A1E3-264B-BBDE-AB09452048A9}">
      <dsp:nvSpPr>
        <dsp:cNvPr id="0" name=""/>
        <dsp:cNvSpPr/>
      </dsp:nvSpPr>
      <dsp:spPr>
        <a:xfrm>
          <a:off x="577248" y="393554"/>
          <a:ext cx="7478900" cy="7875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093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itchFamily="2" charset="2"/>
            <a:buNone/>
          </a:pPr>
          <a:r>
            <a:rPr lang="ru-RU" sz="1800" kern="1200" dirty="0">
              <a:latin typeface="Google Sans"/>
            </a:rPr>
            <a:t>Знакомство</a:t>
          </a:r>
          <a:r>
            <a:rPr lang="ru-RU" sz="1800" b="0" i="0" kern="1200" dirty="0">
              <a:effectLst/>
              <a:latin typeface="Google Sans"/>
            </a:rPr>
            <a:t> </a:t>
          </a:r>
          <a:r>
            <a:rPr lang="ru-RU" sz="1800" kern="1200" dirty="0">
              <a:latin typeface="Google Sans"/>
            </a:rPr>
            <a:t>со славной историей одного из предприятий ВПК акционерным обществом «Российской самолётостроительной корпорацией «МиГ»</a:t>
          </a:r>
          <a:endParaRPr lang="ru-RU" sz="1800" kern="1200" dirty="0"/>
        </a:p>
      </dsp:txBody>
      <dsp:txXfrm>
        <a:off x="577248" y="393554"/>
        <a:ext cx="7478900" cy="787518"/>
      </dsp:txXfrm>
    </dsp:sp>
    <dsp:sp modelId="{5D866E96-FE03-1941-A775-2FC76ACF1656}">
      <dsp:nvSpPr>
        <dsp:cNvPr id="0" name=""/>
        <dsp:cNvSpPr/>
      </dsp:nvSpPr>
      <dsp:spPr>
        <a:xfrm>
          <a:off x="85049" y="295114"/>
          <a:ext cx="984398" cy="9843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ECA447-B18B-3142-B912-A1AD0AC73382}">
      <dsp:nvSpPr>
        <dsp:cNvPr id="0" name=""/>
        <dsp:cNvSpPr/>
      </dsp:nvSpPr>
      <dsp:spPr>
        <a:xfrm>
          <a:off x="1028751" y="1575037"/>
          <a:ext cx="7027398" cy="7875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093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itchFamily="2" charset="2"/>
            <a:buNone/>
          </a:pPr>
          <a:r>
            <a:rPr lang="ru-RU" sz="1800" kern="1200" dirty="0">
              <a:latin typeface="Google Sans"/>
            </a:rPr>
            <a:t>Знакомство </a:t>
          </a:r>
          <a:r>
            <a:rPr lang="ru-RU" sz="1800" b="0" i="0" kern="1200" dirty="0">
              <a:effectLst/>
              <a:latin typeface="Google Sans"/>
            </a:rPr>
            <a:t>с особенностями производства продукции ВПК</a:t>
          </a:r>
          <a:endParaRPr lang="ru-RU" sz="1800" kern="1200" dirty="0"/>
        </a:p>
      </dsp:txBody>
      <dsp:txXfrm>
        <a:off x="1028751" y="1575037"/>
        <a:ext cx="7027398" cy="787518"/>
      </dsp:txXfrm>
    </dsp:sp>
    <dsp:sp modelId="{27DE6C0F-6453-4748-8B49-ABA0BA7625CB}">
      <dsp:nvSpPr>
        <dsp:cNvPr id="0" name=""/>
        <dsp:cNvSpPr/>
      </dsp:nvSpPr>
      <dsp:spPr>
        <a:xfrm>
          <a:off x="536552" y="1476598"/>
          <a:ext cx="984398" cy="9843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7B0E9E-0C9D-404F-ADB0-B8CF8FF426AF}">
      <dsp:nvSpPr>
        <dsp:cNvPr id="0" name=""/>
        <dsp:cNvSpPr/>
      </dsp:nvSpPr>
      <dsp:spPr>
        <a:xfrm>
          <a:off x="1028751" y="2756521"/>
          <a:ext cx="7027398" cy="7875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093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itchFamily="2" charset="2"/>
            <a:buNone/>
          </a:pPr>
          <a:r>
            <a:rPr lang="ru-RU" sz="1800" b="0" i="0" kern="1200" dirty="0">
              <a:effectLst/>
              <a:latin typeface="Google Sans"/>
            </a:rPr>
            <a:t> </a:t>
          </a:r>
          <a:r>
            <a:rPr lang="ru-RU" sz="1800" kern="1200" dirty="0">
              <a:latin typeface="Google Sans"/>
            </a:rPr>
            <a:t>Знакомство с величайшими достижениями русской конструкторской мысли </a:t>
          </a:r>
          <a:endParaRPr lang="ru-RU" sz="1800" kern="1200" dirty="0"/>
        </a:p>
      </dsp:txBody>
      <dsp:txXfrm>
        <a:off x="1028751" y="2756521"/>
        <a:ext cx="7027398" cy="787518"/>
      </dsp:txXfrm>
    </dsp:sp>
    <dsp:sp modelId="{5370672E-8C9C-104E-ABA0-FB2ACE235D65}">
      <dsp:nvSpPr>
        <dsp:cNvPr id="0" name=""/>
        <dsp:cNvSpPr/>
      </dsp:nvSpPr>
      <dsp:spPr>
        <a:xfrm>
          <a:off x="536552" y="2658081"/>
          <a:ext cx="984398" cy="9843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529578-4E2C-E041-95F5-F6FFF200EA67}">
      <dsp:nvSpPr>
        <dsp:cNvPr id="0" name=""/>
        <dsp:cNvSpPr/>
      </dsp:nvSpPr>
      <dsp:spPr>
        <a:xfrm>
          <a:off x="577248" y="3701118"/>
          <a:ext cx="7478900" cy="12612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5093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itchFamily="2" charset="2"/>
            <a:buNone/>
          </a:pPr>
          <a:r>
            <a:rPr lang="ru-RU" sz="1800" kern="1200" dirty="0">
              <a:latin typeface="Google Sans"/>
            </a:rPr>
            <a:t>Воспитание патриотизма, гордости за достижения русских исследователей и инженеров в деле создания отечественной военной техники, в частности, в производстве лучших в мире самолётов, несущих лучшее и самое современное оружие.</a:t>
          </a:r>
          <a:endParaRPr lang="ru-RU" sz="1800" kern="1200" dirty="0"/>
        </a:p>
      </dsp:txBody>
      <dsp:txXfrm>
        <a:off x="577248" y="3701118"/>
        <a:ext cx="7478900" cy="1261290"/>
      </dsp:txXfrm>
    </dsp:sp>
    <dsp:sp modelId="{2F09134C-A5BF-2048-9E0B-432C2A4DC484}">
      <dsp:nvSpPr>
        <dsp:cNvPr id="0" name=""/>
        <dsp:cNvSpPr/>
      </dsp:nvSpPr>
      <dsp:spPr>
        <a:xfrm>
          <a:off x="85049" y="3839564"/>
          <a:ext cx="984398" cy="9843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596" y="0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72BFA-D489-4BD1-890E-0BFAF6B0CE29}" type="datetimeFigureOut">
              <a:rPr lang="ru-RU" smtClean="0"/>
              <a:pPr/>
              <a:t>14.12.2024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596" y="6456612"/>
            <a:ext cx="4302919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C18BF6-1131-482B-9676-C588EC0F8A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3032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919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4596" y="1"/>
            <a:ext cx="4302919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7DBE0-9563-3948-9E52-30FDBED3E259}" type="datetimeFigureOut">
              <a:rPr lang="ru-RU" smtClean="0"/>
              <a:pPr/>
              <a:t>14.12.2024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982" y="3271381"/>
            <a:ext cx="794385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2919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4596" y="6456612"/>
            <a:ext cx="4302919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984FA-04A2-0240-9823-5CD256B31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158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984FA-04A2-0240-9823-5CD256B310F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440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F4DF8-3C48-A813-DE97-8DF3ADEED1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C84D5F-085D-CD18-872D-352BC59B17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B68E42-C651-4DA4-FFFC-1962667EE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B013-6269-9940-99CB-129C42B314B0}" type="datetimeFigureOut">
              <a:rPr lang="ru-RU" smtClean="0"/>
              <a:pPr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5F0C1D-B4B0-1D6E-B1DB-8B41BA632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20565A-29F5-A2A1-8861-3E4059250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1D427-690E-4E42-8366-D020DA2A74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742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A66196-F3C4-55C5-7B8E-5CE0359D3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AA40D2A-4AE1-12B6-1590-2BF254ABA5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533F25-F56E-4F10-3141-B20E61414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B013-6269-9940-99CB-129C42B314B0}" type="datetimeFigureOut">
              <a:rPr lang="ru-RU" smtClean="0"/>
              <a:pPr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3F1F22-8FF6-5D24-72BA-ABDA032F4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1B496A-D3B9-9AFD-FCF3-3E16C6B46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1D427-690E-4E42-8366-D020DA2A74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594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DDDA7EB-80C2-9E15-CBA1-2F3849E1C7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C557BE8-4D1D-9EF5-E6E9-390B4A8879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557E56-54AD-5A1D-7E04-69106F1D7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B013-6269-9940-99CB-129C42B314B0}" type="datetimeFigureOut">
              <a:rPr lang="ru-RU" smtClean="0"/>
              <a:pPr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41EF41-5A72-7934-E078-EE91ABC73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BF6E1F-FF84-B720-FF61-5AA984C21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1D427-690E-4E42-8366-D020DA2A74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381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B95F2-578E-A522-BC9D-D6BA0F39D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F63D04-6BFA-13B8-502B-82E27EA5C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C5C71A-5E7C-3C7A-1A0F-FB9CED0FD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B013-6269-9940-99CB-129C42B314B0}" type="datetimeFigureOut">
              <a:rPr lang="ru-RU" smtClean="0"/>
              <a:pPr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2ACC9A-48A2-5C14-9AB0-A2DB58D9F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DAFAA4-E3B8-71DA-427C-63E24F290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1D427-690E-4E42-8366-D020DA2A74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560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7080D-9909-8610-A392-C22784DBF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2156A1-8E85-83B0-F584-6C72FD608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7ECF9E-E1AA-FFF5-B52A-D7A9FFC59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B013-6269-9940-99CB-129C42B314B0}" type="datetimeFigureOut">
              <a:rPr lang="ru-RU" smtClean="0"/>
              <a:pPr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3C8D6F-F2F6-38FE-1530-8D7AE2E86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98DC45-B6F8-9A24-0568-A10442748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1D427-690E-4E42-8366-D020DA2A74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604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08083-D2C4-8DC8-F640-91A7CE056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694A61-510B-32EE-F44B-C9778CFF83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6CFD0A3-FD72-9ADE-62AC-D6CAFFF1AE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49F3C9F-3D27-C0E0-3CEB-EA805BB2B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B013-6269-9940-99CB-129C42B314B0}" type="datetimeFigureOut">
              <a:rPr lang="ru-RU" smtClean="0"/>
              <a:pPr/>
              <a:t>14.12.2024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9A1F62-ED91-41A7-A6E0-027CD6647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BB7B2E-184E-CFE4-AAF7-B7D399042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1D427-690E-4E42-8366-D020DA2A74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852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5EC4B2-B14C-3204-6814-8AE01703A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1721DC-8A37-E6E1-7F4C-F992C7C49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1B24FF7-91AE-9828-3BAB-2F1DA1E4E7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96E9F13-5BD0-5AE9-0AFC-02726617C4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1493A76-C1C5-44DC-B60D-10F3BFF240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78E1D42-0A65-7296-5DE7-5FFA963B8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B013-6269-9940-99CB-129C42B314B0}" type="datetimeFigureOut">
              <a:rPr lang="ru-RU" smtClean="0"/>
              <a:pPr/>
              <a:t>14.12.2024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D5CE936-DBDE-3A32-5318-8F5D04601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BF00246-C65F-57FE-1406-DAD4E92A6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1D427-690E-4E42-8366-D020DA2A74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358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548B9A-351D-4AEE-386C-45A49F2A5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FF68BDB-5F31-DDFC-F1B3-B4FE6C23F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B013-6269-9940-99CB-129C42B314B0}" type="datetimeFigureOut">
              <a:rPr lang="ru-RU" smtClean="0"/>
              <a:pPr/>
              <a:t>14.12.2024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9439B6B-68E8-9BE9-1A02-C5BDBA43F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37EC149-7362-58B9-AFD3-670115AFE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1D427-690E-4E42-8366-D020DA2A74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791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81AAFAA-ACB6-5DBF-86AD-A26D66AF1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B013-6269-9940-99CB-129C42B314B0}" type="datetimeFigureOut">
              <a:rPr lang="ru-RU" smtClean="0"/>
              <a:pPr/>
              <a:t>14.12.2024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E79871C-9D27-F9B1-CA37-AFEAC1B56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21E3014-46D9-73D4-3E7C-F5F8209D4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1D427-690E-4E42-8366-D020DA2A74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420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3E29C7-7B66-172A-207B-2192DE969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C8BB03-E8D1-4DA2-A168-E85A7EB7A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4B0E208-07A6-C404-1A4B-522A04CC9F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A572E0-2976-DF6F-4980-A692EEC42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B013-6269-9940-99CB-129C42B314B0}" type="datetimeFigureOut">
              <a:rPr lang="ru-RU" smtClean="0"/>
              <a:pPr/>
              <a:t>14.12.2024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C853E3-3810-4BFC-0215-AC12C457F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79D4CB-CDAA-08BA-3C08-996D4FB58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1D427-690E-4E42-8366-D020DA2A74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676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69FAA-993A-972A-FE67-40FD01867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B779B80-A6D2-4F5B-8C7D-C19F449999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F1978B-C282-85EB-A388-BFD5686EEB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34F4EE-E0C6-C8CC-B978-8080374A3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0B013-6269-9940-99CB-129C42B314B0}" type="datetimeFigureOut">
              <a:rPr lang="ru-RU" smtClean="0"/>
              <a:pPr/>
              <a:t>14.12.2024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1E4F1F-C1AF-475D-BC0C-DB2980C6E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EBD3B6-C1B3-4317-AEE3-BAA6E0E6F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1D427-690E-4E42-8366-D020DA2A74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740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EE20AA-1EFE-10C8-254C-2D991E68A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1638FA-7684-DF64-A2C8-2D35CC0CA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9AD966-C3B5-FF35-7489-98C9DB1355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80B013-6269-9940-99CB-129C42B314B0}" type="datetimeFigureOut">
              <a:rPr lang="ru-RU" smtClean="0"/>
              <a:pPr/>
              <a:t>14.12.2024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EABF4D-87D5-F408-82AF-3845DE4C7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2A610D-5670-67A6-0B54-05AF3C2FEC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41D427-690E-4E42-8366-D020DA2A74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386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33.png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.xml"/><Relationship Id="rId12" Type="http://schemas.openxmlformats.org/officeDocument/2006/relationships/image" Target="../media/image32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diagramData" Target="../diagrams/data1.xml"/><Relationship Id="rId11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microsoft.com/office/2007/relationships/diagramDrawing" Target="../diagrams/drawing1.xml"/><Relationship Id="rId4" Type="http://schemas.openxmlformats.org/officeDocument/2006/relationships/image" Target="../media/image29.png"/><Relationship Id="rId9" Type="http://schemas.openxmlformats.org/officeDocument/2006/relationships/diagramColors" Target="../diagrams/colors1.xml"/><Relationship Id="rId1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image" Target="../media/image39.png"/><Relationship Id="rId18" Type="http://schemas.openxmlformats.org/officeDocument/2006/relationships/image" Target="../media/image43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8.xml"/><Relationship Id="rId12" Type="http://schemas.openxmlformats.org/officeDocument/2006/relationships/slide" Target="slide19.xml"/><Relationship Id="rId17" Type="http://schemas.openxmlformats.org/officeDocument/2006/relationships/image" Target="../media/image42.png"/><Relationship Id="rId2" Type="http://schemas.openxmlformats.org/officeDocument/2006/relationships/audio" Target="../media/media12.mp3"/><Relationship Id="rId16" Type="http://schemas.openxmlformats.org/officeDocument/2006/relationships/image" Target="../media/image41.png"/><Relationship Id="rId1" Type="http://schemas.microsoft.com/office/2007/relationships/media" Target="../media/media12.mp3"/><Relationship Id="rId6" Type="http://schemas.openxmlformats.org/officeDocument/2006/relationships/slide" Target="slide15.xml"/><Relationship Id="rId11" Type="http://schemas.openxmlformats.org/officeDocument/2006/relationships/slide" Target="slide21.xml"/><Relationship Id="rId5" Type="http://schemas.openxmlformats.org/officeDocument/2006/relationships/image" Target="../media/image38.png"/><Relationship Id="rId15" Type="http://schemas.openxmlformats.org/officeDocument/2006/relationships/image" Target="../media/image40.png"/><Relationship Id="rId10" Type="http://schemas.openxmlformats.org/officeDocument/2006/relationships/slide" Target="slide17.xml"/><Relationship Id="rId19" Type="http://schemas.openxmlformats.org/officeDocument/2006/relationships/image" Target="../media/image6.png"/><Relationship Id="rId4" Type="http://schemas.openxmlformats.org/officeDocument/2006/relationships/slide" Target="slide13.xml"/><Relationship Id="rId9" Type="http://schemas.openxmlformats.org/officeDocument/2006/relationships/image" Target="../media/image5.png"/><Relationship Id="rId14" Type="http://schemas.openxmlformats.org/officeDocument/2006/relationships/slide" Target="slide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4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6.png"/><Relationship Id="rId5" Type="http://schemas.openxmlformats.org/officeDocument/2006/relationships/slide" Target="slide12.xml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slide" Target="slide16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slide" Target="slide1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6.png"/><Relationship Id="rId5" Type="http://schemas.openxmlformats.org/officeDocument/2006/relationships/slide" Target="slide12.xml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slide" Target="slide1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slide" Target="slide1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0.png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59.jpeg"/><Relationship Id="rId5" Type="http://schemas.openxmlformats.org/officeDocument/2006/relationships/image" Target="../media/image58.png"/><Relationship Id="rId4" Type="http://schemas.openxmlformats.org/officeDocument/2006/relationships/image" Target="../media/image57.jpeg"/><Relationship Id="rId9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6.png"/><Relationship Id="rId5" Type="http://schemas.openxmlformats.org/officeDocument/2006/relationships/slide" Target="slide12.xml"/><Relationship Id="rId4" Type="http://schemas.openxmlformats.org/officeDocument/2006/relationships/image" Target="../media/image6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6.pn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6.pn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jpe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0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0.png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0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audio" Target="file:///C:/Users/pc/Downloads/&#1047;&#1074;&#1091;&#1082;-9.mp3" TargetMode="External"/><Relationship Id="rId7" Type="http://schemas.openxmlformats.org/officeDocument/2006/relationships/image" Target="../media/image26.jpe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текст, логотип, Графика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F809BE5A-09E0-7F64-F96D-4ED24038C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259" y="3349517"/>
            <a:ext cx="2663780" cy="2735195"/>
          </a:xfrm>
          <a:prstGeom prst="rect">
            <a:avLst/>
          </a:prstGeom>
        </p:spPr>
      </p:pic>
      <p:pic>
        <p:nvPicPr>
          <p:cNvPr id="18" name="Рисунок 17" descr="Изображение выглядит как дизайн, иллюстрация&#10;&#10;Автоматически созданное описание со средним доверительным уровнем">
            <a:extLst>
              <a:ext uri="{FF2B5EF4-FFF2-40B4-BE49-F238E27FC236}">
                <a16:creationId xmlns:a16="http://schemas.microsoft.com/office/drawing/2014/main" id="{19AE7461-0742-F9DB-6FD0-9676FAEB14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84" y="3096644"/>
            <a:ext cx="1685776" cy="3680313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9FC4D3-B643-B6C0-FEB7-4AA8E7ECD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5429" y="1576053"/>
            <a:ext cx="4784272" cy="567191"/>
          </a:xfrm>
        </p:spPr>
        <p:txBody>
          <a:bodyPr/>
          <a:lstStyle/>
          <a:p>
            <a:r>
              <a:rPr lang="ru-RU" b="1" i="1" dirty="0">
                <a:solidFill>
                  <a:schemeClr val="tx2">
                    <a:lumMod val="75000"/>
                    <a:lumOff val="25000"/>
                  </a:schemeClr>
                </a:solidFill>
                <a:latin typeface="Fairwater Script" panose="020F0502020204030204" pitchFamily="34" charset="0"/>
                <a:ea typeface="Brush Script MT" panose="03060802040406070304" pitchFamily="66" charset="-122"/>
                <a:cs typeface="Fairwater Script" panose="020F0502020204030204" pitchFamily="34" charset="0"/>
              </a:rPr>
              <a:t>Из прошлого в будущее</a:t>
            </a:r>
          </a:p>
          <a:p>
            <a:endParaRPr lang="ru-RU" dirty="0"/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0CA0F267-6AA3-61E1-C918-5005B8D31F84}"/>
              </a:ext>
            </a:extLst>
          </p:cNvPr>
          <p:cNvSpPr txBox="1">
            <a:spLocks/>
          </p:cNvSpPr>
          <p:nvPr/>
        </p:nvSpPr>
        <p:spPr>
          <a:xfrm>
            <a:off x="3577379" y="2911100"/>
            <a:ext cx="8539961" cy="34242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Команда «ЮНЫЕ АВИАТОРЫ»: </a:t>
            </a:r>
            <a:r>
              <a:rPr lang="ru-RU" sz="1800" i="1" dirty="0"/>
              <a:t>суворовцы 7-х классов </a:t>
            </a:r>
          </a:p>
          <a:p>
            <a:pPr indent="5080000" algn="l"/>
            <a:r>
              <a:rPr lang="ru-RU" sz="1800" dirty="0" err="1"/>
              <a:t>Ганев</a:t>
            </a:r>
            <a:r>
              <a:rPr lang="ru-RU" sz="1800" dirty="0"/>
              <a:t> Владислав, </a:t>
            </a:r>
          </a:p>
          <a:p>
            <a:pPr indent="5080000" algn="l"/>
            <a:r>
              <a:rPr lang="ru-RU" sz="1800" dirty="0"/>
              <a:t>Михайлов Тамерлан, </a:t>
            </a:r>
          </a:p>
          <a:p>
            <a:pPr indent="5080000" algn="l"/>
            <a:r>
              <a:rPr lang="ru-RU" sz="1800" dirty="0"/>
              <a:t>Куваев Илья, </a:t>
            </a:r>
          </a:p>
          <a:p>
            <a:pPr indent="5080000" algn="l"/>
            <a:r>
              <a:rPr lang="ru-RU" sz="1800" dirty="0" err="1"/>
              <a:t>Гуральник</a:t>
            </a:r>
            <a:r>
              <a:rPr lang="ru-RU" sz="1800" dirty="0"/>
              <a:t> Илья, </a:t>
            </a:r>
          </a:p>
          <a:p>
            <a:pPr indent="5080000" algn="l"/>
            <a:r>
              <a:rPr lang="ru-RU" sz="1800" dirty="0"/>
              <a:t>Орехов Максим, </a:t>
            </a:r>
          </a:p>
          <a:p>
            <a:pPr indent="5080000" algn="l"/>
            <a:r>
              <a:rPr lang="ru-RU" sz="1800" dirty="0"/>
              <a:t>Царёв Максим</a:t>
            </a:r>
          </a:p>
          <a:p>
            <a:pPr indent="2846388" algn="l"/>
            <a:r>
              <a:rPr lang="ru-RU" sz="1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Руководитель:</a:t>
            </a:r>
            <a:r>
              <a:rPr lang="ru-RU" sz="1800" dirty="0"/>
              <a:t> </a:t>
            </a:r>
            <a:r>
              <a:rPr lang="ru-RU" sz="1800" dirty="0" err="1"/>
              <a:t>Жужман</a:t>
            </a:r>
            <a:r>
              <a:rPr lang="ru-RU" sz="1800" dirty="0"/>
              <a:t> Ираида Васильевна, </a:t>
            </a:r>
          </a:p>
          <a:p>
            <a:pPr indent="5735638" algn="l"/>
            <a:r>
              <a:rPr lang="ru-RU" sz="1800" i="1" dirty="0"/>
              <a:t>учитель физики</a:t>
            </a:r>
          </a:p>
          <a:p>
            <a:endParaRPr lang="ru-RU" sz="1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D386948-AF8E-C44B-21B4-830D74ACC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151" y="1562207"/>
            <a:ext cx="7093398" cy="480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Изображение выглядит как небо, на открытом воздухе, самолет, снег&#10;&#10;Автоматически созданное описание">
            <a:extLst>
              <a:ext uri="{FF2B5EF4-FFF2-40B4-BE49-F238E27FC236}">
                <a16:creationId xmlns:a16="http://schemas.microsoft.com/office/drawing/2014/main" id="{923F74F2-45D6-282E-6303-7C6B7B32D9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188" y="111395"/>
            <a:ext cx="3245368" cy="32359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BC75DE5-947C-0575-EB7C-DD23AD941FD9}"/>
              </a:ext>
            </a:extLst>
          </p:cNvPr>
          <p:cNvSpPr/>
          <p:nvPr/>
        </p:nvSpPr>
        <p:spPr>
          <a:xfrm>
            <a:off x="3662882" y="339012"/>
            <a:ext cx="65884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i="1" cap="none" spc="0" dirty="0">
                <a:ln/>
                <a:solidFill>
                  <a:schemeClr val="accent4"/>
                </a:solidFill>
                <a:effectLst/>
              </a:rPr>
              <a:t>Есть только МиГ…</a:t>
            </a:r>
          </a:p>
        </p:txBody>
      </p:sp>
      <p:pic>
        <p:nvPicPr>
          <p:cNvPr id="13" name="Рисунок 12" descr="Изображение выглядит как графический дизайн, Графика, снимок экран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2FFA7228-872D-EAC5-7D35-0E7C8F94520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28161"/>
          <a:stretch/>
        </p:blipFill>
        <p:spPr>
          <a:xfrm>
            <a:off x="10126575" y="219263"/>
            <a:ext cx="1841500" cy="1122192"/>
          </a:xfrm>
          <a:prstGeom prst="rect">
            <a:avLst/>
          </a:prstGeom>
        </p:spPr>
      </p:pic>
      <p:pic>
        <p:nvPicPr>
          <p:cNvPr id="4" name="Oleg_Anofriev_-_Est_tolko_mig_48847327 (mp3cut.net)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21917" y="62643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80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29C59CE-9D5A-4E64-9F64-161998AB2D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зарисов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A0AE08DB-5681-4E59-FE5E-53A9850F5A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347" r="-3" b="1314"/>
          <a:stretch/>
        </p:blipFill>
        <p:spPr>
          <a:xfrm>
            <a:off x="2617546" y="222910"/>
            <a:ext cx="3387913" cy="3007908"/>
          </a:xfrm>
          <a:custGeom>
            <a:avLst/>
            <a:gdLst/>
            <a:ahLst/>
            <a:cxnLst/>
            <a:rect l="l" t="t" r="r" b="b"/>
            <a:pathLst>
              <a:path w="2843573" h="2524634">
                <a:moveTo>
                  <a:pt x="26682" y="0"/>
                </a:moveTo>
                <a:lnTo>
                  <a:pt x="2822452" y="0"/>
                </a:lnTo>
                <a:lnTo>
                  <a:pt x="2820993" y="10824"/>
                </a:lnTo>
                <a:cubicBezTo>
                  <a:pt x="2808235" y="122326"/>
                  <a:pt x="2818697" y="233190"/>
                  <a:pt x="2829285" y="343799"/>
                </a:cubicBezTo>
                <a:cubicBezTo>
                  <a:pt x="2840997" y="479092"/>
                  <a:pt x="2837348" y="615270"/>
                  <a:pt x="2818441" y="749749"/>
                </a:cubicBezTo>
                <a:cubicBezTo>
                  <a:pt x="2807788" y="840800"/>
                  <a:pt x="2808044" y="932796"/>
                  <a:pt x="2819207" y="1023783"/>
                </a:cubicBezTo>
                <a:cubicBezTo>
                  <a:pt x="2837578" y="1193205"/>
                  <a:pt x="2863349" y="1363775"/>
                  <a:pt x="2819207" y="1534090"/>
                </a:cubicBezTo>
                <a:cubicBezTo>
                  <a:pt x="2800453" y="1606554"/>
                  <a:pt x="2806449" y="1682589"/>
                  <a:pt x="2816911" y="1756456"/>
                </a:cubicBezTo>
                <a:cubicBezTo>
                  <a:pt x="2833853" y="1883025"/>
                  <a:pt x="2834796" y="2011227"/>
                  <a:pt x="2819717" y="2138038"/>
                </a:cubicBezTo>
                <a:cubicBezTo>
                  <a:pt x="2811335" y="2205118"/>
                  <a:pt x="2811679" y="2273002"/>
                  <a:pt x="2820738" y="2339992"/>
                </a:cubicBezTo>
                <a:cubicBezTo>
                  <a:pt x="2827117" y="2381582"/>
                  <a:pt x="2826415" y="2423364"/>
                  <a:pt x="2825315" y="2465177"/>
                </a:cubicBezTo>
                <a:lnTo>
                  <a:pt x="2825058" y="2479654"/>
                </a:lnTo>
                <a:lnTo>
                  <a:pt x="2679762" y="2483128"/>
                </a:lnTo>
                <a:cubicBezTo>
                  <a:pt x="2618897" y="2485860"/>
                  <a:pt x="2558084" y="2490067"/>
                  <a:pt x="2497351" y="2496347"/>
                </a:cubicBezTo>
                <a:cubicBezTo>
                  <a:pt x="2332771" y="2513422"/>
                  <a:pt x="2168953" y="2506649"/>
                  <a:pt x="2004501" y="2503544"/>
                </a:cubicBezTo>
                <a:cubicBezTo>
                  <a:pt x="1819728" y="2500017"/>
                  <a:pt x="1634831" y="2501710"/>
                  <a:pt x="1450058" y="2501710"/>
                </a:cubicBezTo>
                <a:cubicBezTo>
                  <a:pt x="1369673" y="2501992"/>
                  <a:pt x="1289796" y="2497193"/>
                  <a:pt x="1209792" y="2489009"/>
                </a:cubicBezTo>
                <a:cubicBezTo>
                  <a:pt x="1093723" y="2477295"/>
                  <a:pt x="978288" y="2491407"/>
                  <a:pt x="863997" y="2510177"/>
                </a:cubicBezTo>
                <a:cubicBezTo>
                  <a:pt x="784361" y="2521298"/>
                  <a:pt x="704102" y="2526010"/>
                  <a:pt x="623857" y="2524289"/>
                </a:cubicBezTo>
                <a:cubicBezTo>
                  <a:pt x="427783" y="2524430"/>
                  <a:pt x="232091" y="2514693"/>
                  <a:pt x="36524" y="2497052"/>
                </a:cubicBezTo>
                <a:lnTo>
                  <a:pt x="13350" y="2496674"/>
                </a:lnTo>
                <a:lnTo>
                  <a:pt x="17533" y="2292198"/>
                </a:lnTo>
                <a:cubicBezTo>
                  <a:pt x="19808" y="2209062"/>
                  <a:pt x="21290" y="2125926"/>
                  <a:pt x="17874" y="2042789"/>
                </a:cubicBezTo>
                <a:cubicBezTo>
                  <a:pt x="8899" y="1823109"/>
                  <a:pt x="-1415" y="1603430"/>
                  <a:pt x="13052" y="1383876"/>
                </a:cubicBezTo>
                <a:cubicBezTo>
                  <a:pt x="22963" y="1233390"/>
                  <a:pt x="35957" y="1082147"/>
                  <a:pt x="31938" y="930905"/>
                </a:cubicBezTo>
                <a:cubicBezTo>
                  <a:pt x="27652" y="775629"/>
                  <a:pt x="13587" y="620983"/>
                  <a:pt x="3274" y="466086"/>
                </a:cubicBezTo>
                <a:cubicBezTo>
                  <a:pt x="-4187" y="352451"/>
                  <a:pt x="1117" y="238378"/>
                  <a:pt x="19079" y="125790"/>
                </a:cubicBezTo>
                <a:cubicBezTo>
                  <a:pt x="25442" y="85647"/>
                  <a:pt x="27250" y="45378"/>
                  <a:pt x="26899" y="5094"/>
                </a:cubicBezTo>
                <a:close/>
              </a:path>
            </a:pathLst>
          </a:custGeom>
        </p:spPr>
      </p:pic>
      <p:sp>
        <p:nvSpPr>
          <p:cNvPr id="16" name="sketch line">
            <a:extLst>
              <a:ext uri="{FF2B5EF4-FFF2-40B4-BE49-F238E27FC236}">
                <a16:creationId xmlns:a16="http://schemas.microsoft.com/office/drawing/2014/main" id="{2EA3E16E-E32B-4992-ADBC-EA9C33A6F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9" y="2579272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Рисунок 9" descr="Изображение выглядит как зарисовка&#10;&#10;Автоматически созданное описание">
            <a:extLst>
              <a:ext uri="{FF2B5EF4-FFF2-40B4-BE49-F238E27FC236}">
                <a16:creationId xmlns:a16="http://schemas.microsoft.com/office/drawing/2014/main" id="{466E7D15-229D-20F2-9921-94F4148729A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2663" r="2" b="3580"/>
          <a:stretch/>
        </p:blipFill>
        <p:spPr>
          <a:xfrm>
            <a:off x="112544" y="3216552"/>
            <a:ext cx="3896295" cy="3330111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4C753F5E-E32B-6939-1CDA-E1B9490A4F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8616198"/>
              </p:ext>
            </p:extLst>
          </p:nvPr>
        </p:nvGraphicFramePr>
        <p:xfrm>
          <a:off x="3622836" y="1582854"/>
          <a:ext cx="8128000" cy="5119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7" name="Рисунок 6" descr="Изображение выглядит как зарисовка&#10;&#10;Автоматически созданное описание">
            <a:extLst>
              <a:ext uri="{FF2B5EF4-FFF2-40B4-BE49-F238E27FC236}">
                <a16:creationId xmlns:a16="http://schemas.microsoft.com/office/drawing/2014/main" id="{7D3A8057-DCF8-581A-FA58-75671A231F8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8632" r="-2" b="33"/>
          <a:stretch/>
        </p:blipFill>
        <p:spPr>
          <a:xfrm>
            <a:off x="112544" y="84410"/>
            <a:ext cx="2873113" cy="2520153"/>
          </a:xfrm>
          <a:custGeom>
            <a:avLst/>
            <a:gdLst/>
            <a:ahLst/>
            <a:cxnLst/>
            <a:rect l="l" t="t" r="r" b="b"/>
            <a:pathLst>
              <a:path w="2873113" h="2520153">
                <a:moveTo>
                  <a:pt x="0" y="0"/>
                </a:moveTo>
                <a:lnTo>
                  <a:pt x="2863050" y="0"/>
                </a:lnTo>
                <a:lnTo>
                  <a:pt x="2860357" y="23417"/>
                </a:lnTo>
                <a:cubicBezTo>
                  <a:pt x="2854714" y="58297"/>
                  <a:pt x="2848787" y="93209"/>
                  <a:pt x="2846577" y="128562"/>
                </a:cubicBezTo>
                <a:cubicBezTo>
                  <a:pt x="2835325" y="313204"/>
                  <a:pt x="2844701" y="497594"/>
                  <a:pt x="2857292" y="681606"/>
                </a:cubicBezTo>
                <a:cubicBezTo>
                  <a:pt x="2874974" y="930009"/>
                  <a:pt x="2873501" y="1179283"/>
                  <a:pt x="2852872" y="1427485"/>
                </a:cubicBezTo>
                <a:cubicBezTo>
                  <a:pt x="2831655" y="1647555"/>
                  <a:pt x="2835660" y="1869138"/>
                  <a:pt x="2864794" y="2088415"/>
                </a:cubicBezTo>
                <a:cubicBezTo>
                  <a:pt x="2882609" y="2212685"/>
                  <a:pt x="2866535" y="2338091"/>
                  <a:pt x="2864794" y="2462992"/>
                </a:cubicBezTo>
                <a:lnTo>
                  <a:pt x="2863832" y="2503401"/>
                </a:lnTo>
                <a:lnTo>
                  <a:pt x="2759379" y="2506812"/>
                </a:lnTo>
                <a:cubicBezTo>
                  <a:pt x="2718815" y="2505399"/>
                  <a:pt x="2678327" y="2501250"/>
                  <a:pt x="2638141" y="2494371"/>
                </a:cubicBezTo>
                <a:cubicBezTo>
                  <a:pt x="2542898" y="2477013"/>
                  <a:pt x="2447655" y="2484775"/>
                  <a:pt x="2352412" y="2491125"/>
                </a:cubicBezTo>
                <a:cubicBezTo>
                  <a:pt x="2090938" y="2508483"/>
                  <a:pt x="1829464" y="2529652"/>
                  <a:pt x="1567101" y="2515539"/>
                </a:cubicBezTo>
                <a:cubicBezTo>
                  <a:pt x="1511098" y="2512576"/>
                  <a:pt x="1456492" y="2499593"/>
                  <a:pt x="1400871" y="2494229"/>
                </a:cubicBezTo>
                <a:cubicBezTo>
                  <a:pt x="1239211" y="2478564"/>
                  <a:pt x="1078187" y="2496912"/>
                  <a:pt x="916909" y="2504391"/>
                </a:cubicBezTo>
                <a:cubicBezTo>
                  <a:pt x="738423" y="2515144"/>
                  <a:pt x="559493" y="2512971"/>
                  <a:pt x="381262" y="2497899"/>
                </a:cubicBezTo>
                <a:cubicBezTo>
                  <a:pt x="284495" y="2488444"/>
                  <a:pt x="187601" y="2485233"/>
                  <a:pt x="90675" y="2486397"/>
                </a:cubicBezTo>
                <a:lnTo>
                  <a:pt x="0" y="2490996"/>
                </a:lnTo>
                <a:close/>
              </a:path>
            </a:pathLst>
          </a:custGeom>
        </p:spPr>
      </p:pic>
      <p:pic>
        <p:nvPicPr>
          <p:cNvPr id="6" name="Рисунок 5" descr="Изображение выглядит как мяч, сфера&#10;&#10;Автоматически созданное описание">
            <a:extLst>
              <a:ext uri="{FF2B5EF4-FFF2-40B4-BE49-F238E27FC236}">
                <a16:creationId xmlns:a16="http://schemas.microsoft.com/office/drawing/2014/main" id="{4353A0D5-8610-94B6-9E95-12057A6BF2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18267" y="2124676"/>
            <a:ext cx="563471" cy="513753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мяч, сфера&#10;&#10;Автоматически созданное описание">
            <a:extLst>
              <a:ext uri="{FF2B5EF4-FFF2-40B4-BE49-F238E27FC236}">
                <a16:creationId xmlns:a16="http://schemas.microsoft.com/office/drawing/2014/main" id="{3D4A2618-8A1B-F87D-BB42-4E86AF84410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87785" y="4441274"/>
            <a:ext cx="558800" cy="622300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мяч, сфера&#10;&#10;Автоматически созданное описание">
            <a:extLst>
              <a:ext uri="{FF2B5EF4-FFF2-40B4-BE49-F238E27FC236}">
                <a16:creationId xmlns:a16="http://schemas.microsoft.com/office/drawing/2014/main" id="{514EFB86-CD2B-2786-9901-65A0412869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37535" y="5622402"/>
            <a:ext cx="558800" cy="622300"/>
          </a:xfrm>
          <a:prstGeom prst="rect">
            <a:avLst/>
          </a:prstGeom>
        </p:spPr>
      </p:pic>
      <p:pic>
        <p:nvPicPr>
          <p:cNvPr id="18" name="Рисунок 17" descr="Изображение выглядит как мяч, сфера&#10;&#10;Автоматически созданное описание">
            <a:extLst>
              <a:ext uri="{FF2B5EF4-FFF2-40B4-BE49-F238E27FC236}">
                <a16:creationId xmlns:a16="http://schemas.microsoft.com/office/drawing/2014/main" id="{8783D005-54D0-09E8-C901-BCD53BE412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94203" y="3253316"/>
            <a:ext cx="558800" cy="622300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CF8F7B9F-030C-20E8-2E98-AB9AD113ABDD}"/>
              </a:ext>
            </a:extLst>
          </p:cNvPr>
          <p:cNvSpPr/>
          <p:nvPr/>
        </p:nvSpPr>
        <p:spPr>
          <a:xfrm>
            <a:off x="5370184" y="696068"/>
            <a:ext cx="63963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ЦЕЛИ ЭКСКУРСИИ</a:t>
            </a:r>
          </a:p>
        </p:txBody>
      </p:sp>
      <p:pic>
        <p:nvPicPr>
          <p:cNvPr id="2" name="Звук 10.m4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584420" y="62418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6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51"/>
    </mc:Choice>
    <mc:Fallback xmlns="">
      <p:transition spd="slow" advTm="329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Луховицкий авиационный завод (ЛАЗ) им. П.А. Воронина филиал ПАО ОАК">
            <a:extLst>
              <a:ext uri="{FF2B5EF4-FFF2-40B4-BE49-F238E27FC236}">
                <a16:creationId xmlns:a16="http://schemas.microsoft.com/office/drawing/2014/main" id="{F5C99F65-6B1D-D67B-7EE3-82FD83F71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45" r="-2" b="7086"/>
          <a:stretch/>
        </p:blipFill>
        <p:spPr bwMode="auto"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Луховицкий авиационный завод (ЛАЗ) им. П.А. Воронина филиал ПАО ОАК">
            <a:extLst>
              <a:ext uri="{FF2B5EF4-FFF2-40B4-BE49-F238E27FC236}">
                <a16:creationId xmlns:a16="http://schemas.microsoft.com/office/drawing/2014/main" id="{3DB608D5-A9A1-5E61-9977-809581D1C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0" r="-2" b="11914"/>
          <a:stretch/>
        </p:blipFill>
        <p:spPr bwMode="auto"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083" name="Freeform: Shape 3082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085" name="Freeform: Shape 3084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87" name="Rectangle 3086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3089" name="Rectangle 3088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91" name="Rectangle 3090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803537-9D98-7A90-B6E3-5A2712177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512611"/>
            <a:ext cx="4832803" cy="302864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sz="2000" dirty="0"/>
              <a:t>ведется серийное производство перспективной авиационной техники. Завод – это динамично развивающаяся производственная площадка, обладающая всеми возможностями для выпуска основных агрегатов самолета, включая крыло, осуществления агрегатной и окончательной сборки…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F509E75C-DEA8-746B-53F5-7DFB8F6EF9EF}"/>
              </a:ext>
            </a:extLst>
          </p:cNvPr>
          <p:cNvSpPr/>
          <p:nvPr/>
        </p:nvSpPr>
        <p:spPr>
          <a:xfrm>
            <a:off x="373581" y="832776"/>
            <a:ext cx="539995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В настоящее время на</a:t>
            </a:r>
          </a:p>
          <a:p>
            <a:r>
              <a:rPr lang="ru-RU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ЛАЗ им. П. А. Воронина </a:t>
            </a:r>
            <a:endParaRPr lang="ru-RU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Звук 11.m4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82400" y="62641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6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38"/>
    </mc:Choice>
    <mc:Fallback xmlns="">
      <p:transition spd="slow" advTm="212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9CDAB-1594-200E-9EA9-EBAFE1180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Овал 22"/>
          <p:cNvSpPr/>
          <p:nvPr/>
        </p:nvSpPr>
        <p:spPr>
          <a:xfrm>
            <a:off x="10333127" y="4108975"/>
            <a:ext cx="1508553" cy="14958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A11E78B7-5A30-FFE5-1034-6D253E25AC5A}"/>
              </a:ext>
            </a:extLst>
          </p:cNvPr>
          <p:cNvGrpSpPr/>
          <p:nvPr/>
        </p:nvGrpSpPr>
        <p:grpSpPr>
          <a:xfrm>
            <a:off x="308427" y="4454720"/>
            <a:ext cx="1562582" cy="1495866"/>
            <a:chOff x="8439329" y="3471995"/>
            <a:chExt cx="1562582" cy="1495866"/>
          </a:xfrm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11D320C1-AD74-71B1-5B0F-A6423F472D72}"/>
                </a:ext>
              </a:extLst>
            </p:cNvPr>
            <p:cNvSpPr/>
            <p:nvPr/>
          </p:nvSpPr>
          <p:spPr>
            <a:xfrm>
              <a:off x="8439329" y="3471995"/>
              <a:ext cx="1562582" cy="149586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" name="Picture 2" descr="производство Иконка png | PNGWing">
              <a:hlinkClick r:id="rId4" action="ppaction://hlinksldjump"/>
              <a:extLst>
                <a:ext uri="{FF2B5EF4-FFF2-40B4-BE49-F238E27FC236}">
                  <a16:creationId xmlns:a16="http://schemas.microsoft.com/office/drawing/2014/main" id="{52BE0EAF-D43D-11E8-3D2B-A72FC84ED51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70" t="40144" r="39373" b="40450"/>
            <a:stretch/>
          </p:blipFill>
          <p:spPr bwMode="auto">
            <a:xfrm>
              <a:off x="8678657" y="3764998"/>
              <a:ext cx="1101954" cy="936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3E6619C6-4EC3-7322-9ECB-5808A58F48F9}"/>
              </a:ext>
            </a:extLst>
          </p:cNvPr>
          <p:cNvGrpSpPr/>
          <p:nvPr/>
        </p:nvGrpSpPr>
        <p:grpSpPr>
          <a:xfrm>
            <a:off x="2074118" y="4330669"/>
            <a:ext cx="1562582" cy="1495866"/>
            <a:chOff x="6879365" y="3429000"/>
            <a:chExt cx="1562582" cy="1495866"/>
          </a:xfrm>
        </p:grpSpPr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349BC920-EC06-9424-B445-E6A5E58490DF}"/>
                </a:ext>
              </a:extLst>
            </p:cNvPr>
            <p:cNvSpPr/>
            <p:nvPr/>
          </p:nvSpPr>
          <p:spPr>
            <a:xfrm>
              <a:off x="6879365" y="3429000"/>
              <a:ext cx="1562582" cy="149586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Picture 2" descr="производство Иконка png | PNGWing">
              <a:hlinkClick r:id="rId6" action="ppaction://hlinksldjump"/>
              <a:extLst>
                <a:ext uri="{FF2B5EF4-FFF2-40B4-BE49-F238E27FC236}">
                  <a16:creationId xmlns:a16="http://schemas.microsoft.com/office/drawing/2014/main" id="{C429656F-11BA-966C-1B81-C903140F378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602" t="71746" r="5929" b="5256"/>
            <a:stretch/>
          </p:blipFill>
          <p:spPr bwMode="auto">
            <a:xfrm>
              <a:off x="7152876" y="3657597"/>
              <a:ext cx="1025188" cy="10364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41EFC8E-22B4-E930-08D0-E0EA608560E1}"/>
              </a:ext>
            </a:extLst>
          </p:cNvPr>
          <p:cNvGrpSpPr/>
          <p:nvPr/>
        </p:nvGrpSpPr>
        <p:grpSpPr>
          <a:xfrm>
            <a:off x="4289513" y="3599935"/>
            <a:ext cx="1562582" cy="1495866"/>
            <a:chOff x="6923762" y="5018469"/>
            <a:chExt cx="1562582" cy="1495866"/>
          </a:xfrm>
        </p:grpSpPr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0F66E1E9-C25B-F489-1B76-9409BBC5743C}"/>
                </a:ext>
              </a:extLst>
            </p:cNvPr>
            <p:cNvSpPr/>
            <p:nvPr/>
          </p:nvSpPr>
          <p:spPr>
            <a:xfrm>
              <a:off x="6923762" y="5018469"/>
              <a:ext cx="1562582" cy="149586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Picture 2" descr="производство Иконка png | PNGWing">
              <a:hlinkClick r:id="rId7" action="ppaction://hlinksldjump"/>
              <a:extLst>
                <a:ext uri="{FF2B5EF4-FFF2-40B4-BE49-F238E27FC236}">
                  <a16:creationId xmlns:a16="http://schemas.microsoft.com/office/drawing/2014/main" id="{984B2B1F-314A-A52A-436A-183A33ECB4B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03" t="38321" r="73986" b="38617"/>
            <a:stretch/>
          </p:blipFill>
          <p:spPr bwMode="auto">
            <a:xfrm>
              <a:off x="7239141" y="5244496"/>
              <a:ext cx="931823" cy="10781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322FD9AA-4634-6CFB-7835-8D27310E72B6}"/>
              </a:ext>
            </a:extLst>
          </p:cNvPr>
          <p:cNvGrpSpPr/>
          <p:nvPr/>
        </p:nvGrpSpPr>
        <p:grpSpPr>
          <a:xfrm>
            <a:off x="6964464" y="2243882"/>
            <a:ext cx="1780182" cy="1495866"/>
            <a:chOff x="10329583" y="870265"/>
            <a:chExt cx="1780182" cy="1495866"/>
          </a:xfrm>
        </p:grpSpPr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id="{98FFA4E0-EBEA-5E0F-657C-D4F743D7747F}"/>
                </a:ext>
              </a:extLst>
            </p:cNvPr>
            <p:cNvSpPr/>
            <p:nvPr/>
          </p:nvSpPr>
          <p:spPr>
            <a:xfrm>
              <a:off x="10329583" y="870265"/>
              <a:ext cx="1562582" cy="149586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61AA4778-0BF4-F3A9-2DC5-FF09515551CA}"/>
                </a:ext>
              </a:extLst>
            </p:cNvPr>
            <p:cNvGrpSpPr/>
            <p:nvPr/>
          </p:nvGrpSpPr>
          <p:grpSpPr>
            <a:xfrm>
              <a:off x="10547183" y="1170220"/>
              <a:ext cx="1562582" cy="980315"/>
              <a:chOff x="8578878" y="5184463"/>
              <a:chExt cx="1935770" cy="1281666"/>
            </a:xfrm>
          </p:grpSpPr>
          <p:pic>
            <p:nvPicPr>
              <p:cNvPr id="27" name="Рисунок 26" descr="Изображение выглядит как графический дизайн, Графика, снимок экрана, логотип&#10;&#10;Автоматически созданное описание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D53DCE5E-B6D6-FC03-B2BC-EACE0BCD3C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b="27003"/>
              <a:stretch/>
            </p:blipFill>
            <p:spPr>
              <a:xfrm>
                <a:off x="8578878" y="5184463"/>
                <a:ext cx="1935770" cy="1153383"/>
              </a:xfrm>
              <a:prstGeom prst="rect">
                <a:avLst/>
              </a:prstGeom>
            </p:spPr>
          </p:pic>
          <p:grpSp>
            <p:nvGrpSpPr>
              <p:cNvPr id="28" name="Группа 27">
                <a:extLst>
                  <a:ext uri="{FF2B5EF4-FFF2-40B4-BE49-F238E27FC236}">
                    <a16:creationId xmlns:a16="http://schemas.microsoft.com/office/drawing/2014/main" id="{D1602C0C-00C6-236A-14EE-99CFAAE1E7D8}"/>
                  </a:ext>
                </a:extLst>
              </p:cNvPr>
              <p:cNvGrpSpPr/>
              <p:nvPr/>
            </p:nvGrpSpPr>
            <p:grpSpPr>
              <a:xfrm>
                <a:off x="8941397" y="5836707"/>
                <a:ext cx="1145712" cy="629422"/>
                <a:chOff x="7553046" y="2767434"/>
                <a:chExt cx="4068064" cy="2444460"/>
              </a:xfrm>
            </p:grpSpPr>
            <p:pic>
              <p:nvPicPr>
                <p:cNvPr id="29" name="Picture 2" descr="производство Иконка png | PNGWing">
                  <a:extLst>
                    <a:ext uri="{FF2B5EF4-FFF2-40B4-BE49-F238E27FC236}">
                      <a16:creationId xmlns:a16="http://schemas.microsoft.com/office/drawing/2014/main" id="{4440138D-0089-7BAA-E40B-188BB82EF96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237" t="14352" r="38937" b="71751"/>
                <a:stretch/>
              </p:blipFill>
              <p:spPr bwMode="auto">
                <a:xfrm>
                  <a:off x="7553046" y="2767434"/>
                  <a:ext cx="4068064" cy="24444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0" name="Picture 2" descr="производство Иконка png | PNGWing">
                  <a:extLst>
                    <a:ext uri="{FF2B5EF4-FFF2-40B4-BE49-F238E27FC236}">
                      <a16:creationId xmlns:a16="http://schemas.microsoft.com/office/drawing/2014/main" id="{8ABC63BA-2DD5-3F53-5A43-4DEC1B44239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1020" t="15920" r="50077" b="71751"/>
                <a:stretch/>
              </p:blipFill>
              <p:spPr bwMode="auto">
                <a:xfrm>
                  <a:off x="9597897" y="3043214"/>
                  <a:ext cx="1659441" cy="216868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AC330EC3-E933-06AC-B42E-7DBD9AF37A72}"/>
              </a:ext>
            </a:extLst>
          </p:cNvPr>
          <p:cNvGrpSpPr/>
          <p:nvPr/>
        </p:nvGrpSpPr>
        <p:grpSpPr>
          <a:xfrm>
            <a:off x="2756079" y="2471880"/>
            <a:ext cx="1562582" cy="1495866"/>
            <a:chOff x="10046642" y="3385595"/>
            <a:chExt cx="1562582" cy="1495866"/>
          </a:xfrm>
        </p:grpSpPr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7887B6B2-F59F-9A98-B915-89727D74AD60}"/>
                </a:ext>
              </a:extLst>
            </p:cNvPr>
            <p:cNvSpPr/>
            <p:nvPr/>
          </p:nvSpPr>
          <p:spPr>
            <a:xfrm>
              <a:off x="10046642" y="3385595"/>
              <a:ext cx="1562582" cy="149586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Picture 2" descr="производство Иконка png | PNGWing">
              <a:hlinkClick r:id="rId10" action="ppaction://hlinksldjump"/>
              <a:extLst>
                <a:ext uri="{FF2B5EF4-FFF2-40B4-BE49-F238E27FC236}">
                  <a16:creationId xmlns:a16="http://schemas.microsoft.com/office/drawing/2014/main" id="{E07D7432-EC06-09CD-F17A-01DD476576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595" t="4852" r="6862" b="71818"/>
            <a:stretch/>
          </p:blipFill>
          <p:spPr bwMode="auto">
            <a:xfrm>
              <a:off x="10341086" y="3619675"/>
              <a:ext cx="975927" cy="1030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365F7562-923E-E241-F1A7-76E0EEA8D473}"/>
              </a:ext>
            </a:extLst>
          </p:cNvPr>
          <p:cNvGrpSpPr/>
          <p:nvPr/>
        </p:nvGrpSpPr>
        <p:grpSpPr>
          <a:xfrm>
            <a:off x="8736002" y="1000913"/>
            <a:ext cx="1562582" cy="1495866"/>
            <a:chOff x="8973140" y="5246504"/>
            <a:chExt cx="1562582" cy="1495866"/>
          </a:xfrm>
        </p:grpSpPr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86600C41-266A-DBA7-C08F-28BD0585B0A6}"/>
                </a:ext>
              </a:extLst>
            </p:cNvPr>
            <p:cNvSpPr/>
            <p:nvPr/>
          </p:nvSpPr>
          <p:spPr>
            <a:xfrm>
              <a:off x="8973140" y="5246504"/>
              <a:ext cx="1562582" cy="149586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Picture 2" descr="производство Иконка png | PNGWing">
              <a:hlinkClick r:id="rId11" action="ppaction://hlinksldjump"/>
              <a:extLst>
                <a:ext uri="{FF2B5EF4-FFF2-40B4-BE49-F238E27FC236}">
                  <a16:creationId xmlns:a16="http://schemas.microsoft.com/office/drawing/2014/main" id="{2D9A0FDC-D3D4-9BFC-0F23-3248ECC3338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070" t="71761" r="42107" b="5635"/>
            <a:stretch/>
          </p:blipFill>
          <p:spPr bwMode="auto">
            <a:xfrm>
              <a:off x="9355089" y="5450904"/>
              <a:ext cx="840693" cy="11333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83A7F3A3-5BC1-F88B-0ED0-5AA47D2BAAED}"/>
              </a:ext>
            </a:extLst>
          </p:cNvPr>
          <p:cNvGrpSpPr/>
          <p:nvPr/>
        </p:nvGrpSpPr>
        <p:grpSpPr>
          <a:xfrm>
            <a:off x="4818841" y="1933134"/>
            <a:ext cx="1562582" cy="1495866"/>
            <a:chOff x="1277167" y="5293026"/>
            <a:chExt cx="1562582" cy="1495866"/>
          </a:xfrm>
        </p:grpSpPr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id="{E9556B99-A975-4114-6907-E083431C67E6}"/>
                </a:ext>
              </a:extLst>
            </p:cNvPr>
            <p:cNvSpPr/>
            <p:nvPr/>
          </p:nvSpPr>
          <p:spPr>
            <a:xfrm>
              <a:off x="1277167" y="5293026"/>
              <a:ext cx="1562582" cy="1495866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8" name="Рисунок 37" descr="Изображение выглядит как инструмент, дизайн&#10;&#10;Автоматически созданное описание">
              <a:hlinkClick r:id="rId12" action="ppaction://hlinksldjump"/>
              <a:extLst>
                <a:ext uri="{FF2B5EF4-FFF2-40B4-BE49-F238E27FC236}">
                  <a16:creationId xmlns:a16="http://schemas.microsoft.com/office/drawing/2014/main" id="{44352BFB-A909-1DBB-E719-EF52A13EFF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548766" y="5538299"/>
              <a:ext cx="1038668" cy="1004426"/>
            </a:xfrm>
            <a:prstGeom prst="rect">
              <a:avLst/>
            </a:prstGeom>
          </p:spPr>
        </p:pic>
      </p:grpSp>
      <p:sp>
        <p:nvSpPr>
          <p:cNvPr id="46" name="Стрелка вниз 45">
            <a:extLst>
              <a:ext uri="{FF2B5EF4-FFF2-40B4-BE49-F238E27FC236}">
                <a16:creationId xmlns:a16="http://schemas.microsoft.com/office/drawing/2014/main" id="{B5064859-12FF-AE53-3B21-E7DCAE7E65C5}"/>
              </a:ext>
            </a:extLst>
          </p:cNvPr>
          <p:cNvSpPr/>
          <p:nvPr/>
        </p:nvSpPr>
        <p:spPr>
          <a:xfrm rot="16200000">
            <a:off x="1824152" y="4371183"/>
            <a:ext cx="186737" cy="55826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трелка вниз 48">
            <a:extLst>
              <a:ext uri="{FF2B5EF4-FFF2-40B4-BE49-F238E27FC236}">
                <a16:creationId xmlns:a16="http://schemas.microsoft.com/office/drawing/2014/main" id="{3DB330E0-91F5-AE39-F114-7B0C62630B83}"/>
              </a:ext>
            </a:extLst>
          </p:cNvPr>
          <p:cNvSpPr/>
          <p:nvPr/>
        </p:nvSpPr>
        <p:spPr>
          <a:xfrm rot="13227768">
            <a:off x="3178346" y="3875118"/>
            <a:ext cx="184665" cy="55826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 вниз 49">
            <a:extLst>
              <a:ext uri="{FF2B5EF4-FFF2-40B4-BE49-F238E27FC236}">
                <a16:creationId xmlns:a16="http://schemas.microsoft.com/office/drawing/2014/main" id="{4E4DB46B-869D-47C4-A1EF-EBEAA3138783}"/>
              </a:ext>
            </a:extLst>
          </p:cNvPr>
          <p:cNvSpPr/>
          <p:nvPr/>
        </p:nvSpPr>
        <p:spPr>
          <a:xfrm rot="18151808">
            <a:off x="4341853" y="3280798"/>
            <a:ext cx="184665" cy="55826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 вниз 50">
            <a:extLst>
              <a:ext uri="{FF2B5EF4-FFF2-40B4-BE49-F238E27FC236}">
                <a16:creationId xmlns:a16="http://schemas.microsoft.com/office/drawing/2014/main" id="{77D807AF-C53C-4B64-C77A-01055A95D994}"/>
              </a:ext>
            </a:extLst>
          </p:cNvPr>
          <p:cNvSpPr/>
          <p:nvPr/>
        </p:nvSpPr>
        <p:spPr>
          <a:xfrm rot="12845489">
            <a:off x="5711079" y="3366272"/>
            <a:ext cx="184665" cy="55826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трелка вниз 51">
            <a:extLst>
              <a:ext uri="{FF2B5EF4-FFF2-40B4-BE49-F238E27FC236}">
                <a16:creationId xmlns:a16="http://schemas.microsoft.com/office/drawing/2014/main" id="{8EEF205F-0869-701B-BCAC-C7F5BBEFF853}"/>
              </a:ext>
            </a:extLst>
          </p:cNvPr>
          <p:cNvSpPr/>
          <p:nvPr/>
        </p:nvSpPr>
        <p:spPr>
          <a:xfrm rot="16200000">
            <a:off x="6642278" y="2310674"/>
            <a:ext cx="196765" cy="63315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трелка вниз 52">
            <a:extLst>
              <a:ext uri="{FF2B5EF4-FFF2-40B4-BE49-F238E27FC236}">
                <a16:creationId xmlns:a16="http://schemas.microsoft.com/office/drawing/2014/main" id="{8F2B02CD-6B8D-BB6C-E708-A15D49E50496}"/>
              </a:ext>
            </a:extLst>
          </p:cNvPr>
          <p:cNvSpPr/>
          <p:nvPr/>
        </p:nvSpPr>
        <p:spPr>
          <a:xfrm rot="14282878">
            <a:off x="8558828" y="2081922"/>
            <a:ext cx="184665" cy="55826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0F1B1C83-00F7-1CDB-F6C7-D6343F68B5C2}"/>
              </a:ext>
            </a:extLst>
          </p:cNvPr>
          <p:cNvGrpSpPr/>
          <p:nvPr/>
        </p:nvGrpSpPr>
        <p:grpSpPr>
          <a:xfrm>
            <a:off x="10322706" y="1739885"/>
            <a:ext cx="1562582" cy="1495866"/>
            <a:chOff x="1671283" y="2604495"/>
            <a:chExt cx="1562582" cy="1495866"/>
          </a:xfrm>
        </p:grpSpPr>
        <p:grpSp>
          <p:nvGrpSpPr>
            <p:cNvPr id="55" name="Группа 54">
              <a:extLst>
                <a:ext uri="{FF2B5EF4-FFF2-40B4-BE49-F238E27FC236}">
                  <a16:creationId xmlns:a16="http://schemas.microsoft.com/office/drawing/2014/main" id="{098E3291-29DD-BAD6-1EBF-FF58CD97BBE9}"/>
                </a:ext>
              </a:extLst>
            </p:cNvPr>
            <p:cNvGrpSpPr/>
            <p:nvPr/>
          </p:nvGrpSpPr>
          <p:grpSpPr>
            <a:xfrm>
              <a:off x="1671283" y="2604495"/>
              <a:ext cx="1562582" cy="1495866"/>
              <a:chOff x="10046642" y="3385595"/>
              <a:chExt cx="1562582" cy="1495866"/>
            </a:xfrm>
          </p:grpSpPr>
          <p:sp>
            <p:nvSpPr>
              <p:cNvPr id="57" name="Овал 56">
                <a:extLst>
                  <a:ext uri="{FF2B5EF4-FFF2-40B4-BE49-F238E27FC236}">
                    <a16:creationId xmlns:a16="http://schemas.microsoft.com/office/drawing/2014/main" id="{6ECE3499-FD54-BDBA-517B-7852AB8119E0}"/>
                  </a:ext>
                </a:extLst>
              </p:cNvPr>
              <p:cNvSpPr/>
              <p:nvPr/>
            </p:nvSpPr>
            <p:spPr>
              <a:xfrm>
                <a:off x="10046642" y="3385595"/>
                <a:ext cx="1562582" cy="1495866"/>
              </a:xfrm>
              <a:prstGeom prst="ellipse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58" name="Picture 2" descr="производство Иконка png | PNGWing">
                <a:extLst>
                  <a:ext uri="{FF2B5EF4-FFF2-40B4-BE49-F238E27FC236}">
                    <a16:creationId xmlns:a16="http://schemas.microsoft.com/office/drawing/2014/main" id="{70FF77A8-C3F7-1655-BC7C-AC76C07B362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3595" t="4852" r="6862" b="71818"/>
              <a:stretch/>
            </p:blipFill>
            <p:spPr bwMode="auto">
              <a:xfrm>
                <a:off x="10341086" y="3619675"/>
                <a:ext cx="975927" cy="10307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56" name="Рисунок 55" descr="Изображение выглядит как символ, логотип, круг, Графика&#10;&#10;Автоматически созданное описание">
              <a:hlinkClick r:id="rId14" action="ppaction://hlinksldjump"/>
              <a:extLst>
                <a:ext uri="{FF2B5EF4-FFF2-40B4-BE49-F238E27FC236}">
                  <a16:creationId xmlns:a16="http://schemas.microsoft.com/office/drawing/2014/main" id="{D561F473-7FEA-B424-0F4F-D45893332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986964" y="2802162"/>
              <a:ext cx="954689" cy="1062260"/>
            </a:xfrm>
            <a:prstGeom prst="rect">
              <a:avLst/>
            </a:prstGeom>
          </p:spPr>
        </p:pic>
      </p:grpSp>
      <p:sp>
        <p:nvSpPr>
          <p:cNvPr id="61" name="Стрелка вниз 60">
            <a:extLst>
              <a:ext uri="{FF2B5EF4-FFF2-40B4-BE49-F238E27FC236}">
                <a16:creationId xmlns:a16="http://schemas.microsoft.com/office/drawing/2014/main" id="{4E4DB46B-869D-47C4-A1EF-EBEAA3138783}"/>
              </a:ext>
            </a:extLst>
          </p:cNvPr>
          <p:cNvSpPr/>
          <p:nvPr/>
        </p:nvSpPr>
        <p:spPr>
          <a:xfrm rot="18151808">
            <a:off x="10351473" y="1473339"/>
            <a:ext cx="245584" cy="519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2" name="Объект 4" descr="Изображение выглядит как текст, логотип, снимок экрана, Бренд&#10;&#10;Автоматически созданное описание">
            <a:extLst>
              <a:ext uri="{FF2B5EF4-FFF2-40B4-BE49-F238E27FC236}">
                <a16:creationId xmlns:a16="http://schemas.microsoft.com/office/drawing/2014/main" id="{D1463A86-8747-CD0A-BCAE-37F5272856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6"/>
          <a:srcRect l="4986" t="31468" r="76744" b="54534"/>
          <a:stretch/>
        </p:blipFill>
        <p:spPr>
          <a:xfrm>
            <a:off x="308427" y="3689638"/>
            <a:ext cx="1680210" cy="712099"/>
          </a:xfrm>
        </p:spPr>
      </p:pic>
      <p:pic>
        <p:nvPicPr>
          <p:cNvPr id="63" name="Объект 4" descr="Изображение выглядит как текст, логотип, снимок экрана, Бренд&#10;&#10;Автоматически созданное описание">
            <a:extLst>
              <a:ext uri="{FF2B5EF4-FFF2-40B4-BE49-F238E27FC236}">
                <a16:creationId xmlns:a16="http://schemas.microsoft.com/office/drawing/2014/main" id="{8BA48CA6-7FF7-4F93-E559-0F6502E098DF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27469" t="29691" r="50436" b="52745"/>
          <a:stretch/>
        </p:blipFill>
        <p:spPr>
          <a:xfrm>
            <a:off x="1871009" y="5749900"/>
            <a:ext cx="1943826" cy="854786"/>
          </a:xfrm>
          <a:prstGeom prst="rect">
            <a:avLst/>
          </a:prstGeom>
        </p:spPr>
      </p:pic>
      <p:pic>
        <p:nvPicPr>
          <p:cNvPr id="64" name="Объект 4" descr="Изображение выглядит как текст, логотип, снимок экрана, Бренд&#10;&#10;Автоматически созданное описание">
            <a:extLst>
              <a:ext uri="{FF2B5EF4-FFF2-40B4-BE49-F238E27FC236}">
                <a16:creationId xmlns:a16="http://schemas.microsoft.com/office/drawing/2014/main" id="{AC761E9C-CCF0-D32E-5AAD-DA0FAE3712F1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51642" t="33044" r="26216" b="56504"/>
          <a:stretch/>
        </p:blipFill>
        <p:spPr>
          <a:xfrm>
            <a:off x="2582093" y="1947296"/>
            <a:ext cx="1865908" cy="487217"/>
          </a:xfrm>
          <a:prstGeom prst="rect">
            <a:avLst/>
          </a:prstGeom>
        </p:spPr>
      </p:pic>
      <p:pic>
        <p:nvPicPr>
          <p:cNvPr id="65" name="Объект 4" descr="Изображение выглядит как текст, логотип, снимок экрана, Бренд&#10;&#10;Автоматически созданное описание">
            <a:extLst>
              <a:ext uri="{FF2B5EF4-FFF2-40B4-BE49-F238E27FC236}">
                <a16:creationId xmlns:a16="http://schemas.microsoft.com/office/drawing/2014/main" id="{43C6AAC0-AEED-60F5-A70D-97AAB4A42389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76149" t="31230" r="2365" b="54927"/>
          <a:stretch/>
        </p:blipFill>
        <p:spPr>
          <a:xfrm>
            <a:off x="4089564" y="5095800"/>
            <a:ext cx="2050219" cy="730735"/>
          </a:xfrm>
          <a:prstGeom prst="rect">
            <a:avLst/>
          </a:prstGeom>
        </p:spPr>
      </p:pic>
      <p:pic>
        <p:nvPicPr>
          <p:cNvPr id="66" name="Объект 4" descr="Изображение выглядит как текст, логотип, снимок экрана, Бренд&#10;&#10;Автоматически созданное описание">
            <a:extLst>
              <a:ext uri="{FF2B5EF4-FFF2-40B4-BE49-F238E27FC236}">
                <a16:creationId xmlns:a16="http://schemas.microsoft.com/office/drawing/2014/main" id="{A3D0EB35-F8DE-8E32-040F-5A461BBE9E9D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3634" t="58155" r="75718" b="26281"/>
          <a:stretch/>
        </p:blipFill>
        <p:spPr>
          <a:xfrm>
            <a:off x="4656956" y="1183671"/>
            <a:ext cx="1865907" cy="778013"/>
          </a:xfrm>
          <a:prstGeom prst="rect">
            <a:avLst/>
          </a:prstGeom>
        </p:spPr>
      </p:pic>
      <p:pic>
        <p:nvPicPr>
          <p:cNvPr id="67" name="Объект 4" descr="Изображение выглядит как текст, логотип, снимок экрана, Бренд&#10;&#10;Автоматически созданное описание">
            <a:extLst>
              <a:ext uri="{FF2B5EF4-FFF2-40B4-BE49-F238E27FC236}">
                <a16:creationId xmlns:a16="http://schemas.microsoft.com/office/drawing/2014/main" id="{E7776E78-4CE0-F136-4AB6-EC41C9A98FE9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27981" t="60140" r="51094" b="26967"/>
          <a:stretch/>
        </p:blipFill>
        <p:spPr>
          <a:xfrm>
            <a:off x="6755638" y="1614400"/>
            <a:ext cx="1951352" cy="665108"/>
          </a:xfrm>
          <a:prstGeom prst="rect">
            <a:avLst/>
          </a:prstGeom>
        </p:spPr>
      </p:pic>
      <p:pic>
        <p:nvPicPr>
          <p:cNvPr id="68" name="Объект 4" descr="Изображение выглядит как текст, логотип, снимок экрана, Бренд&#10;&#10;Автоматически созданное описание">
            <a:extLst>
              <a:ext uri="{FF2B5EF4-FFF2-40B4-BE49-F238E27FC236}">
                <a16:creationId xmlns:a16="http://schemas.microsoft.com/office/drawing/2014/main" id="{9D2B24D7-94B6-D206-0BF5-3D8990A83202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51338" t="57794" r="25949" b="25771"/>
          <a:stretch/>
        </p:blipFill>
        <p:spPr>
          <a:xfrm>
            <a:off x="8595460" y="266088"/>
            <a:ext cx="1951352" cy="781126"/>
          </a:xfrm>
          <a:prstGeom prst="rect">
            <a:avLst/>
          </a:prstGeom>
        </p:spPr>
      </p:pic>
      <p:pic>
        <p:nvPicPr>
          <p:cNvPr id="69" name="Объект 4" descr="Изображение выглядит как текст, логотип, снимок экрана, Бренд&#10;&#10;Автоматически созданное описание">
            <a:extLst>
              <a:ext uri="{FF2B5EF4-FFF2-40B4-BE49-F238E27FC236}">
                <a16:creationId xmlns:a16="http://schemas.microsoft.com/office/drawing/2014/main" id="{90B85E7A-0AD0-DB3D-F527-93A82F7DE877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77225" t="59681" r="4929" b="27007"/>
          <a:stretch/>
        </p:blipFill>
        <p:spPr>
          <a:xfrm>
            <a:off x="8925149" y="2654878"/>
            <a:ext cx="1635852" cy="675014"/>
          </a:xfrm>
          <a:prstGeom prst="rect">
            <a:avLst/>
          </a:prstGeom>
        </p:spPr>
      </p:pic>
      <p:sp>
        <p:nvSpPr>
          <p:cNvPr id="33" name="Овал 32"/>
          <p:cNvSpPr/>
          <p:nvPr/>
        </p:nvSpPr>
        <p:spPr>
          <a:xfrm>
            <a:off x="8549844" y="5215786"/>
            <a:ext cx="1508553" cy="14429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Стрелка вниз 77">
            <a:extLst>
              <a:ext uri="{FF2B5EF4-FFF2-40B4-BE49-F238E27FC236}">
                <a16:creationId xmlns:a16="http://schemas.microsoft.com/office/drawing/2014/main" id="{8F2B02CD-6B8D-BB6C-E708-A15D49E50496}"/>
              </a:ext>
            </a:extLst>
          </p:cNvPr>
          <p:cNvSpPr/>
          <p:nvPr/>
        </p:nvSpPr>
        <p:spPr>
          <a:xfrm rot="14282878" flipV="1">
            <a:off x="10048373" y="5091636"/>
            <a:ext cx="223811" cy="5470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низ 44">
            <a:extLst>
              <a:ext uri="{FF2B5EF4-FFF2-40B4-BE49-F238E27FC236}">
                <a16:creationId xmlns:a16="http://schemas.microsoft.com/office/drawing/2014/main" id="{7E80F624-50C4-975B-ACFE-2BB665441A94}"/>
              </a:ext>
            </a:extLst>
          </p:cNvPr>
          <p:cNvSpPr/>
          <p:nvPr/>
        </p:nvSpPr>
        <p:spPr>
          <a:xfrm flipH="1">
            <a:off x="11030868" y="3283641"/>
            <a:ext cx="212864" cy="82533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C692E173-85D6-4C96-C1CC-2595E4C8DFEE}"/>
              </a:ext>
            </a:extLst>
          </p:cNvPr>
          <p:cNvSpPr/>
          <p:nvPr/>
        </p:nvSpPr>
        <p:spPr>
          <a:xfrm>
            <a:off x="10568628" y="4352410"/>
            <a:ext cx="1053897" cy="9955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pic>
        <p:nvPicPr>
          <p:cNvPr id="77" name="Picture 2" descr="МиГ — Википедия">
            <a:extLst>
              <a:ext uri="{FF2B5EF4-FFF2-40B4-BE49-F238E27FC236}">
                <a16:creationId xmlns:a16="http://schemas.microsoft.com/office/drawing/2014/main" id="{7E3DAE69-03CC-6E22-CEE7-0E438BC41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387" y="4341422"/>
            <a:ext cx="870796" cy="99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546FCE90-4D1E-D369-2EBC-C61D19189EBC}"/>
              </a:ext>
            </a:extLst>
          </p:cNvPr>
          <p:cNvSpPr/>
          <p:nvPr/>
        </p:nvSpPr>
        <p:spPr>
          <a:xfrm>
            <a:off x="9282334" y="3631238"/>
            <a:ext cx="1564295" cy="6650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Завод и жизнь</a:t>
            </a:r>
          </a:p>
        </p:txBody>
      </p:sp>
      <p:pic>
        <p:nvPicPr>
          <p:cNvPr id="60" name="Рисунок 59" descr="Изображение выглядит как зарисов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AE357318-AC15-6E72-AF33-8114E24FF675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1781" t="5500" r="4979"/>
          <a:stretch/>
        </p:blipFill>
        <p:spPr>
          <a:xfrm>
            <a:off x="8884109" y="5462441"/>
            <a:ext cx="867820" cy="976290"/>
          </a:xfrm>
          <a:prstGeom prst="rect">
            <a:avLst/>
          </a:prstGeom>
        </p:spPr>
      </p:pic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497A2F7E-931A-D1AF-3488-4490E50AAF0F}"/>
              </a:ext>
            </a:extLst>
          </p:cNvPr>
          <p:cNvSpPr/>
          <p:nvPr/>
        </p:nvSpPr>
        <p:spPr>
          <a:xfrm>
            <a:off x="224232" y="40005"/>
            <a:ext cx="752802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Маршрут виртуальной</a:t>
            </a:r>
          </a:p>
          <a:p>
            <a:r>
              <a:rPr lang="ru-RU" sz="5400" b="1" cap="none" spc="0" dirty="0">
                <a:ln/>
                <a:solidFill>
                  <a:schemeClr val="accent4"/>
                </a:solidFill>
                <a:effectLst/>
              </a:rPr>
              <a:t> экскурсии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50D32287-F02A-81E0-7A9D-9BA445CC1FDA}"/>
              </a:ext>
            </a:extLst>
          </p:cNvPr>
          <p:cNvSpPr/>
          <p:nvPr/>
        </p:nvSpPr>
        <p:spPr>
          <a:xfrm>
            <a:off x="7765900" y="4942216"/>
            <a:ext cx="1538220" cy="595417"/>
          </a:xfrm>
          <a:prstGeom prst="rect">
            <a:avLst/>
          </a:prstGeom>
          <a:solidFill>
            <a:srgbClr val="2AA5A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Заслуги и достижения</a:t>
            </a:r>
          </a:p>
        </p:txBody>
      </p:sp>
      <p:pic>
        <p:nvPicPr>
          <p:cNvPr id="2" name="Звук 12.m4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503347" y="61902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28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88"/>
    </mc:Choice>
    <mc:Fallback xmlns="">
      <p:transition spd="slow" advTm="395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72" name="Rectangle 10271">
            <a:extLst>
              <a:ext uri="{FF2B5EF4-FFF2-40B4-BE49-F238E27FC236}">
                <a16:creationId xmlns:a16="http://schemas.microsoft.com/office/drawing/2014/main" id="{6804CCDD-88C7-4B43-A381-F2D8DAF62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6" name="Picture 6" descr="Российская самолетостроительная корпорация миг оао: Объединенная  авиастроительная корпорация (ОАК)">
            <a:extLst>
              <a:ext uri="{FF2B5EF4-FFF2-40B4-BE49-F238E27FC236}">
                <a16:creationId xmlns:a16="http://schemas.microsoft.com/office/drawing/2014/main" id="{8F66DF59-46DE-1663-BCEE-A48B4241F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" r="26719" b="2"/>
          <a:stretch/>
        </p:blipFill>
        <p:spPr bwMode="auto">
          <a:xfrm>
            <a:off x="6394317" y="4"/>
            <a:ext cx="2757736" cy="2524633"/>
          </a:xfrm>
          <a:custGeom>
            <a:avLst/>
            <a:gdLst/>
            <a:ahLst/>
            <a:cxnLst/>
            <a:rect l="l" t="t" r="r" b="b"/>
            <a:pathLst>
              <a:path w="2757736" h="2524633">
                <a:moveTo>
                  <a:pt x="21123" y="0"/>
                </a:moveTo>
                <a:lnTo>
                  <a:pt x="2731055" y="0"/>
                </a:lnTo>
                <a:lnTo>
                  <a:pt x="2730838" y="5093"/>
                </a:lnTo>
                <a:cubicBezTo>
                  <a:pt x="2730487" y="45377"/>
                  <a:pt x="2732295" y="85646"/>
                  <a:pt x="2738658" y="125789"/>
                </a:cubicBezTo>
                <a:cubicBezTo>
                  <a:pt x="2756621" y="238377"/>
                  <a:pt x="2761924" y="352450"/>
                  <a:pt x="2754463" y="466085"/>
                </a:cubicBezTo>
                <a:cubicBezTo>
                  <a:pt x="2744150" y="620982"/>
                  <a:pt x="2730085" y="775628"/>
                  <a:pt x="2725799" y="930904"/>
                </a:cubicBezTo>
                <a:cubicBezTo>
                  <a:pt x="2721780" y="1082146"/>
                  <a:pt x="2734774" y="1233389"/>
                  <a:pt x="2744685" y="1383875"/>
                </a:cubicBezTo>
                <a:cubicBezTo>
                  <a:pt x="2759152" y="1603429"/>
                  <a:pt x="2748838" y="1823108"/>
                  <a:pt x="2739863" y="2042788"/>
                </a:cubicBezTo>
                <a:cubicBezTo>
                  <a:pt x="2736448" y="2125925"/>
                  <a:pt x="2737930" y="2209061"/>
                  <a:pt x="2740205" y="2292197"/>
                </a:cubicBezTo>
                <a:lnTo>
                  <a:pt x="2744484" y="2501376"/>
                </a:lnTo>
                <a:lnTo>
                  <a:pt x="2513574" y="2517337"/>
                </a:lnTo>
                <a:cubicBezTo>
                  <a:pt x="2415696" y="2521959"/>
                  <a:pt x="2317754" y="2524358"/>
                  <a:pt x="2219717" y="2524288"/>
                </a:cubicBezTo>
                <a:cubicBezTo>
                  <a:pt x="2139473" y="2526009"/>
                  <a:pt x="2059213" y="2521297"/>
                  <a:pt x="1979578" y="2510176"/>
                </a:cubicBezTo>
                <a:cubicBezTo>
                  <a:pt x="1865287" y="2491406"/>
                  <a:pt x="1749852" y="2477294"/>
                  <a:pt x="1633783" y="2489008"/>
                </a:cubicBezTo>
                <a:cubicBezTo>
                  <a:pt x="1553779" y="2497192"/>
                  <a:pt x="1473902" y="2501991"/>
                  <a:pt x="1393517" y="2501709"/>
                </a:cubicBezTo>
                <a:cubicBezTo>
                  <a:pt x="1208744" y="2501709"/>
                  <a:pt x="1023847" y="2500016"/>
                  <a:pt x="839074" y="2503543"/>
                </a:cubicBezTo>
                <a:cubicBezTo>
                  <a:pt x="674622" y="2506648"/>
                  <a:pt x="510804" y="2513421"/>
                  <a:pt x="346224" y="2496346"/>
                </a:cubicBezTo>
                <a:cubicBezTo>
                  <a:pt x="285491" y="2490066"/>
                  <a:pt x="224679" y="2485859"/>
                  <a:pt x="163814" y="2483127"/>
                </a:cubicBezTo>
                <a:lnTo>
                  <a:pt x="18517" y="2479653"/>
                </a:lnTo>
                <a:lnTo>
                  <a:pt x="18260" y="2465175"/>
                </a:lnTo>
                <a:cubicBezTo>
                  <a:pt x="17160" y="2423362"/>
                  <a:pt x="16458" y="2381580"/>
                  <a:pt x="22836" y="2339990"/>
                </a:cubicBezTo>
                <a:cubicBezTo>
                  <a:pt x="31895" y="2273000"/>
                  <a:pt x="32239" y="2205116"/>
                  <a:pt x="23857" y="2138036"/>
                </a:cubicBezTo>
                <a:cubicBezTo>
                  <a:pt x="8778" y="2011225"/>
                  <a:pt x="9721" y="1883023"/>
                  <a:pt x="26663" y="1756454"/>
                </a:cubicBezTo>
                <a:cubicBezTo>
                  <a:pt x="37125" y="1682587"/>
                  <a:pt x="43121" y="1606552"/>
                  <a:pt x="24367" y="1534088"/>
                </a:cubicBezTo>
                <a:cubicBezTo>
                  <a:pt x="-19775" y="1363773"/>
                  <a:pt x="5996" y="1193203"/>
                  <a:pt x="24367" y="1023781"/>
                </a:cubicBezTo>
                <a:cubicBezTo>
                  <a:pt x="35530" y="932794"/>
                  <a:pt x="35786" y="840798"/>
                  <a:pt x="25133" y="749747"/>
                </a:cubicBezTo>
                <a:cubicBezTo>
                  <a:pt x="6226" y="615268"/>
                  <a:pt x="2577" y="479090"/>
                  <a:pt x="14289" y="343797"/>
                </a:cubicBezTo>
                <a:cubicBezTo>
                  <a:pt x="24877" y="233188"/>
                  <a:pt x="35339" y="122324"/>
                  <a:pt x="22581" y="1082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Российская самолетостроительная корпорация миг оао: Объединенная  авиастроительная корпорация (ОАК)">
            <a:extLst>
              <a:ext uri="{FF2B5EF4-FFF2-40B4-BE49-F238E27FC236}">
                <a16:creationId xmlns:a16="http://schemas.microsoft.com/office/drawing/2014/main" id="{B4EE3220-A554-BC5B-D917-1ECCE53EA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9" r="20193" b="1"/>
          <a:stretch/>
        </p:blipFill>
        <p:spPr bwMode="auto">
          <a:xfrm>
            <a:off x="9339374" y="1"/>
            <a:ext cx="2852627" cy="2520152"/>
          </a:xfrm>
          <a:custGeom>
            <a:avLst/>
            <a:gdLst/>
            <a:ahLst/>
            <a:cxnLst/>
            <a:rect l="l" t="t" r="r" b="b"/>
            <a:pathLst>
              <a:path w="2852627" h="2520152">
                <a:moveTo>
                  <a:pt x="10064" y="0"/>
                </a:moveTo>
                <a:lnTo>
                  <a:pt x="2852627" y="0"/>
                </a:lnTo>
                <a:lnTo>
                  <a:pt x="2852627" y="2486586"/>
                </a:lnTo>
                <a:lnTo>
                  <a:pt x="2722923" y="2488164"/>
                </a:lnTo>
                <a:cubicBezTo>
                  <a:pt x="2674488" y="2490004"/>
                  <a:pt x="2626073" y="2493170"/>
                  <a:pt x="2577690" y="2497898"/>
                </a:cubicBezTo>
                <a:cubicBezTo>
                  <a:pt x="2399458" y="2512970"/>
                  <a:pt x="2220528" y="2515143"/>
                  <a:pt x="2042042" y="2504390"/>
                </a:cubicBezTo>
                <a:cubicBezTo>
                  <a:pt x="1880764" y="2496911"/>
                  <a:pt x="1719740" y="2478563"/>
                  <a:pt x="1558080" y="2494228"/>
                </a:cubicBezTo>
                <a:cubicBezTo>
                  <a:pt x="1502460" y="2499592"/>
                  <a:pt x="1447854" y="2512575"/>
                  <a:pt x="1391850" y="2515538"/>
                </a:cubicBezTo>
                <a:cubicBezTo>
                  <a:pt x="1129488" y="2529651"/>
                  <a:pt x="868014" y="2508482"/>
                  <a:pt x="606540" y="2491124"/>
                </a:cubicBezTo>
                <a:cubicBezTo>
                  <a:pt x="511296" y="2484774"/>
                  <a:pt x="416054" y="2477012"/>
                  <a:pt x="320810" y="2494370"/>
                </a:cubicBezTo>
                <a:cubicBezTo>
                  <a:pt x="240438" y="2508129"/>
                  <a:pt x="158860" y="2510966"/>
                  <a:pt x="77878" y="2502837"/>
                </a:cubicBezTo>
                <a:lnTo>
                  <a:pt x="9154" y="2498029"/>
                </a:lnTo>
                <a:lnTo>
                  <a:pt x="8320" y="2462991"/>
                </a:lnTo>
                <a:cubicBezTo>
                  <a:pt x="6579" y="2338090"/>
                  <a:pt x="-9495" y="2212684"/>
                  <a:pt x="8320" y="2088414"/>
                </a:cubicBezTo>
                <a:cubicBezTo>
                  <a:pt x="37454" y="1869137"/>
                  <a:pt x="41459" y="1647554"/>
                  <a:pt x="20242" y="1427484"/>
                </a:cubicBezTo>
                <a:cubicBezTo>
                  <a:pt x="-386" y="1179282"/>
                  <a:pt x="-1860" y="930008"/>
                  <a:pt x="15822" y="681605"/>
                </a:cubicBezTo>
                <a:cubicBezTo>
                  <a:pt x="28413" y="497593"/>
                  <a:pt x="37789" y="313203"/>
                  <a:pt x="26537" y="128561"/>
                </a:cubicBezTo>
                <a:cubicBezTo>
                  <a:pt x="24327" y="93208"/>
                  <a:pt x="18400" y="58296"/>
                  <a:pt x="12757" y="2341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74" name="sketch line">
            <a:extLst>
              <a:ext uri="{FF2B5EF4-FFF2-40B4-BE49-F238E27FC236}">
                <a16:creationId xmlns:a16="http://schemas.microsoft.com/office/drawing/2014/main" id="{BBECEAC1-4BBC-4815-B44E-D9B231A3F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1520" y="260986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567107-6FC0-ADE3-0171-0C1984F85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843784"/>
            <a:ext cx="5221224" cy="332841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sz="2000" dirty="0"/>
              <a:t>Основная задача цехов агрегатно-сборочного производства Производственного комплекса № 1 — филиала АО «РСК «МиГ» — сборка крыльев на самолеты разной модификации по заказам от Министерства обороны РФ и контрактам с иностранными покупателями. Два ключевых направления развития — сборка крыла на МиГ-29 и агрегатов фюзеляжа с хвостовым оперением.</a:t>
            </a:r>
          </a:p>
        </p:txBody>
      </p:sp>
      <p:pic>
        <p:nvPicPr>
          <p:cNvPr id="10244" name="Picture 4" descr="Российская самолетостроительная корпорация миг оао: Объединенная  авиастроительная корпорация (ОАК)">
            <a:extLst>
              <a:ext uri="{FF2B5EF4-FFF2-40B4-BE49-F238E27FC236}">
                <a16:creationId xmlns:a16="http://schemas.microsoft.com/office/drawing/2014/main" id="{2E3B9928-2234-A53E-CFA8-42F1664EC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78" b="2"/>
          <a:stretch/>
        </p:blipFill>
        <p:spPr bwMode="auto">
          <a:xfrm>
            <a:off x="6388701" y="2716074"/>
            <a:ext cx="5803299" cy="4141924"/>
          </a:xfrm>
          <a:custGeom>
            <a:avLst/>
            <a:gdLst/>
            <a:ahLst/>
            <a:cxnLst/>
            <a:rect l="l" t="t" r="r" b="b"/>
            <a:pathLst>
              <a:path w="5803299" h="4141924">
                <a:moveTo>
                  <a:pt x="4086182" y="1329"/>
                </a:moveTo>
                <a:cubicBezTo>
                  <a:pt x="4156698" y="-1238"/>
                  <a:pt x="4227324" y="-85"/>
                  <a:pt x="4297823" y="4799"/>
                </a:cubicBezTo>
                <a:cubicBezTo>
                  <a:pt x="4587107" y="19899"/>
                  <a:pt x="4876647" y="16089"/>
                  <a:pt x="5166059" y="27661"/>
                </a:cubicBezTo>
                <a:cubicBezTo>
                  <a:pt x="5261555" y="31612"/>
                  <a:pt x="5356545" y="10444"/>
                  <a:pt x="5451787" y="9315"/>
                </a:cubicBezTo>
                <a:cubicBezTo>
                  <a:pt x="5565889" y="7904"/>
                  <a:pt x="5680275" y="12949"/>
                  <a:pt x="5794837" y="16636"/>
                </a:cubicBezTo>
                <a:lnTo>
                  <a:pt x="5803299" y="16810"/>
                </a:lnTo>
                <a:lnTo>
                  <a:pt x="5803299" y="4141924"/>
                </a:lnTo>
                <a:lnTo>
                  <a:pt x="25520" y="4141924"/>
                </a:lnTo>
                <a:lnTo>
                  <a:pt x="38276" y="3985509"/>
                </a:lnTo>
                <a:cubicBezTo>
                  <a:pt x="68779" y="3844294"/>
                  <a:pt x="65552" y="3697862"/>
                  <a:pt x="28835" y="3558127"/>
                </a:cubicBezTo>
                <a:cubicBezTo>
                  <a:pt x="-4463" y="3426468"/>
                  <a:pt x="-11352" y="3294426"/>
                  <a:pt x="21053" y="3161618"/>
                </a:cubicBezTo>
                <a:cubicBezTo>
                  <a:pt x="51646" y="3038188"/>
                  <a:pt x="50153" y="2908978"/>
                  <a:pt x="16716" y="2786288"/>
                </a:cubicBezTo>
                <a:cubicBezTo>
                  <a:pt x="9316" y="2754521"/>
                  <a:pt x="4787" y="2722155"/>
                  <a:pt x="3192" y="2689584"/>
                </a:cubicBezTo>
                <a:cubicBezTo>
                  <a:pt x="-6887" y="2570683"/>
                  <a:pt x="10081" y="2453440"/>
                  <a:pt x="24242" y="2335942"/>
                </a:cubicBezTo>
                <a:cubicBezTo>
                  <a:pt x="33683" y="2261054"/>
                  <a:pt x="48099" y="2185401"/>
                  <a:pt x="24242" y="2111279"/>
                </a:cubicBezTo>
                <a:cubicBezTo>
                  <a:pt x="7899" y="2059623"/>
                  <a:pt x="4264" y="2004791"/>
                  <a:pt x="13654" y="1951426"/>
                </a:cubicBezTo>
                <a:cubicBezTo>
                  <a:pt x="29486" y="1856713"/>
                  <a:pt x="32790" y="1760329"/>
                  <a:pt x="23477" y="1664761"/>
                </a:cubicBezTo>
                <a:cubicBezTo>
                  <a:pt x="17328" y="1601751"/>
                  <a:pt x="18272" y="1538243"/>
                  <a:pt x="26284" y="1475437"/>
                </a:cubicBezTo>
                <a:cubicBezTo>
                  <a:pt x="36872" y="1390981"/>
                  <a:pt x="53330" y="1304994"/>
                  <a:pt x="33300" y="1220284"/>
                </a:cubicBezTo>
                <a:cubicBezTo>
                  <a:pt x="1406" y="1085690"/>
                  <a:pt x="7785" y="951224"/>
                  <a:pt x="20543" y="815610"/>
                </a:cubicBezTo>
                <a:cubicBezTo>
                  <a:pt x="30111" y="714697"/>
                  <a:pt x="40700" y="612636"/>
                  <a:pt x="21563" y="510574"/>
                </a:cubicBezTo>
                <a:cubicBezTo>
                  <a:pt x="13335" y="463218"/>
                  <a:pt x="13335" y="414790"/>
                  <a:pt x="21563" y="367433"/>
                </a:cubicBezTo>
                <a:cubicBezTo>
                  <a:pt x="31514" y="303645"/>
                  <a:pt x="40955" y="240494"/>
                  <a:pt x="28197" y="176068"/>
                </a:cubicBezTo>
                <a:cubicBezTo>
                  <a:pt x="22584" y="148001"/>
                  <a:pt x="18374" y="119679"/>
                  <a:pt x="15439" y="91357"/>
                </a:cubicBezTo>
                <a:lnTo>
                  <a:pt x="13471" y="15444"/>
                </a:lnTo>
                <a:lnTo>
                  <a:pt x="161497" y="23093"/>
                </a:lnTo>
                <a:cubicBezTo>
                  <a:pt x="242184" y="25544"/>
                  <a:pt x="322886" y="25615"/>
                  <a:pt x="403652" y="21310"/>
                </a:cubicBezTo>
                <a:cubicBezTo>
                  <a:pt x="579090" y="9611"/>
                  <a:pt x="755048" y="12123"/>
                  <a:pt x="930155" y="28790"/>
                </a:cubicBezTo>
                <a:cubicBezTo>
                  <a:pt x="934727" y="29284"/>
                  <a:pt x="939871" y="27908"/>
                  <a:pt x="944744" y="27978"/>
                </a:cubicBezTo>
                <a:lnTo>
                  <a:pt x="944756" y="27986"/>
                </a:lnTo>
                <a:lnTo>
                  <a:pt x="949368" y="27641"/>
                </a:lnTo>
                <a:lnTo>
                  <a:pt x="981805" y="30065"/>
                </a:lnTo>
                <a:lnTo>
                  <a:pt x="983936" y="28984"/>
                </a:lnTo>
                <a:cubicBezTo>
                  <a:pt x="988825" y="29108"/>
                  <a:pt x="993905" y="30625"/>
                  <a:pt x="998603" y="30483"/>
                </a:cubicBezTo>
                <a:cubicBezTo>
                  <a:pt x="1047368" y="29496"/>
                  <a:pt x="1096133" y="30483"/>
                  <a:pt x="1144770" y="25121"/>
                </a:cubicBezTo>
                <a:cubicBezTo>
                  <a:pt x="1267037" y="10007"/>
                  <a:pt x="1390204" y="6041"/>
                  <a:pt x="1513043" y="13266"/>
                </a:cubicBezTo>
                <a:cubicBezTo>
                  <a:pt x="1691465" y="24557"/>
                  <a:pt x="1870141" y="31472"/>
                  <a:pt x="2048943" y="16089"/>
                </a:cubicBezTo>
                <a:cubicBezTo>
                  <a:pt x="2150537" y="7480"/>
                  <a:pt x="2252129" y="-1693"/>
                  <a:pt x="2353721" y="10161"/>
                </a:cubicBezTo>
                <a:cubicBezTo>
                  <a:pt x="2440545" y="21000"/>
                  <a:pt x="2528079" y="22750"/>
                  <a:pt x="2615195" y="15383"/>
                </a:cubicBezTo>
                <a:cubicBezTo>
                  <a:pt x="2710489" y="8045"/>
                  <a:pt x="2806139" y="8045"/>
                  <a:pt x="2901433" y="15383"/>
                </a:cubicBezTo>
                <a:cubicBezTo>
                  <a:pt x="2992739" y="21029"/>
                  <a:pt x="3084299" y="30483"/>
                  <a:pt x="3175351" y="20323"/>
                </a:cubicBezTo>
                <a:cubicBezTo>
                  <a:pt x="3303357" y="6210"/>
                  <a:pt x="3430983" y="10867"/>
                  <a:pt x="3558737" y="19476"/>
                </a:cubicBezTo>
                <a:cubicBezTo>
                  <a:pt x="3664265" y="26532"/>
                  <a:pt x="3770177" y="36834"/>
                  <a:pt x="3875197" y="20181"/>
                </a:cubicBezTo>
                <a:cubicBezTo>
                  <a:pt x="3945258" y="10183"/>
                  <a:pt x="4015665" y="3895"/>
                  <a:pt x="4086182" y="132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>
            <a:hlinkClick r:id="rId7" action="ppaction://hlinksldjump"/>
          </p:cNvPr>
          <p:cNvSpPr/>
          <p:nvPr/>
        </p:nvSpPr>
        <p:spPr>
          <a:xfrm>
            <a:off x="11115428" y="6236677"/>
            <a:ext cx="699482" cy="42203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CAE30F6-1BEC-0F19-2C55-5DA691DB43F9}"/>
              </a:ext>
            </a:extLst>
          </p:cNvPr>
          <p:cNvSpPr/>
          <p:nvPr/>
        </p:nvSpPr>
        <p:spPr>
          <a:xfrm>
            <a:off x="445326" y="297535"/>
            <a:ext cx="518924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EA8225"/>
                </a:solidFill>
                <a:effectLst/>
              </a:rPr>
              <a:t>Агрегатно-</a:t>
            </a:r>
          </a:p>
          <a:p>
            <a:pPr algn="ctr"/>
            <a:r>
              <a:rPr lang="ru-RU" sz="5400" b="1" cap="none" spc="0" dirty="0">
                <a:ln/>
                <a:solidFill>
                  <a:srgbClr val="EA8225"/>
                </a:solidFill>
                <a:effectLst/>
              </a:rPr>
              <a:t>сборочный цех</a:t>
            </a:r>
          </a:p>
        </p:txBody>
      </p:sp>
      <p:pic>
        <p:nvPicPr>
          <p:cNvPr id="2" name="Звук 13.m4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62366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24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588"/>
    </mc:Choice>
    <mc:Fallback xmlns="">
      <p:transition spd="slow" advTm="455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6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1" name="Rectangle 1127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6EA9E6-F6B6-F852-75DB-1E685E5C8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3034263"/>
            <a:ext cx="4243589" cy="29631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sz="2000" dirty="0"/>
              <a:t>Наиболее ответственный этап производства — внестапельная сборка фюзеляжа. Кроме того, цех занимается стапельной сборкой всех модификаций стабилизаторов самолетов МиГ-29, был освоен ряд агрегатов корабельного контракта и создан участок подвесных фюзеляжных баков.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88A0EAD8-4F5F-C0F3-1750-C97E6E423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4" r="19494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омой 3">
            <a:hlinkClick r:id="rId5" action="ppaction://hlinksldjump" highlightClick="1"/>
          </p:cNvPr>
          <p:cNvSpPr/>
          <p:nvPr/>
        </p:nvSpPr>
        <p:spPr>
          <a:xfrm>
            <a:off x="11368336" y="6025661"/>
            <a:ext cx="750277" cy="644769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973C8E0-1F40-773B-C4C0-231B885F5C89}"/>
              </a:ext>
            </a:extLst>
          </p:cNvPr>
          <p:cNvSpPr/>
          <p:nvPr/>
        </p:nvSpPr>
        <p:spPr>
          <a:xfrm>
            <a:off x="445326" y="297535"/>
            <a:ext cx="518924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EA8225"/>
                </a:solidFill>
                <a:effectLst/>
              </a:rPr>
              <a:t>Агрегатно-</a:t>
            </a:r>
          </a:p>
          <a:p>
            <a:pPr algn="ctr"/>
            <a:r>
              <a:rPr lang="ru-RU" sz="5400" b="1" cap="none" spc="0" dirty="0">
                <a:ln/>
                <a:solidFill>
                  <a:srgbClr val="EA8225"/>
                </a:solidFill>
                <a:effectLst/>
              </a:rPr>
              <a:t>сборочный цех</a:t>
            </a:r>
          </a:p>
        </p:txBody>
      </p:sp>
      <p:pic>
        <p:nvPicPr>
          <p:cNvPr id="2" name="Звук 14.m4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24967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7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04"/>
    </mc:Choice>
    <mc:Fallback xmlns="">
      <p:transition spd="slow" advTm="186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5" name="Rectangle 14344">
            <a:extLst>
              <a:ext uri="{FF2B5EF4-FFF2-40B4-BE49-F238E27FC236}">
                <a16:creationId xmlns:a16="http://schemas.microsoft.com/office/drawing/2014/main" id="{38468727-63BE-4191-B4A6-C30C82C0E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47" name="Rectangle 14346">
            <a:extLst>
              <a:ext uri="{FF2B5EF4-FFF2-40B4-BE49-F238E27FC236}">
                <a16:creationId xmlns:a16="http://schemas.microsoft.com/office/drawing/2014/main" id="{9D355BB6-1BB8-4828-B246-CFB31742D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34839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349" name="Rectangle 14348">
            <a:extLst>
              <a:ext uri="{FF2B5EF4-FFF2-40B4-BE49-F238E27FC236}">
                <a16:creationId xmlns:a16="http://schemas.microsoft.com/office/drawing/2014/main" id="{CA52A9B9-B2B3-46F0-9D53-0EFF9905B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245238" y="145264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007C75-D958-F55C-73AC-82C8F8DF7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7538" y="412453"/>
            <a:ext cx="3243262" cy="229040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sz="2000" dirty="0"/>
              <a:t>реконструированный в 2014 году, обеспечивает РСК «МиГ» передовые позиции в применении полимерно-композиционных материалов в самолетостроении.</a:t>
            </a:r>
            <a:endParaRPr lang="en-US" sz="2000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D127DFCA-D80A-F60B-9F37-13D08AB32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0" b="1834"/>
          <a:stretch/>
        </p:blipFill>
        <p:spPr bwMode="auto">
          <a:xfrm>
            <a:off x="20" y="2959630"/>
            <a:ext cx="6400781" cy="389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>
            <a:extLst>
              <a:ext uri="{FF2B5EF4-FFF2-40B4-BE49-F238E27FC236}">
                <a16:creationId xmlns:a16="http://schemas.microsoft.com/office/drawing/2014/main" id="{CCAD264B-203D-9962-E6A8-FF903117E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5" r="-1" b="5775"/>
          <a:stretch/>
        </p:blipFill>
        <p:spPr bwMode="auto">
          <a:xfrm>
            <a:off x="6591299" y="1"/>
            <a:ext cx="560070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трелка вправо 8">
            <a:hlinkClick r:id="rId6" action="ppaction://hlinksldjump"/>
          </p:cNvPr>
          <p:cNvSpPr/>
          <p:nvPr/>
        </p:nvSpPr>
        <p:spPr>
          <a:xfrm>
            <a:off x="11115428" y="6236677"/>
            <a:ext cx="699482" cy="42203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3FC4953-13ED-BBA1-FA09-A37EAEFD4B2C}"/>
              </a:ext>
            </a:extLst>
          </p:cNvPr>
          <p:cNvSpPr/>
          <p:nvPr/>
        </p:nvSpPr>
        <p:spPr>
          <a:xfrm>
            <a:off x="228600" y="539344"/>
            <a:ext cx="2864224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6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Sans" panose="020B0503020203020204" pitchFamily="34" charset="0"/>
              </a:rPr>
              <a:t>Цех полимерных</a:t>
            </a:r>
          </a:p>
          <a:p>
            <a:r>
              <a:rPr lang="ru-RU" sz="2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Sans" panose="020B0503020203020204" pitchFamily="34" charset="0"/>
              </a:rPr>
              <a:t>к</a:t>
            </a:r>
            <a:r>
              <a:rPr lang="ru-RU" sz="26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Sans" panose="020B0503020203020204" pitchFamily="34" charset="0"/>
              </a:rPr>
              <a:t>омпозиционных</a:t>
            </a:r>
          </a:p>
          <a:p>
            <a:r>
              <a:rPr lang="ru-RU" sz="26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Sans" panose="020B0503020203020204" pitchFamily="34" charset="0"/>
              </a:rPr>
              <a:t>деталей и агрегатов</a:t>
            </a:r>
            <a:endParaRPr lang="ru-RU" sz="2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Звук 15.m4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6000" y="63539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54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54"/>
    </mc:Choice>
    <mc:Fallback xmlns="">
      <p:transition spd="slow" advTm="21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24" name="Rectangle 17423">
            <a:extLst>
              <a:ext uri="{FF2B5EF4-FFF2-40B4-BE49-F238E27FC236}">
                <a16:creationId xmlns:a16="http://schemas.microsoft.com/office/drawing/2014/main" id="{95B1FC96-0749-41C9-BAED-E089E7714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3EEDE79-0B06-0E35-A59C-A2AC71991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66" b="-3"/>
          <a:stretch/>
        </p:blipFill>
        <p:spPr bwMode="auto">
          <a:xfrm>
            <a:off x="5" y="10"/>
            <a:ext cx="6095995" cy="4196271"/>
          </a:xfrm>
          <a:custGeom>
            <a:avLst/>
            <a:gdLst/>
            <a:ahLst/>
            <a:cxnLst/>
            <a:rect l="l" t="t" r="r" b="b"/>
            <a:pathLst>
              <a:path w="6005375" h="4196281">
                <a:moveTo>
                  <a:pt x="0" y="0"/>
                </a:moveTo>
                <a:lnTo>
                  <a:pt x="6000672" y="0"/>
                </a:lnTo>
                <a:lnTo>
                  <a:pt x="5998730" y="19709"/>
                </a:lnTo>
                <a:cubicBezTo>
                  <a:pt x="6001245" y="280059"/>
                  <a:pt x="5986415" y="540409"/>
                  <a:pt x="5999656" y="800631"/>
                </a:cubicBezTo>
                <a:cubicBezTo>
                  <a:pt x="6009855" y="1001996"/>
                  <a:pt x="6003364" y="1203233"/>
                  <a:pt x="5999656" y="1404471"/>
                </a:cubicBezTo>
                <a:cubicBezTo>
                  <a:pt x="5992506" y="1790420"/>
                  <a:pt x="6003364" y="2175860"/>
                  <a:pt x="5998730" y="2561300"/>
                </a:cubicBezTo>
                <a:cubicBezTo>
                  <a:pt x="5996744" y="2732154"/>
                  <a:pt x="5998994" y="2902754"/>
                  <a:pt x="6003364" y="3073609"/>
                </a:cubicBezTo>
                <a:cubicBezTo>
                  <a:pt x="6009720" y="3317560"/>
                  <a:pt x="5999923" y="3561638"/>
                  <a:pt x="5989197" y="3805463"/>
                </a:cubicBezTo>
                <a:cubicBezTo>
                  <a:pt x="5985594" y="3872508"/>
                  <a:pt x="5984647" y="3939633"/>
                  <a:pt x="5986348" y="4006695"/>
                </a:cubicBezTo>
                <a:lnTo>
                  <a:pt x="5997254" y="4174633"/>
                </a:lnTo>
                <a:lnTo>
                  <a:pt x="5951601" y="4176620"/>
                </a:lnTo>
                <a:cubicBezTo>
                  <a:pt x="5886702" y="4176651"/>
                  <a:pt x="5821788" y="4174749"/>
                  <a:pt x="5756905" y="4173480"/>
                </a:cubicBezTo>
                <a:cubicBezTo>
                  <a:pt x="5518559" y="4169040"/>
                  <a:pt x="5280086" y="4173480"/>
                  <a:pt x="5042247" y="4150774"/>
                </a:cubicBezTo>
                <a:cubicBezTo>
                  <a:pt x="4977618" y="4144622"/>
                  <a:pt x="4912546" y="4140690"/>
                  <a:pt x="4847600" y="4141467"/>
                </a:cubicBezTo>
                <a:cubicBezTo>
                  <a:pt x="4782655" y="4142244"/>
                  <a:pt x="4717835" y="4147730"/>
                  <a:pt x="4653713" y="4160414"/>
                </a:cubicBezTo>
                <a:cubicBezTo>
                  <a:pt x="4446571" y="4200625"/>
                  <a:pt x="4238796" y="4203162"/>
                  <a:pt x="4029497" y="4186925"/>
                </a:cubicBezTo>
                <a:cubicBezTo>
                  <a:pt x="3943621" y="4180203"/>
                  <a:pt x="3857746" y="4169040"/>
                  <a:pt x="3771489" y="4171196"/>
                </a:cubicBezTo>
                <a:cubicBezTo>
                  <a:pt x="3623585" y="4175129"/>
                  <a:pt x="3475554" y="4167137"/>
                  <a:pt x="3327523" y="4169167"/>
                </a:cubicBezTo>
                <a:cubicBezTo>
                  <a:pt x="3323528" y="4169738"/>
                  <a:pt x="3319443" y="4169205"/>
                  <a:pt x="3315727" y="4167645"/>
                </a:cubicBezTo>
                <a:cubicBezTo>
                  <a:pt x="3278941" y="4142402"/>
                  <a:pt x="3238603" y="4152169"/>
                  <a:pt x="3200549" y="4158765"/>
                </a:cubicBezTo>
                <a:cubicBezTo>
                  <a:pt x="3074082" y="4180710"/>
                  <a:pt x="2947742" y="4191492"/>
                  <a:pt x="2819246" y="4174494"/>
                </a:cubicBezTo>
                <a:cubicBezTo>
                  <a:pt x="2696546" y="4156698"/>
                  <a:pt x="2572096" y="4154478"/>
                  <a:pt x="2448851" y="4167898"/>
                </a:cubicBezTo>
                <a:cubicBezTo>
                  <a:pt x="2279383" y="4187687"/>
                  <a:pt x="2110549" y="4183501"/>
                  <a:pt x="1941462" y="4167898"/>
                </a:cubicBezTo>
                <a:cubicBezTo>
                  <a:pt x="1872837" y="4161556"/>
                  <a:pt x="1803198" y="4150774"/>
                  <a:pt x="1735208" y="4166630"/>
                </a:cubicBezTo>
                <a:cubicBezTo>
                  <a:pt x="1651489" y="4186038"/>
                  <a:pt x="1568023" y="4179695"/>
                  <a:pt x="1484050" y="4175382"/>
                </a:cubicBezTo>
                <a:cubicBezTo>
                  <a:pt x="1377752" y="4169801"/>
                  <a:pt x="1271708" y="4153692"/>
                  <a:pt x="1165029" y="4166376"/>
                </a:cubicBezTo>
                <a:cubicBezTo>
                  <a:pt x="1115685" y="4172211"/>
                  <a:pt x="1066722" y="4181471"/>
                  <a:pt x="1016744" y="4179061"/>
                </a:cubicBezTo>
                <a:cubicBezTo>
                  <a:pt x="878481" y="4172719"/>
                  <a:pt x="740344" y="4165235"/>
                  <a:pt x="601826" y="4166376"/>
                </a:cubicBezTo>
                <a:cubicBezTo>
                  <a:pt x="543857" y="4166757"/>
                  <a:pt x="486268" y="4168659"/>
                  <a:pt x="428553" y="4172845"/>
                </a:cubicBezTo>
                <a:cubicBezTo>
                  <a:pt x="320859" y="4180710"/>
                  <a:pt x="213546" y="4170055"/>
                  <a:pt x="106234" y="4166249"/>
                </a:cubicBezTo>
                <a:lnTo>
                  <a:pt x="0" y="417100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>
            <a:extLst>
              <a:ext uri="{FF2B5EF4-FFF2-40B4-BE49-F238E27FC236}">
                <a16:creationId xmlns:a16="http://schemas.microsoft.com/office/drawing/2014/main" id="{0FDBA3B6-120D-4A65-2512-168115B88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" r="2241" b="3"/>
          <a:stretch/>
        </p:blipFill>
        <p:spPr bwMode="auto">
          <a:xfrm>
            <a:off x="6019800" y="10"/>
            <a:ext cx="6172195" cy="4187662"/>
          </a:xfrm>
          <a:custGeom>
            <a:avLst/>
            <a:gdLst/>
            <a:ahLst/>
            <a:cxnLst/>
            <a:rect l="l" t="t" r="r" b="b"/>
            <a:pathLst>
              <a:path w="6006950" h="4187672">
                <a:moveTo>
                  <a:pt x="9223" y="0"/>
                </a:moveTo>
                <a:lnTo>
                  <a:pt x="6006950" y="0"/>
                </a:lnTo>
                <a:lnTo>
                  <a:pt x="6006950" y="4169490"/>
                </a:lnTo>
                <a:lnTo>
                  <a:pt x="5787907" y="4174448"/>
                </a:lnTo>
                <a:cubicBezTo>
                  <a:pt x="5713866" y="4173475"/>
                  <a:pt x="5639861" y="4169853"/>
                  <a:pt x="5566029" y="4163587"/>
                </a:cubicBezTo>
                <a:cubicBezTo>
                  <a:pt x="5458843" y="4155595"/>
                  <a:pt x="5350768" y="4144559"/>
                  <a:pt x="5244343" y="4164855"/>
                </a:cubicBezTo>
                <a:cubicBezTo>
                  <a:pt x="5127517" y="4187307"/>
                  <a:pt x="5010817" y="4187434"/>
                  <a:pt x="4892977" y="4181726"/>
                </a:cubicBezTo>
                <a:cubicBezTo>
                  <a:pt x="4792260" y="4176906"/>
                  <a:pt x="4691923" y="4151536"/>
                  <a:pt x="4590445" y="4178301"/>
                </a:cubicBezTo>
                <a:cubicBezTo>
                  <a:pt x="4580348" y="4179772"/>
                  <a:pt x="4570061" y="4179341"/>
                  <a:pt x="4560128" y="4177032"/>
                </a:cubicBezTo>
                <a:cubicBezTo>
                  <a:pt x="4449137" y="4161684"/>
                  <a:pt x="4337384" y="4174242"/>
                  <a:pt x="4226013" y="4169929"/>
                </a:cubicBezTo>
                <a:cubicBezTo>
                  <a:pt x="4174640" y="4167899"/>
                  <a:pt x="4122252" y="4169041"/>
                  <a:pt x="4071513" y="4163587"/>
                </a:cubicBezTo>
                <a:cubicBezTo>
                  <a:pt x="3955067" y="4151156"/>
                  <a:pt x="3838874" y="4144559"/>
                  <a:pt x="3723697" y="4173861"/>
                </a:cubicBezTo>
                <a:cubicBezTo>
                  <a:pt x="3690082" y="4181764"/>
                  <a:pt x="3655732" y="4186013"/>
                  <a:pt x="3621204" y="4186546"/>
                </a:cubicBezTo>
                <a:cubicBezTo>
                  <a:pt x="3508437" y="4190605"/>
                  <a:pt x="3396050" y="4182867"/>
                  <a:pt x="3283664" y="4176525"/>
                </a:cubicBezTo>
                <a:cubicBezTo>
                  <a:pt x="3205652" y="4172085"/>
                  <a:pt x="3127768" y="4162445"/>
                  <a:pt x="3049630" y="4170563"/>
                </a:cubicBezTo>
                <a:cubicBezTo>
                  <a:pt x="3004218" y="4175257"/>
                  <a:pt x="2958427" y="4175257"/>
                  <a:pt x="2913015" y="4170563"/>
                </a:cubicBezTo>
                <a:cubicBezTo>
                  <a:pt x="2829321" y="4160758"/>
                  <a:pt x="2744879" y="4158931"/>
                  <a:pt x="2660842" y="4165109"/>
                </a:cubicBezTo>
                <a:cubicBezTo>
                  <a:pt x="2535390" y="4175891"/>
                  <a:pt x="2410065" y="4184897"/>
                  <a:pt x="2284232" y="4167773"/>
                </a:cubicBezTo>
                <a:cubicBezTo>
                  <a:pt x="2212868" y="4156559"/>
                  <a:pt x="2140312" y="4155240"/>
                  <a:pt x="2068592" y="4163840"/>
                </a:cubicBezTo>
                <a:cubicBezTo>
                  <a:pt x="1897729" y="4187814"/>
                  <a:pt x="1726485" y="4180077"/>
                  <a:pt x="1555241" y="4170183"/>
                </a:cubicBezTo>
                <a:cubicBezTo>
                  <a:pt x="1440824" y="4163460"/>
                  <a:pt x="1325901" y="4151156"/>
                  <a:pt x="1211738" y="4167392"/>
                </a:cubicBezTo>
                <a:cubicBezTo>
                  <a:pt x="1066118" y="4187688"/>
                  <a:pt x="920370" y="4180965"/>
                  <a:pt x="774368" y="4175003"/>
                </a:cubicBezTo>
                <a:cubicBezTo>
                  <a:pt x="667182" y="4170563"/>
                  <a:pt x="559869" y="4157117"/>
                  <a:pt x="452430" y="4173734"/>
                </a:cubicBezTo>
                <a:cubicBezTo>
                  <a:pt x="441369" y="4175244"/>
                  <a:pt x="430117" y="4174115"/>
                  <a:pt x="419576" y="4170436"/>
                </a:cubicBezTo>
                <a:cubicBezTo>
                  <a:pt x="378807" y="4157016"/>
                  <a:pt x="335096" y="4155215"/>
                  <a:pt x="293363" y="4165236"/>
                </a:cubicBezTo>
                <a:cubicBezTo>
                  <a:pt x="216367" y="4182106"/>
                  <a:pt x="139497" y="4189463"/>
                  <a:pt x="61105" y="4174115"/>
                </a:cubicBezTo>
                <a:lnTo>
                  <a:pt x="13323" y="4171265"/>
                </a:lnTo>
                <a:lnTo>
                  <a:pt x="28554" y="3843045"/>
                </a:lnTo>
                <a:cubicBezTo>
                  <a:pt x="30457" y="3722610"/>
                  <a:pt x="27412" y="3602256"/>
                  <a:pt x="15626" y="3482187"/>
                </a:cubicBezTo>
                <a:cubicBezTo>
                  <a:pt x="-847" y="3335690"/>
                  <a:pt x="-4304" y="3188124"/>
                  <a:pt x="5296" y="3041068"/>
                </a:cubicBezTo>
                <a:cubicBezTo>
                  <a:pt x="11786" y="2956911"/>
                  <a:pt x="18539" y="2872754"/>
                  <a:pt x="22776" y="2788472"/>
                </a:cubicBezTo>
                <a:cubicBezTo>
                  <a:pt x="28180" y="2668580"/>
                  <a:pt x="25173" y="2548474"/>
                  <a:pt x="13771" y="2428964"/>
                </a:cubicBezTo>
                <a:cubicBezTo>
                  <a:pt x="4237" y="2337829"/>
                  <a:pt x="3177" y="2246070"/>
                  <a:pt x="10593" y="2154757"/>
                </a:cubicBezTo>
                <a:cubicBezTo>
                  <a:pt x="25690" y="1999286"/>
                  <a:pt x="9931" y="1843813"/>
                  <a:pt x="5032" y="1688466"/>
                </a:cubicBezTo>
                <a:cubicBezTo>
                  <a:pt x="-3577" y="1402691"/>
                  <a:pt x="20393" y="1117045"/>
                  <a:pt x="9666" y="831270"/>
                </a:cubicBezTo>
                <a:cubicBezTo>
                  <a:pt x="3841" y="689908"/>
                  <a:pt x="16420" y="548673"/>
                  <a:pt x="9666" y="407311"/>
                </a:cubicBezTo>
                <a:cubicBezTo>
                  <a:pt x="4105" y="306755"/>
                  <a:pt x="397" y="206200"/>
                  <a:pt x="4105" y="105518"/>
                </a:cubicBezTo>
                <a:cubicBezTo>
                  <a:pt x="5164" y="78059"/>
                  <a:pt x="5826" y="50473"/>
                  <a:pt x="9534" y="2339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26" name="sketch line">
            <a:extLst>
              <a:ext uri="{FF2B5EF4-FFF2-40B4-BE49-F238E27FC236}">
                <a16:creationId xmlns:a16="http://schemas.microsoft.com/office/drawing/2014/main" id="{63C1A86C-B1A8-4AEC-B001-595C91716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89020" y="540453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BFEA14-249C-9590-A40C-16B8620EE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6340" y="4388045"/>
            <a:ext cx="6903721" cy="210757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sz="2000" dirty="0"/>
              <a:t>Крупногабаритное оборудование — высокотемпературная печь, смонтированная на участке вакуумного фрезерования, обрабатывающий центр и 130-тонный автоклав.</a:t>
            </a:r>
          </a:p>
          <a:p>
            <a:pPr marL="0" indent="0">
              <a:buNone/>
            </a:pPr>
            <a:r>
              <a:rPr lang="ru-RU" sz="2000" dirty="0"/>
              <a:t>Введены в эксплуатацию лазерная проекционная система на участке выкладки, раскройная машина, испытательные машины настольного применения.</a:t>
            </a:r>
          </a:p>
        </p:txBody>
      </p:sp>
      <p:sp>
        <p:nvSpPr>
          <p:cNvPr id="8" name="Управляющая кнопка: домой 7">
            <a:hlinkClick r:id="rId6" action="ppaction://hlinksldjump" highlightClick="1"/>
          </p:cNvPr>
          <p:cNvSpPr/>
          <p:nvPr/>
        </p:nvSpPr>
        <p:spPr>
          <a:xfrm>
            <a:off x="11294948" y="6025661"/>
            <a:ext cx="750277" cy="644769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BB5A0223-320E-0425-66EB-7E0BF8CC4D08}"/>
              </a:ext>
            </a:extLst>
          </p:cNvPr>
          <p:cNvSpPr/>
          <p:nvPr/>
        </p:nvSpPr>
        <p:spPr>
          <a:xfrm>
            <a:off x="468484" y="4561396"/>
            <a:ext cx="3122971" cy="129266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6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Sans" panose="020B0503020203020204" pitchFamily="34" charset="0"/>
              </a:rPr>
              <a:t>Цех полимерных</a:t>
            </a:r>
          </a:p>
          <a:p>
            <a:r>
              <a:rPr lang="ru-RU" sz="2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Sans" panose="020B0503020203020204" pitchFamily="34" charset="0"/>
              </a:rPr>
              <a:t>к</a:t>
            </a:r>
            <a:r>
              <a:rPr lang="ru-RU" sz="26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Sans" panose="020B0503020203020204" pitchFamily="34" charset="0"/>
              </a:rPr>
              <a:t>омпозиционных</a:t>
            </a:r>
          </a:p>
          <a:p>
            <a:r>
              <a:rPr lang="ru-RU" sz="26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Sans" panose="020B0503020203020204" pitchFamily="34" charset="0"/>
              </a:rPr>
              <a:t>деталей и агрегатов</a:t>
            </a:r>
            <a:endParaRPr lang="ru-RU" sz="2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Звук-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75404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14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90"/>
    </mc:Choice>
    <mc:Fallback xmlns="">
      <p:transition spd="slow" advTm="577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410" name="Rectangle 16409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90" name="Picture 6" descr="Изображение выглядит как черно-белый, железнодорожное полотно, поезд, земля&#10;&#10;Автоматически созданное описание">
            <a:extLst>
              <a:ext uri="{FF2B5EF4-FFF2-40B4-BE49-F238E27FC236}">
                <a16:creationId xmlns:a16="http://schemas.microsoft.com/office/drawing/2014/main" id="{E41EFAFD-06E1-96C9-F020-C93EC2FBD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776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412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414A9E-9BB3-402C-247E-A8FE9ED07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6340" y="4777739"/>
            <a:ext cx="6897626" cy="139922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sz="2400" dirty="0"/>
              <a:t>Высокопроизводительное </a:t>
            </a:r>
            <a:r>
              <a:rPr lang="ru-RU" sz="2400" dirty="0" err="1"/>
              <a:t>пятикоординатное</a:t>
            </a:r>
            <a:r>
              <a:rPr lang="ru-RU" sz="2400" dirty="0"/>
              <a:t> оборудование  цехов механообработки обеспечивает высокое качество изготовления деталей любой сложности.  </a:t>
            </a:r>
          </a:p>
        </p:txBody>
      </p:sp>
      <p:sp>
        <p:nvSpPr>
          <p:cNvPr id="7" name="Управляющая кнопка: домой 6">
            <a:hlinkClick r:id="rId5" action="ppaction://hlinksldjump" highlightClick="1"/>
          </p:cNvPr>
          <p:cNvSpPr/>
          <p:nvPr/>
        </p:nvSpPr>
        <p:spPr>
          <a:xfrm>
            <a:off x="11294948" y="6025661"/>
            <a:ext cx="750277" cy="644769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841EDF6B-24DA-1447-D8B7-86BF0A40EF44}"/>
              </a:ext>
            </a:extLst>
          </p:cNvPr>
          <p:cNvSpPr/>
          <p:nvPr/>
        </p:nvSpPr>
        <p:spPr>
          <a:xfrm>
            <a:off x="386295" y="4877185"/>
            <a:ext cx="38026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6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Sans" panose="020B0503020203020204" pitchFamily="34" charset="0"/>
              </a:rPr>
              <a:t>Цех</a:t>
            </a:r>
          </a:p>
          <a:p>
            <a:r>
              <a:rPr lang="ru-RU" sz="36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Sans" panose="020B0503020203020204" pitchFamily="34" charset="0"/>
              </a:rPr>
              <a:t>механообработки</a:t>
            </a:r>
            <a:endParaRPr lang="ru-RU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Звук-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68456" y="62111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46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09"/>
    </mc:Choice>
    <mc:Fallback xmlns="">
      <p:transition spd="slow" advTm="78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25" name="Rectangle 13320">
            <a:extLst>
              <a:ext uri="{FF2B5EF4-FFF2-40B4-BE49-F238E27FC236}">
                <a16:creationId xmlns:a16="http://schemas.microsoft.com/office/drawing/2014/main" id="{95B1FC96-0749-41C9-BAED-E089E7714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08E3CAA5-07F6-E1BD-9322-4473831BD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" b="-2"/>
          <a:stretch/>
        </p:blipFill>
        <p:spPr bwMode="auto">
          <a:xfrm>
            <a:off x="5" y="10"/>
            <a:ext cx="6095995" cy="4196271"/>
          </a:xfrm>
          <a:custGeom>
            <a:avLst/>
            <a:gdLst/>
            <a:ahLst/>
            <a:cxnLst/>
            <a:rect l="l" t="t" r="r" b="b"/>
            <a:pathLst>
              <a:path w="6005375" h="4196281">
                <a:moveTo>
                  <a:pt x="0" y="0"/>
                </a:moveTo>
                <a:lnTo>
                  <a:pt x="6000672" y="0"/>
                </a:lnTo>
                <a:lnTo>
                  <a:pt x="5998730" y="19709"/>
                </a:lnTo>
                <a:cubicBezTo>
                  <a:pt x="6001245" y="280059"/>
                  <a:pt x="5986415" y="540409"/>
                  <a:pt x="5999656" y="800631"/>
                </a:cubicBezTo>
                <a:cubicBezTo>
                  <a:pt x="6009855" y="1001996"/>
                  <a:pt x="6003364" y="1203233"/>
                  <a:pt x="5999656" y="1404471"/>
                </a:cubicBezTo>
                <a:cubicBezTo>
                  <a:pt x="5992506" y="1790420"/>
                  <a:pt x="6003364" y="2175860"/>
                  <a:pt x="5998730" y="2561300"/>
                </a:cubicBezTo>
                <a:cubicBezTo>
                  <a:pt x="5996744" y="2732154"/>
                  <a:pt x="5998994" y="2902754"/>
                  <a:pt x="6003364" y="3073609"/>
                </a:cubicBezTo>
                <a:cubicBezTo>
                  <a:pt x="6009720" y="3317560"/>
                  <a:pt x="5999923" y="3561638"/>
                  <a:pt x="5989197" y="3805463"/>
                </a:cubicBezTo>
                <a:cubicBezTo>
                  <a:pt x="5985594" y="3872508"/>
                  <a:pt x="5984647" y="3939633"/>
                  <a:pt x="5986348" y="4006695"/>
                </a:cubicBezTo>
                <a:lnTo>
                  <a:pt x="5997254" y="4174633"/>
                </a:lnTo>
                <a:lnTo>
                  <a:pt x="5951601" y="4176620"/>
                </a:lnTo>
                <a:cubicBezTo>
                  <a:pt x="5886702" y="4176651"/>
                  <a:pt x="5821788" y="4174749"/>
                  <a:pt x="5756905" y="4173480"/>
                </a:cubicBezTo>
                <a:cubicBezTo>
                  <a:pt x="5518559" y="4169040"/>
                  <a:pt x="5280086" y="4173480"/>
                  <a:pt x="5042247" y="4150774"/>
                </a:cubicBezTo>
                <a:cubicBezTo>
                  <a:pt x="4977618" y="4144622"/>
                  <a:pt x="4912546" y="4140690"/>
                  <a:pt x="4847600" y="4141467"/>
                </a:cubicBezTo>
                <a:cubicBezTo>
                  <a:pt x="4782655" y="4142244"/>
                  <a:pt x="4717835" y="4147730"/>
                  <a:pt x="4653713" y="4160414"/>
                </a:cubicBezTo>
                <a:cubicBezTo>
                  <a:pt x="4446571" y="4200625"/>
                  <a:pt x="4238796" y="4203162"/>
                  <a:pt x="4029497" y="4186925"/>
                </a:cubicBezTo>
                <a:cubicBezTo>
                  <a:pt x="3943621" y="4180203"/>
                  <a:pt x="3857746" y="4169040"/>
                  <a:pt x="3771489" y="4171196"/>
                </a:cubicBezTo>
                <a:cubicBezTo>
                  <a:pt x="3623585" y="4175129"/>
                  <a:pt x="3475554" y="4167137"/>
                  <a:pt x="3327523" y="4169167"/>
                </a:cubicBezTo>
                <a:cubicBezTo>
                  <a:pt x="3323528" y="4169738"/>
                  <a:pt x="3319443" y="4169205"/>
                  <a:pt x="3315727" y="4167645"/>
                </a:cubicBezTo>
                <a:cubicBezTo>
                  <a:pt x="3278941" y="4142402"/>
                  <a:pt x="3238603" y="4152169"/>
                  <a:pt x="3200549" y="4158765"/>
                </a:cubicBezTo>
                <a:cubicBezTo>
                  <a:pt x="3074082" y="4180710"/>
                  <a:pt x="2947742" y="4191492"/>
                  <a:pt x="2819246" y="4174494"/>
                </a:cubicBezTo>
                <a:cubicBezTo>
                  <a:pt x="2696546" y="4156698"/>
                  <a:pt x="2572096" y="4154478"/>
                  <a:pt x="2448851" y="4167898"/>
                </a:cubicBezTo>
                <a:cubicBezTo>
                  <a:pt x="2279383" y="4187687"/>
                  <a:pt x="2110549" y="4183501"/>
                  <a:pt x="1941462" y="4167898"/>
                </a:cubicBezTo>
                <a:cubicBezTo>
                  <a:pt x="1872837" y="4161556"/>
                  <a:pt x="1803198" y="4150774"/>
                  <a:pt x="1735208" y="4166630"/>
                </a:cubicBezTo>
                <a:cubicBezTo>
                  <a:pt x="1651489" y="4186038"/>
                  <a:pt x="1568023" y="4179695"/>
                  <a:pt x="1484050" y="4175382"/>
                </a:cubicBezTo>
                <a:cubicBezTo>
                  <a:pt x="1377752" y="4169801"/>
                  <a:pt x="1271708" y="4153692"/>
                  <a:pt x="1165029" y="4166376"/>
                </a:cubicBezTo>
                <a:cubicBezTo>
                  <a:pt x="1115685" y="4172211"/>
                  <a:pt x="1066722" y="4181471"/>
                  <a:pt x="1016744" y="4179061"/>
                </a:cubicBezTo>
                <a:cubicBezTo>
                  <a:pt x="878481" y="4172719"/>
                  <a:pt x="740344" y="4165235"/>
                  <a:pt x="601826" y="4166376"/>
                </a:cubicBezTo>
                <a:cubicBezTo>
                  <a:pt x="543857" y="4166757"/>
                  <a:pt x="486268" y="4168659"/>
                  <a:pt x="428553" y="4172845"/>
                </a:cubicBezTo>
                <a:cubicBezTo>
                  <a:pt x="320859" y="4180710"/>
                  <a:pt x="213546" y="4170055"/>
                  <a:pt x="106234" y="4166249"/>
                </a:cubicBezTo>
                <a:lnTo>
                  <a:pt x="0" y="417100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F3238332-24DF-F3F2-072D-87CE770CF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6" b="-1"/>
          <a:stretch/>
        </p:blipFill>
        <p:spPr bwMode="auto">
          <a:xfrm>
            <a:off x="6019800" y="10"/>
            <a:ext cx="6172195" cy="4187662"/>
          </a:xfrm>
          <a:custGeom>
            <a:avLst/>
            <a:gdLst/>
            <a:ahLst/>
            <a:cxnLst/>
            <a:rect l="l" t="t" r="r" b="b"/>
            <a:pathLst>
              <a:path w="6006950" h="4187672">
                <a:moveTo>
                  <a:pt x="9223" y="0"/>
                </a:moveTo>
                <a:lnTo>
                  <a:pt x="6006950" y="0"/>
                </a:lnTo>
                <a:lnTo>
                  <a:pt x="6006950" y="4169490"/>
                </a:lnTo>
                <a:lnTo>
                  <a:pt x="5787907" y="4174448"/>
                </a:lnTo>
                <a:cubicBezTo>
                  <a:pt x="5713866" y="4173475"/>
                  <a:pt x="5639861" y="4169853"/>
                  <a:pt x="5566029" y="4163587"/>
                </a:cubicBezTo>
                <a:cubicBezTo>
                  <a:pt x="5458843" y="4155595"/>
                  <a:pt x="5350768" y="4144559"/>
                  <a:pt x="5244343" y="4164855"/>
                </a:cubicBezTo>
                <a:cubicBezTo>
                  <a:pt x="5127517" y="4187307"/>
                  <a:pt x="5010817" y="4187434"/>
                  <a:pt x="4892977" y="4181726"/>
                </a:cubicBezTo>
                <a:cubicBezTo>
                  <a:pt x="4792260" y="4176906"/>
                  <a:pt x="4691923" y="4151536"/>
                  <a:pt x="4590445" y="4178301"/>
                </a:cubicBezTo>
                <a:cubicBezTo>
                  <a:pt x="4580348" y="4179772"/>
                  <a:pt x="4570061" y="4179341"/>
                  <a:pt x="4560128" y="4177032"/>
                </a:cubicBezTo>
                <a:cubicBezTo>
                  <a:pt x="4449137" y="4161684"/>
                  <a:pt x="4337384" y="4174242"/>
                  <a:pt x="4226013" y="4169929"/>
                </a:cubicBezTo>
                <a:cubicBezTo>
                  <a:pt x="4174640" y="4167899"/>
                  <a:pt x="4122252" y="4169041"/>
                  <a:pt x="4071513" y="4163587"/>
                </a:cubicBezTo>
                <a:cubicBezTo>
                  <a:pt x="3955067" y="4151156"/>
                  <a:pt x="3838874" y="4144559"/>
                  <a:pt x="3723697" y="4173861"/>
                </a:cubicBezTo>
                <a:cubicBezTo>
                  <a:pt x="3690082" y="4181764"/>
                  <a:pt x="3655732" y="4186013"/>
                  <a:pt x="3621204" y="4186546"/>
                </a:cubicBezTo>
                <a:cubicBezTo>
                  <a:pt x="3508437" y="4190605"/>
                  <a:pt x="3396050" y="4182867"/>
                  <a:pt x="3283664" y="4176525"/>
                </a:cubicBezTo>
                <a:cubicBezTo>
                  <a:pt x="3205652" y="4172085"/>
                  <a:pt x="3127768" y="4162445"/>
                  <a:pt x="3049630" y="4170563"/>
                </a:cubicBezTo>
                <a:cubicBezTo>
                  <a:pt x="3004218" y="4175257"/>
                  <a:pt x="2958427" y="4175257"/>
                  <a:pt x="2913015" y="4170563"/>
                </a:cubicBezTo>
                <a:cubicBezTo>
                  <a:pt x="2829321" y="4160758"/>
                  <a:pt x="2744879" y="4158931"/>
                  <a:pt x="2660842" y="4165109"/>
                </a:cubicBezTo>
                <a:cubicBezTo>
                  <a:pt x="2535390" y="4175891"/>
                  <a:pt x="2410065" y="4184897"/>
                  <a:pt x="2284232" y="4167773"/>
                </a:cubicBezTo>
                <a:cubicBezTo>
                  <a:pt x="2212868" y="4156559"/>
                  <a:pt x="2140312" y="4155240"/>
                  <a:pt x="2068592" y="4163840"/>
                </a:cubicBezTo>
                <a:cubicBezTo>
                  <a:pt x="1897729" y="4187814"/>
                  <a:pt x="1726485" y="4180077"/>
                  <a:pt x="1555241" y="4170183"/>
                </a:cubicBezTo>
                <a:cubicBezTo>
                  <a:pt x="1440824" y="4163460"/>
                  <a:pt x="1325901" y="4151156"/>
                  <a:pt x="1211738" y="4167392"/>
                </a:cubicBezTo>
                <a:cubicBezTo>
                  <a:pt x="1066118" y="4187688"/>
                  <a:pt x="920370" y="4180965"/>
                  <a:pt x="774368" y="4175003"/>
                </a:cubicBezTo>
                <a:cubicBezTo>
                  <a:pt x="667182" y="4170563"/>
                  <a:pt x="559869" y="4157117"/>
                  <a:pt x="452430" y="4173734"/>
                </a:cubicBezTo>
                <a:cubicBezTo>
                  <a:pt x="441369" y="4175244"/>
                  <a:pt x="430117" y="4174115"/>
                  <a:pt x="419576" y="4170436"/>
                </a:cubicBezTo>
                <a:cubicBezTo>
                  <a:pt x="378807" y="4157016"/>
                  <a:pt x="335096" y="4155215"/>
                  <a:pt x="293363" y="4165236"/>
                </a:cubicBezTo>
                <a:cubicBezTo>
                  <a:pt x="216367" y="4182106"/>
                  <a:pt x="139497" y="4189463"/>
                  <a:pt x="61105" y="4174115"/>
                </a:cubicBezTo>
                <a:lnTo>
                  <a:pt x="13323" y="4171265"/>
                </a:lnTo>
                <a:lnTo>
                  <a:pt x="28554" y="3843045"/>
                </a:lnTo>
                <a:cubicBezTo>
                  <a:pt x="30457" y="3722610"/>
                  <a:pt x="27412" y="3602256"/>
                  <a:pt x="15626" y="3482187"/>
                </a:cubicBezTo>
                <a:cubicBezTo>
                  <a:pt x="-847" y="3335690"/>
                  <a:pt x="-4304" y="3188124"/>
                  <a:pt x="5296" y="3041068"/>
                </a:cubicBezTo>
                <a:cubicBezTo>
                  <a:pt x="11786" y="2956911"/>
                  <a:pt x="18539" y="2872754"/>
                  <a:pt x="22776" y="2788472"/>
                </a:cubicBezTo>
                <a:cubicBezTo>
                  <a:pt x="28180" y="2668580"/>
                  <a:pt x="25173" y="2548474"/>
                  <a:pt x="13771" y="2428964"/>
                </a:cubicBezTo>
                <a:cubicBezTo>
                  <a:pt x="4237" y="2337829"/>
                  <a:pt x="3177" y="2246070"/>
                  <a:pt x="10593" y="2154757"/>
                </a:cubicBezTo>
                <a:cubicBezTo>
                  <a:pt x="25690" y="1999286"/>
                  <a:pt x="9931" y="1843813"/>
                  <a:pt x="5032" y="1688466"/>
                </a:cubicBezTo>
                <a:cubicBezTo>
                  <a:pt x="-3577" y="1402691"/>
                  <a:pt x="20393" y="1117045"/>
                  <a:pt x="9666" y="831270"/>
                </a:cubicBezTo>
                <a:cubicBezTo>
                  <a:pt x="3841" y="689908"/>
                  <a:pt x="16420" y="548673"/>
                  <a:pt x="9666" y="407311"/>
                </a:cubicBezTo>
                <a:cubicBezTo>
                  <a:pt x="4105" y="306755"/>
                  <a:pt x="397" y="206200"/>
                  <a:pt x="4105" y="105518"/>
                </a:cubicBezTo>
                <a:cubicBezTo>
                  <a:pt x="5164" y="78059"/>
                  <a:pt x="5826" y="50473"/>
                  <a:pt x="9534" y="2339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6" name="sketch line">
            <a:extLst>
              <a:ext uri="{FF2B5EF4-FFF2-40B4-BE49-F238E27FC236}">
                <a16:creationId xmlns:a16="http://schemas.microsoft.com/office/drawing/2014/main" id="{63C1A86C-B1A8-4AEC-B001-595C91716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89020" y="540453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F2CC2E-4708-38CF-28B0-CEB30BF24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2552" y="4683879"/>
            <a:ext cx="6903721" cy="16002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sz="2400" dirty="0"/>
              <a:t>Новый цех гальвано-лакокрасочных покрытий и термообработки использует современные технологии, отвечающие самым жестким экологическим нормам.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8" name="Управляющая кнопка: домой 7">
            <a:hlinkClick r:id="rId6" action="ppaction://hlinksldjump" highlightClick="1"/>
          </p:cNvPr>
          <p:cNvSpPr/>
          <p:nvPr/>
        </p:nvSpPr>
        <p:spPr>
          <a:xfrm>
            <a:off x="11294948" y="6025661"/>
            <a:ext cx="750277" cy="644769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Заголовок 24">
            <a:extLst>
              <a:ext uri="{FF2B5EF4-FFF2-40B4-BE49-F238E27FC236}">
                <a16:creationId xmlns:a16="http://schemas.microsoft.com/office/drawing/2014/main" id="{1890745F-4652-ECAE-2924-D84C325FA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7AAAF133-D342-203F-2B8B-C6368D9BDC61}"/>
              </a:ext>
            </a:extLst>
          </p:cNvPr>
          <p:cNvSpPr/>
          <p:nvPr/>
        </p:nvSpPr>
        <p:spPr>
          <a:xfrm>
            <a:off x="734702" y="4490338"/>
            <a:ext cx="360974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Sans" panose="020B0503020203020204" pitchFamily="34" charset="0"/>
              </a:rPr>
              <a:t>Цех гальвано-лакокрасочных покрытий</a:t>
            </a:r>
            <a:endParaRPr lang="ru-RU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Звук-1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17581" y="61909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04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65"/>
    </mc:Choice>
    <mc:Fallback xmlns="">
      <p:transition spd="slow" advTm="84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9" name="Rectangle 15368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3563F8-F882-F289-9A70-0A2C6B9B7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307778"/>
            <a:ext cx="3816096" cy="404026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sz="2400" dirty="0"/>
              <a:t>Мощная группа цехов подготовительного производства авиазавода, включающая кузнечный, стапельный, инструментальный и другие, удовлетворяет потребности не только самого завода, но и других индустриальных площадок корпорации.</a:t>
            </a:r>
            <a:endParaRPr lang="en-US" sz="2400" dirty="0"/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id="{D6729A24-E6FD-A857-B672-F49A3DDF5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14" r="-1" b="11054"/>
          <a:stretch/>
        </p:blipFill>
        <p:spPr bwMode="auto"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>
            <a:extLst>
              <a:ext uri="{FF2B5EF4-FFF2-40B4-BE49-F238E27FC236}">
                <a16:creationId xmlns:a16="http://schemas.microsoft.com/office/drawing/2014/main" id="{6FEAF1C9-869E-7621-CCF2-F75C099E5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47" b="14773"/>
          <a:stretch/>
        </p:blipFill>
        <p:spPr bwMode="auto"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Управляющая кнопка: домой 6">
            <a:hlinkClick r:id="rId6" action="ppaction://hlinksldjump" highlightClick="1"/>
          </p:cNvPr>
          <p:cNvSpPr/>
          <p:nvPr/>
        </p:nvSpPr>
        <p:spPr>
          <a:xfrm>
            <a:off x="11294948" y="6025661"/>
            <a:ext cx="750277" cy="644769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97053FF-484C-980F-7909-ED1E57EC5A55}"/>
              </a:ext>
            </a:extLst>
          </p:cNvPr>
          <p:cNvSpPr/>
          <p:nvPr/>
        </p:nvSpPr>
        <p:spPr>
          <a:xfrm>
            <a:off x="972967" y="273126"/>
            <a:ext cx="442083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Sans" panose="020B0503020203020204" pitchFamily="34" charset="0"/>
              </a:rPr>
              <a:t>Цех подготовительного производства</a:t>
            </a:r>
            <a:endParaRPr lang="ru-RU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Звук-1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04316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11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45"/>
    </mc:Choice>
    <mc:Fallback xmlns="">
      <p:transition spd="slow" advTm="135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1921A3-7EEB-1C24-9D47-3DE7C64FF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2262" y="214084"/>
            <a:ext cx="7678713" cy="850301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2800" b="1" dirty="0">
                <a:ln/>
                <a:solidFill>
                  <a:schemeClr val="accent4"/>
                </a:solidFill>
              </a:rPr>
              <a:t>КОНСТРУКТОРСКОЕ БЮРО ИМЕНИ МИКОЯНА</a:t>
            </a:r>
          </a:p>
        </p:txBody>
      </p:sp>
      <p:pic>
        <p:nvPicPr>
          <p:cNvPr id="5" name="Picture 5" descr="C:\Users\a.horoshilov\Pictures\ГУРЕВИЧ.jpg">
            <a:extLst>
              <a:ext uri="{FF2B5EF4-FFF2-40B4-BE49-F238E27FC236}">
                <a16:creationId xmlns:a16="http://schemas.microsoft.com/office/drawing/2014/main" id="{9ABDF06C-1F48-2310-A058-BCDC9B9986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" r="48309" b="4"/>
          <a:stretch/>
        </p:blipFill>
        <p:spPr bwMode="auto">
          <a:xfrm>
            <a:off x="136831" y="751625"/>
            <a:ext cx="2367733" cy="216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РСК &quot;МиГ&quot; войдет в состав компании &quot;Сухой&quot;: bmpd — LiveJournal">
            <a:extLst>
              <a:ext uri="{FF2B5EF4-FFF2-40B4-BE49-F238E27FC236}">
                <a16:creationId xmlns:a16="http://schemas.microsoft.com/office/drawing/2014/main" id="{68DECE8D-0E71-622C-6632-61BACFA451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9" r="3" b="16262"/>
          <a:stretch/>
        </p:blipFill>
        <p:spPr bwMode="auto">
          <a:xfrm>
            <a:off x="5135624" y="909225"/>
            <a:ext cx="6107843" cy="363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6436FB-6918-5F70-FDE7-9728E63166CD}"/>
              </a:ext>
            </a:extLst>
          </p:cNvPr>
          <p:cNvSpPr txBox="1"/>
          <p:nvPr/>
        </p:nvSpPr>
        <p:spPr>
          <a:xfrm>
            <a:off x="5825685" y="5375697"/>
            <a:ext cx="33177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Гуревич Михаил Иосифович</a:t>
            </a:r>
          </a:p>
          <a:p>
            <a:pPr algn="ctr"/>
            <a:r>
              <a:rPr lang="ru-RU" dirty="0"/>
              <a:t>1892—1976 гг.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7223CB2-F3AD-27EB-A63C-A84BA05D8137}"/>
              </a:ext>
            </a:extLst>
          </p:cNvPr>
          <p:cNvSpPr/>
          <p:nvPr/>
        </p:nvSpPr>
        <p:spPr>
          <a:xfrm>
            <a:off x="2384516" y="1510619"/>
            <a:ext cx="26418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Микоян Артём Иванович</a:t>
            </a:r>
          </a:p>
          <a:p>
            <a:pPr algn="ctr"/>
            <a:r>
              <a:rPr lang="ru-RU" dirty="0"/>
              <a:t>1905—1970 гг.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353529D-9E91-7D06-FE62-4F87425E0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47" y="3429000"/>
            <a:ext cx="5313860" cy="321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a.horoshilov\Pictures\ГУРЕВИЧ.jpg">
            <a:extLst>
              <a:ext uri="{FF2B5EF4-FFF2-40B4-BE49-F238E27FC236}">
                <a16:creationId xmlns:a16="http://schemas.microsoft.com/office/drawing/2014/main" id="{5EEFFAF4-D823-F23C-A331-DF2E7BC62B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97" r="4" b="4"/>
          <a:stretch/>
        </p:blipFill>
        <p:spPr bwMode="auto">
          <a:xfrm>
            <a:off x="9068696" y="4616702"/>
            <a:ext cx="2328229" cy="216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-слайд-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54047" y="62643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39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79"/>
    </mc:Choice>
    <mc:Fallback xmlns="">
      <p:transition spd="slow" advTm="355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6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319" name="Rectangle 12318">
            <a:extLst>
              <a:ext uri="{FF2B5EF4-FFF2-40B4-BE49-F238E27FC236}">
                <a16:creationId xmlns:a16="http://schemas.microsoft.com/office/drawing/2014/main" id="{9AB13476-CE21-4746-B044-FD491AC84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21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9328" y="2423160"/>
            <a:ext cx="3877056" cy="18288"/>
          </a:xfrm>
          <a:custGeom>
            <a:avLst/>
            <a:gdLst>
              <a:gd name="connsiteX0" fmla="*/ 0 w 3877056"/>
              <a:gd name="connsiteY0" fmla="*/ 0 h 18288"/>
              <a:gd name="connsiteX1" fmla="*/ 723717 w 3877056"/>
              <a:gd name="connsiteY1" fmla="*/ 0 h 18288"/>
              <a:gd name="connsiteX2" fmla="*/ 1447434 w 3877056"/>
              <a:gd name="connsiteY2" fmla="*/ 0 h 18288"/>
              <a:gd name="connsiteX3" fmla="*/ 1977299 w 3877056"/>
              <a:gd name="connsiteY3" fmla="*/ 0 h 18288"/>
              <a:gd name="connsiteX4" fmla="*/ 2623475 w 3877056"/>
              <a:gd name="connsiteY4" fmla="*/ 0 h 18288"/>
              <a:gd name="connsiteX5" fmla="*/ 3192109 w 3877056"/>
              <a:gd name="connsiteY5" fmla="*/ 0 h 18288"/>
              <a:gd name="connsiteX6" fmla="*/ 3877056 w 3877056"/>
              <a:gd name="connsiteY6" fmla="*/ 0 h 18288"/>
              <a:gd name="connsiteX7" fmla="*/ 3877056 w 3877056"/>
              <a:gd name="connsiteY7" fmla="*/ 18288 h 18288"/>
              <a:gd name="connsiteX8" fmla="*/ 3230880 w 3877056"/>
              <a:gd name="connsiteY8" fmla="*/ 18288 h 18288"/>
              <a:gd name="connsiteX9" fmla="*/ 2662245 w 3877056"/>
              <a:gd name="connsiteY9" fmla="*/ 18288 h 18288"/>
              <a:gd name="connsiteX10" fmla="*/ 2016069 w 3877056"/>
              <a:gd name="connsiteY10" fmla="*/ 18288 h 18288"/>
              <a:gd name="connsiteX11" fmla="*/ 1408664 w 3877056"/>
              <a:gd name="connsiteY11" fmla="*/ 18288 h 18288"/>
              <a:gd name="connsiteX12" fmla="*/ 840029 w 3877056"/>
              <a:gd name="connsiteY12" fmla="*/ 18288 h 18288"/>
              <a:gd name="connsiteX13" fmla="*/ 0 w 3877056"/>
              <a:gd name="connsiteY13" fmla="*/ 18288 h 18288"/>
              <a:gd name="connsiteX14" fmla="*/ 0 w 3877056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7056" h="18288" fill="none" extrusionOk="0">
                <a:moveTo>
                  <a:pt x="0" y="0"/>
                </a:moveTo>
                <a:cubicBezTo>
                  <a:pt x="155902" y="14477"/>
                  <a:pt x="567164" y="18992"/>
                  <a:pt x="723717" y="0"/>
                </a:cubicBezTo>
                <a:cubicBezTo>
                  <a:pt x="880270" y="-18992"/>
                  <a:pt x="1230427" y="-33316"/>
                  <a:pt x="1447434" y="0"/>
                </a:cubicBezTo>
                <a:cubicBezTo>
                  <a:pt x="1664441" y="33316"/>
                  <a:pt x="1866557" y="5702"/>
                  <a:pt x="1977299" y="0"/>
                </a:cubicBezTo>
                <a:cubicBezTo>
                  <a:pt x="2088041" y="-5702"/>
                  <a:pt x="2302485" y="24099"/>
                  <a:pt x="2623475" y="0"/>
                </a:cubicBezTo>
                <a:cubicBezTo>
                  <a:pt x="2944465" y="-24099"/>
                  <a:pt x="2993399" y="-19795"/>
                  <a:pt x="3192109" y="0"/>
                </a:cubicBezTo>
                <a:cubicBezTo>
                  <a:pt x="3390819" y="19795"/>
                  <a:pt x="3581349" y="-26551"/>
                  <a:pt x="3877056" y="0"/>
                </a:cubicBezTo>
                <a:cubicBezTo>
                  <a:pt x="3877095" y="7328"/>
                  <a:pt x="3877675" y="9982"/>
                  <a:pt x="3877056" y="18288"/>
                </a:cubicBezTo>
                <a:cubicBezTo>
                  <a:pt x="3576596" y="42394"/>
                  <a:pt x="3502355" y="16962"/>
                  <a:pt x="3230880" y="18288"/>
                </a:cubicBezTo>
                <a:cubicBezTo>
                  <a:pt x="2959405" y="19614"/>
                  <a:pt x="2924948" y="18543"/>
                  <a:pt x="2662245" y="18288"/>
                </a:cubicBezTo>
                <a:cubicBezTo>
                  <a:pt x="2399543" y="18033"/>
                  <a:pt x="2231855" y="26028"/>
                  <a:pt x="2016069" y="18288"/>
                </a:cubicBezTo>
                <a:cubicBezTo>
                  <a:pt x="1800283" y="10548"/>
                  <a:pt x="1665927" y="755"/>
                  <a:pt x="1408664" y="18288"/>
                </a:cubicBezTo>
                <a:cubicBezTo>
                  <a:pt x="1151402" y="35821"/>
                  <a:pt x="1016899" y="28407"/>
                  <a:pt x="840029" y="18288"/>
                </a:cubicBezTo>
                <a:cubicBezTo>
                  <a:pt x="663160" y="8169"/>
                  <a:pt x="304031" y="-14425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877056" h="18288" stroke="0" extrusionOk="0">
                <a:moveTo>
                  <a:pt x="0" y="0"/>
                </a:moveTo>
                <a:cubicBezTo>
                  <a:pt x="205869" y="28368"/>
                  <a:pt x="460328" y="6409"/>
                  <a:pt x="646176" y="0"/>
                </a:cubicBezTo>
                <a:cubicBezTo>
                  <a:pt x="832024" y="-6409"/>
                  <a:pt x="1043494" y="26447"/>
                  <a:pt x="1331123" y="0"/>
                </a:cubicBezTo>
                <a:cubicBezTo>
                  <a:pt x="1618752" y="-26447"/>
                  <a:pt x="1675797" y="-26969"/>
                  <a:pt x="1938528" y="0"/>
                </a:cubicBezTo>
                <a:cubicBezTo>
                  <a:pt x="2201259" y="26969"/>
                  <a:pt x="2439942" y="23453"/>
                  <a:pt x="2662245" y="0"/>
                </a:cubicBezTo>
                <a:cubicBezTo>
                  <a:pt x="2884548" y="-23453"/>
                  <a:pt x="3094562" y="-7899"/>
                  <a:pt x="3308421" y="0"/>
                </a:cubicBezTo>
                <a:cubicBezTo>
                  <a:pt x="3522280" y="7899"/>
                  <a:pt x="3615459" y="3066"/>
                  <a:pt x="3877056" y="0"/>
                </a:cubicBezTo>
                <a:cubicBezTo>
                  <a:pt x="3877383" y="8595"/>
                  <a:pt x="3876984" y="13110"/>
                  <a:pt x="3877056" y="18288"/>
                </a:cubicBezTo>
                <a:cubicBezTo>
                  <a:pt x="3624575" y="4903"/>
                  <a:pt x="3478089" y="20597"/>
                  <a:pt x="3230880" y="18288"/>
                </a:cubicBezTo>
                <a:cubicBezTo>
                  <a:pt x="2983671" y="15979"/>
                  <a:pt x="2743376" y="19903"/>
                  <a:pt x="2507163" y="18288"/>
                </a:cubicBezTo>
                <a:cubicBezTo>
                  <a:pt x="2270950" y="16673"/>
                  <a:pt x="1992617" y="19013"/>
                  <a:pt x="1822216" y="18288"/>
                </a:cubicBezTo>
                <a:cubicBezTo>
                  <a:pt x="1651815" y="17563"/>
                  <a:pt x="1370782" y="42338"/>
                  <a:pt x="1253581" y="18288"/>
                </a:cubicBezTo>
                <a:cubicBezTo>
                  <a:pt x="1136380" y="-5762"/>
                  <a:pt x="854528" y="8046"/>
                  <a:pt x="723717" y="18288"/>
                </a:cubicBezTo>
                <a:cubicBezTo>
                  <a:pt x="592906" y="28530"/>
                  <a:pt x="166343" y="24405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BD3C08-2CFA-442E-9702-EC90F1059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489" y="2827648"/>
            <a:ext cx="4098951" cy="318318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sz="2400" dirty="0"/>
              <a:t>Введенный в строй в 2005 году цех окончательной сборки – один из самых современных в России. Он рассчитан на выпуск как боевых самолетов, так и гражданской авиатехники, включая пассажирские лайнеры.</a:t>
            </a:r>
          </a:p>
        </p:txBody>
      </p:sp>
      <p:pic>
        <p:nvPicPr>
          <p:cNvPr id="4" name="Picture 2" descr="Сборочный цех РСК &quot;МиГ&quot;">
            <a:extLst>
              <a:ext uri="{FF2B5EF4-FFF2-40B4-BE49-F238E27FC236}">
                <a16:creationId xmlns:a16="http://schemas.microsoft.com/office/drawing/2014/main" id="{EF7A7D09-01A1-A45C-E029-3BE2358EF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1" r="14997" b="2"/>
          <a:stretch/>
        </p:blipFill>
        <p:spPr bwMode="auto">
          <a:xfrm>
            <a:off x="5027601" y="10"/>
            <a:ext cx="3044866" cy="3597029"/>
          </a:xfrm>
          <a:custGeom>
            <a:avLst/>
            <a:gdLst/>
            <a:ahLst/>
            <a:cxnLst/>
            <a:rect l="l" t="t" r="r" b="b"/>
            <a:pathLst>
              <a:path w="3044866" h="3597039">
                <a:moveTo>
                  <a:pt x="19840" y="0"/>
                </a:moveTo>
                <a:lnTo>
                  <a:pt x="3028263" y="0"/>
                </a:lnTo>
                <a:lnTo>
                  <a:pt x="3024697" y="140686"/>
                </a:lnTo>
                <a:cubicBezTo>
                  <a:pt x="3025259" y="312749"/>
                  <a:pt x="3037669" y="484544"/>
                  <a:pt x="3035552" y="655695"/>
                </a:cubicBezTo>
                <a:cubicBezTo>
                  <a:pt x="3034423" y="750938"/>
                  <a:pt x="3013255" y="845927"/>
                  <a:pt x="3017206" y="941424"/>
                </a:cubicBezTo>
                <a:cubicBezTo>
                  <a:pt x="3028778" y="1230836"/>
                  <a:pt x="3024968" y="1520375"/>
                  <a:pt x="3040069" y="1809660"/>
                </a:cubicBezTo>
                <a:cubicBezTo>
                  <a:pt x="3049835" y="1950657"/>
                  <a:pt x="3044683" y="2092164"/>
                  <a:pt x="3024686" y="2232285"/>
                </a:cubicBezTo>
                <a:cubicBezTo>
                  <a:pt x="3008033" y="2337306"/>
                  <a:pt x="3018335" y="2443217"/>
                  <a:pt x="3025391" y="2548746"/>
                </a:cubicBezTo>
                <a:cubicBezTo>
                  <a:pt x="3034000" y="2676499"/>
                  <a:pt x="3038657" y="2804125"/>
                  <a:pt x="3024544" y="2932131"/>
                </a:cubicBezTo>
                <a:cubicBezTo>
                  <a:pt x="3014384" y="3023183"/>
                  <a:pt x="3023839" y="3114743"/>
                  <a:pt x="3029484" y="3206050"/>
                </a:cubicBezTo>
                <a:cubicBezTo>
                  <a:pt x="3036822" y="3301343"/>
                  <a:pt x="3036822" y="3396994"/>
                  <a:pt x="3029484" y="3492287"/>
                </a:cubicBezTo>
                <a:lnTo>
                  <a:pt x="3026528" y="3584038"/>
                </a:lnTo>
                <a:lnTo>
                  <a:pt x="2536033" y="3578457"/>
                </a:lnTo>
                <a:cubicBezTo>
                  <a:pt x="2378057" y="3583558"/>
                  <a:pt x="2220080" y="3585390"/>
                  <a:pt x="2062105" y="3578457"/>
                </a:cubicBezTo>
                <a:cubicBezTo>
                  <a:pt x="1889685" y="3570479"/>
                  <a:pt x="1717648" y="3579504"/>
                  <a:pt x="1545736" y="3591536"/>
                </a:cubicBezTo>
                <a:cubicBezTo>
                  <a:pt x="1379525" y="3603177"/>
                  <a:pt x="1213695" y="3594544"/>
                  <a:pt x="1047737" y="3582381"/>
                </a:cubicBezTo>
                <a:cubicBezTo>
                  <a:pt x="872873" y="3569328"/>
                  <a:pt x="697288" y="3570585"/>
                  <a:pt x="522627" y="3586174"/>
                </a:cubicBezTo>
                <a:cubicBezTo>
                  <a:pt x="408103" y="3596376"/>
                  <a:pt x="293327" y="3581074"/>
                  <a:pt x="179310" y="3582119"/>
                </a:cubicBezTo>
                <a:lnTo>
                  <a:pt x="12768" y="3583434"/>
                </a:lnTo>
                <a:lnTo>
                  <a:pt x="14927" y="3541208"/>
                </a:lnTo>
                <a:cubicBezTo>
                  <a:pt x="24495" y="3440295"/>
                  <a:pt x="35084" y="3338234"/>
                  <a:pt x="15947" y="3236172"/>
                </a:cubicBezTo>
                <a:cubicBezTo>
                  <a:pt x="7719" y="3188816"/>
                  <a:pt x="7719" y="3140388"/>
                  <a:pt x="15947" y="3093031"/>
                </a:cubicBezTo>
                <a:cubicBezTo>
                  <a:pt x="25898" y="3029243"/>
                  <a:pt x="35339" y="2966092"/>
                  <a:pt x="22581" y="2901666"/>
                </a:cubicBezTo>
                <a:cubicBezTo>
                  <a:pt x="16968" y="2873599"/>
                  <a:pt x="12758" y="2845277"/>
                  <a:pt x="9823" y="2816955"/>
                </a:cubicBezTo>
                <a:cubicBezTo>
                  <a:pt x="3980" y="2744645"/>
                  <a:pt x="6072" y="2671926"/>
                  <a:pt x="16074" y="2600075"/>
                </a:cubicBezTo>
                <a:cubicBezTo>
                  <a:pt x="25643" y="2516640"/>
                  <a:pt x="10079" y="2432694"/>
                  <a:pt x="22836" y="2349514"/>
                </a:cubicBezTo>
                <a:cubicBezTo>
                  <a:pt x="31895" y="2282524"/>
                  <a:pt x="32239" y="2214640"/>
                  <a:pt x="23857" y="2147560"/>
                </a:cubicBezTo>
                <a:cubicBezTo>
                  <a:pt x="8778" y="2020749"/>
                  <a:pt x="9721" y="1892547"/>
                  <a:pt x="26663" y="1765978"/>
                </a:cubicBezTo>
                <a:cubicBezTo>
                  <a:pt x="37125" y="1692111"/>
                  <a:pt x="43121" y="1616076"/>
                  <a:pt x="24367" y="1543612"/>
                </a:cubicBezTo>
                <a:cubicBezTo>
                  <a:pt x="-19775" y="1373297"/>
                  <a:pt x="5996" y="1202727"/>
                  <a:pt x="24367" y="1033305"/>
                </a:cubicBezTo>
                <a:cubicBezTo>
                  <a:pt x="35530" y="942318"/>
                  <a:pt x="35786" y="850322"/>
                  <a:pt x="25133" y="759271"/>
                </a:cubicBezTo>
                <a:cubicBezTo>
                  <a:pt x="6226" y="624792"/>
                  <a:pt x="2577" y="488614"/>
                  <a:pt x="14289" y="353321"/>
                </a:cubicBezTo>
                <a:cubicBezTo>
                  <a:pt x="24877" y="242712"/>
                  <a:pt x="35339" y="131848"/>
                  <a:pt x="22581" y="2034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Луховицкий авиационный завод (ЛАЗ) им. П.А. Воронина филиал ПАО ОАК">
            <a:extLst>
              <a:ext uri="{FF2B5EF4-FFF2-40B4-BE49-F238E27FC236}">
                <a16:creationId xmlns:a16="http://schemas.microsoft.com/office/drawing/2014/main" id="{633163D0-0AE3-D478-F1E4-37BFBB3AF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1" r="18738" b="-2"/>
          <a:stretch/>
        </p:blipFill>
        <p:spPr bwMode="auto">
          <a:xfrm>
            <a:off x="5021993" y="3792430"/>
            <a:ext cx="3045969" cy="3065570"/>
          </a:xfrm>
          <a:custGeom>
            <a:avLst/>
            <a:gdLst/>
            <a:ahLst/>
            <a:cxnLst/>
            <a:rect l="l" t="t" r="r" b="b"/>
            <a:pathLst>
              <a:path w="3045969" h="3065570">
                <a:moveTo>
                  <a:pt x="2750933" y="0"/>
                </a:moveTo>
                <a:lnTo>
                  <a:pt x="3043770" y="11038"/>
                </a:lnTo>
                <a:lnTo>
                  <a:pt x="3045607" y="37526"/>
                </a:lnTo>
                <a:cubicBezTo>
                  <a:pt x="3047625" y="113720"/>
                  <a:pt x="3040851" y="189914"/>
                  <a:pt x="3034394" y="266109"/>
                </a:cubicBezTo>
                <a:cubicBezTo>
                  <a:pt x="3019012" y="444912"/>
                  <a:pt x="3025927" y="623588"/>
                  <a:pt x="3037217" y="802010"/>
                </a:cubicBezTo>
                <a:cubicBezTo>
                  <a:pt x="3044443" y="924849"/>
                  <a:pt x="3040477" y="1048016"/>
                  <a:pt x="3025363" y="1170283"/>
                </a:cubicBezTo>
                <a:cubicBezTo>
                  <a:pt x="3020000" y="1218920"/>
                  <a:pt x="3020987" y="1267685"/>
                  <a:pt x="3020000" y="1316450"/>
                </a:cubicBezTo>
                <a:cubicBezTo>
                  <a:pt x="3019717" y="1325847"/>
                  <a:pt x="3026069" y="1336767"/>
                  <a:pt x="3014637" y="1344641"/>
                </a:cubicBezTo>
                <a:lnTo>
                  <a:pt x="3014637" y="1357340"/>
                </a:lnTo>
                <a:cubicBezTo>
                  <a:pt x="3027198" y="1364325"/>
                  <a:pt x="3020706" y="1375754"/>
                  <a:pt x="3021693" y="1384898"/>
                </a:cubicBezTo>
                <a:cubicBezTo>
                  <a:pt x="3038360" y="1560005"/>
                  <a:pt x="3040872" y="1735963"/>
                  <a:pt x="3029173" y="1911401"/>
                </a:cubicBezTo>
                <a:cubicBezTo>
                  <a:pt x="3020564" y="2072933"/>
                  <a:pt x="3029455" y="2234211"/>
                  <a:pt x="3039899" y="2395617"/>
                </a:cubicBezTo>
                <a:cubicBezTo>
                  <a:pt x="3052317" y="2587500"/>
                  <a:pt x="3032560" y="2779256"/>
                  <a:pt x="3029596" y="2971138"/>
                </a:cubicBezTo>
                <a:cubicBezTo>
                  <a:pt x="3029314" y="2988346"/>
                  <a:pt x="3030372" y="3005585"/>
                  <a:pt x="3031678" y="3022824"/>
                </a:cubicBezTo>
                <a:lnTo>
                  <a:pt x="3034625" y="3065570"/>
                </a:lnTo>
                <a:lnTo>
                  <a:pt x="24938" y="3065570"/>
                </a:lnTo>
                <a:lnTo>
                  <a:pt x="25911" y="3001918"/>
                </a:lnTo>
                <a:cubicBezTo>
                  <a:pt x="28191" y="2973959"/>
                  <a:pt x="32318" y="2946151"/>
                  <a:pt x="38276" y="2918677"/>
                </a:cubicBezTo>
                <a:cubicBezTo>
                  <a:pt x="68779" y="2777462"/>
                  <a:pt x="65552" y="2631030"/>
                  <a:pt x="28835" y="2491295"/>
                </a:cubicBezTo>
                <a:cubicBezTo>
                  <a:pt x="-4463" y="2359636"/>
                  <a:pt x="-11352" y="2227594"/>
                  <a:pt x="21053" y="2094786"/>
                </a:cubicBezTo>
                <a:cubicBezTo>
                  <a:pt x="51646" y="1971356"/>
                  <a:pt x="50153" y="1842146"/>
                  <a:pt x="16716" y="1719456"/>
                </a:cubicBezTo>
                <a:cubicBezTo>
                  <a:pt x="9316" y="1687689"/>
                  <a:pt x="4787" y="1655323"/>
                  <a:pt x="3192" y="1622752"/>
                </a:cubicBezTo>
                <a:cubicBezTo>
                  <a:pt x="-6887" y="1503851"/>
                  <a:pt x="10081" y="1386608"/>
                  <a:pt x="24242" y="1269110"/>
                </a:cubicBezTo>
                <a:cubicBezTo>
                  <a:pt x="33683" y="1194222"/>
                  <a:pt x="48099" y="1118569"/>
                  <a:pt x="24242" y="1044447"/>
                </a:cubicBezTo>
                <a:cubicBezTo>
                  <a:pt x="7899" y="992791"/>
                  <a:pt x="4264" y="937959"/>
                  <a:pt x="13654" y="884594"/>
                </a:cubicBezTo>
                <a:cubicBezTo>
                  <a:pt x="29486" y="789881"/>
                  <a:pt x="32790" y="693497"/>
                  <a:pt x="23477" y="597929"/>
                </a:cubicBezTo>
                <a:cubicBezTo>
                  <a:pt x="17328" y="534919"/>
                  <a:pt x="18272" y="471411"/>
                  <a:pt x="26284" y="408605"/>
                </a:cubicBezTo>
                <a:cubicBezTo>
                  <a:pt x="36872" y="324149"/>
                  <a:pt x="53330" y="238162"/>
                  <a:pt x="33300" y="153452"/>
                </a:cubicBezTo>
                <a:cubicBezTo>
                  <a:pt x="25327" y="119804"/>
                  <a:pt x="19745" y="86163"/>
                  <a:pt x="16058" y="52511"/>
                </a:cubicBezTo>
                <a:lnTo>
                  <a:pt x="13611" y="10473"/>
                </a:lnTo>
                <a:lnTo>
                  <a:pt x="222689" y="5194"/>
                </a:lnTo>
                <a:cubicBezTo>
                  <a:pt x="477949" y="4054"/>
                  <a:pt x="733156" y="16119"/>
                  <a:pt x="988364" y="17002"/>
                </a:cubicBezTo>
                <a:cubicBezTo>
                  <a:pt x="1097946" y="17394"/>
                  <a:pt x="1207148" y="12424"/>
                  <a:pt x="1316477" y="7977"/>
                </a:cubicBezTo>
                <a:cubicBezTo>
                  <a:pt x="1457478" y="2353"/>
                  <a:pt x="1598225" y="13470"/>
                  <a:pt x="1738973" y="11247"/>
                </a:cubicBezTo>
                <a:cubicBezTo>
                  <a:pt x="1972073" y="7585"/>
                  <a:pt x="2205047" y="18310"/>
                  <a:pt x="2438148" y="11247"/>
                </a:cubicBezTo>
                <a:cubicBezTo>
                  <a:pt x="2542410" y="7977"/>
                  <a:pt x="2646671" y="3007"/>
                  <a:pt x="275093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>
            <a:extLst>
              <a:ext uri="{FF2B5EF4-FFF2-40B4-BE49-F238E27FC236}">
                <a16:creationId xmlns:a16="http://schemas.microsoft.com/office/drawing/2014/main" id="{25136109-F729-3C71-7CC3-BE3A699D7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7" r="22171" b="-2"/>
          <a:stretch/>
        </p:blipFill>
        <p:spPr bwMode="auto">
          <a:xfrm>
            <a:off x="8263902" y="10"/>
            <a:ext cx="3928092" cy="4143496"/>
          </a:xfrm>
          <a:custGeom>
            <a:avLst/>
            <a:gdLst/>
            <a:ahLst/>
            <a:cxnLst/>
            <a:rect l="l" t="t" r="r" b="b"/>
            <a:pathLst>
              <a:path w="3928092" h="4143506">
                <a:moveTo>
                  <a:pt x="23605" y="0"/>
                </a:moveTo>
                <a:lnTo>
                  <a:pt x="3928092" y="0"/>
                </a:lnTo>
                <a:lnTo>
                  <a:pt x="3928092" y="4125656"/>
                </a:lnTo>
                <a:lnTo>
                  <a:pt x="3780617" y="4131078"/>
                </a:lnTo>
                <a:cubicBezTo>
                  <a:pt x="3614346" y="4131561"/>
                  <a:pt x="3448073" y="4118803"/>
                  <a:pt x="3281801" y="4125634"/>
                </a:cubicBezTo>
                <a:cubicBezTo>
                  <a:pt x="3062120" y="4134609"/>
                  <a:pt x="2842441" y="4144923"/>
                  <a:pt x="2622887" y="4130456"/>
                </a:cubicBezTo>
                <a:cubicBezTo>
                  <a:pt x="2472401" y="4120545"/>
                  <a:pt x="2321159" y="4107551"/>
                  <a:pt x="2169916" y="4111570"/>
                </a:cubicBezTo>
                <a:cubicBezTo>
                  <a:pt x="2014640" y="4115856"/>
                  <a:pt x="1859994" y="4129920"/>
                  <a:pt x="1705097" y="4140234"/>
                </a:cubicBezTo>
                <a:cubicBezTo>
                  <a:pt x="1591463" y="4147694"/>
                  <a:pt x="1477389" y="4142391"/>
                  <a:pt x="1364801" y="4124429"/>
                </a:cubicBezTo>
                <a:cubicBezTo>
                  <a:pt x="1284516" y="4111703"/>
                  <a:pt x="1203727" y="4117195"/>
                  <a:pt x="1123316" y="4121750"/>
                </a:cubicBezTo>
                <a:cubicBezTo>
                  <a:pt x="978124" y="4130323"/>
                  <a:pt x="833434" y="4143717"/>
                  <a:pt x="688243" y="4130323"/>
                </a:cubicBezTo>
                <a:cubicBezTo>
                  <a:pt x="558551" y="4118266"/>
                  <a:pt x="427601" y="4108489"/>
                  <a:pt x="298918" y="4118266"/>
                </a:cubicBezTo>
                <a:cubicBezTo>
                  <a:pt x="234577" y="4123155"/>
                  <a:pt x="170204" y="4128045"/>
                  <a:pt x="105785" y="4130037"/>
                </a:cubicBezTo>
                <a:lnTo>
                  <a:pt x="15503" y="4130462"/>
                </a:lnTo>
                <a:lnTo>
                  <a:pt x="14458" y="4122289"/>
                </a:lnTo>
                <a:cubicBezTo>
                  <a:pt x="3338" y="4042653"/>
                  <a:pt x="-1375" y="3962394"/>
                  <a:pt x="346" y="3882149"/>
                </a:cubicBezTo>
                <a:cubicBezTo>
                  <a:pt x="205" y="3686075"/>
                  <a:pt x="9942" y="3490383"/>
                  <a:pt x="27583" y="3294816"/>
                </a:cubicBezTo>
                <a:cubicBezTo>
                  <a:pt x="31859" y="3222826"/>
                  <a:pt x="29926" y="3150656"/>
                  <a:pt x="21797" y="3078932"/>
                </a:cubicBezTo>
                <a:cubicBezTo>
                  <a:pt x="13668" y="2997950"/>
                  <a:pt x="16505" y="2916372"/>
                  <a:pt x="30264" y="2835999"/>
                </a:cubicBezTo>
                <a:cubicBezTo>
                  <a:pt x="47622" y="2740756"/>
                  <a:pt x="39860" y="2645513"/>
                  <a:pt x="33510" y="2550270"/>
                </a:cubicBezTo>
                <a:cubicBezTo>
                  <a:pt x="16152" y="2288796"/>
                  <a:pt x="-5017" y="2027322"/>
                  <a:pt x="9096" y="1764959"/>
                </a:cubicBezTo>
                <a:cubicBezTo>
                  <a:pt x="12060" y="1708956"/>
                  <a:pt x="25042" y="1654350"/>
                  <a:pt x="30406" y="1598729"/>
                </a:cubicBezTo>
                <a:cubicBezTo>
                  <a:pt x="46071" y="1437069"/>
                  <a:pt x="27723" y="1276045"/>
                  <a:pt x="20244" y="1114767"/>
                </a:cubicBezTo>
                <a:cubicBezTo>
                  <a:pt x="9491" y="936281"/>
                  <a:pt x="11664" y="757351"/>
                  <a:pt x="26736" y="579120"/>
                </a:cubicBezTo>
                <a:cubicBezTo>
                  <a:pt x="36191" y="482353"/>
                  <a:pt x="39402" y="385459"/>
                  <a:pt x="38237" y="28853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Луховицкий авиационный завод (ЛАЗ) им. П.А. Воронина филиал ПАО ОАК">
            <a:extLst>
              <a:ext uri="{FF2B5EF4-FFF2-40B4-BE49-F238E27FC236}">
                <a16:creationId xmlns:a16="http://schemas.microsoft.com/office/drawing/2014/main" id="{9E97A161-9B5C-5E66-B8F2-C4591A7C2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0" r="-4" b="961"/>
          <a:stretch/>
        </p:blipFill>
        <p:spPr bwMode="auto">
          <a:xfrm>
            <a:off x="8281031" y="4328340"/>
            <a:ext cx="3910971" cy="2529660"/>
          </a:xfrm>
          <a:custGeom>
            <a:avLst/>
            <a:gdLst/>
            <a:ahLst/>
            <a:cxnLst/>
            <a:rect l="l" t="t" r="r" b="b"/>
            <a:pathLst>
              <a:path w="3910971" h="2529660">
                <a:moveTo>
                  <a:pt x="842684" y="662"/>
                </a:moveTo>
                <a:cubicBezTo>
                  <a:pt x="941895" y="-744"/>
                  <a:pt x="1041116" y="93"/>
                  <a:pt x="1140350" y="3173"/>
                </a:cubicBezTo>
                <a:cubicBezTo>
                  <a:pt x="1210804" y="5316"/>
                  <a:pt x="1279746" y="24605"/>
                  <a:pt x="1350451" y="29025"/>
                </a:cubicBezTo>
                <a:cubicBezTo>
                  <a:pt x="1535093" y="40276"/>
                  <a:pt x="1719483" y="30901"/>
                  <a:pt x="1903495" y="18310"/>
                </a:cubicBezTo>
                <a:cubicBezTo>
                  <a:pt x="2151898" y="628"/>
                  <a:pt x="2401172" y="2101"/>
                  <a:pt x="2649374" y="22730"/>
                </a:cubicBezTo>
                <a:cubicBezTo>
                  <a:pt x="2869445" y="43947"/>
                  <a:pt x="3091027" y="39942"/>
                  <a:pt x="3310304" y="10808"/>
                </a:cubicBezTo>
                <a:cubicBezTo>
                  <a:pt x="3434575" y="-7007"/>
                  <a:pt x="3559980" y="9067"/>
                  <a:pt x="3684881" y="10808"/>
                </a:cubicBezTo>
                <a:cubicBezTo>
                  <a:pt x="3752435" y="11746"/>
                  <a:pt x="3819992" y="12684"/>
                  <a:pt x="3887420" y="15630"/>
                </a:cubicBezTo>
                <a:lnTo>
                  <a:pt x="3910971" y="11103"/>
                </a:lnTo>
                <a:lnTo>
                  <a:pt x="3910971" y="2529660"/>
                </a:lnTo>
                <a:lnTo>
                  <a:pt x="6242" y="2529660"/>
                </a:lnTo>
                <a:lnTo>
                  <a:pt x="25280" y="2158134"/>
                </a:lnTo>
                <a:cubicBezTo>
                  <a:pt x="28243" y="1914439"/>
                  <a:pt x="36288" y="1670236"/>
                  <a:pt x="11167" y="1427303"/>
                </a:cubicBezTo>
                <a:cubicBezTo>
                  <a:pt x="-5908" y="1262723"/>
                  <a:pt x="865" y="1098905"/>
                  <a:pt x="3970" y="934453"/>
                </a:cubicBezTo>
                <a:cubicBezTo>
                  <a:pt x="7498" y="749680"/>
                  <a:pt x="5805" y="564783"/>
                  <a:pt x="5805" y="380010"/>
                </a:cubicBezTo>
                <a:cubicBezTo>
                  <a:pt x="5522" y="299625"/>
                  <a:pt x="10321" y="219748"/>
                  <a:pt x="18506" y="139744"/>
                </a:cubicBezTo>
                <a:lnTo>
                  <a:pt x="19072" y="23791"/>
                </a:lnTo>
                <a:lnTo>
                  <a:pt x="67093" y="27133"/>
                </a:lnTo>
                <a:cubicBezTo>
                  <a:pt x="226530" y="32207"/>
                  <a:pt x="385807" y="21156"/>
                  <a:pt x="545085" y="11612"/>
                </a:cubicBezTo>
                <a:cubicBezTo>
                  <a:pt x="644275" y="5719"/>
                  <a:pt x="743474" y="2069"/>
                  <a:pt x="842684" y="66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Управляющая кнопка: домой 9">
            <a:hlinkClick r:id="rId8" action="ppaction://hlinksldjump" highlightClick="1"/>
          </p:cNvPr>
          <p:cNvSpPr/>
          <p:nvPr/>
        </p:nvSpPr>
        <p:spPr>
          <a:xfrm>
            <a:off x="11294948" y="6025661"/>
            <a:ext cx="750277" cy="644769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4057F1-C1BA-DD23-94B9-477DB76397C0}"/>
              </a:ext>
            </a:extLst>
          </p:cNvPr>
          <p:cNvSpPr txBox="1"/>
          <p:nvPr/>
        </p:nvSpPr>
        <p:spPr>
          <a:xfrm>
            <a:off x="629328" y="383202"/>
            <a:ext cx="420683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Sans" panose="020B0503020203020204" pitchFamily="34" charset="0"/>
              </a:rPr>
              <a:t>Цех окончательной сборки</a:t>
            </a:r>
            <a:endParaRPr lang="ru-RU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Звук-2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506384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79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309"/>
    </mc:Choice>
    <mc:Fallback xmlns="">
      <p:transition spd="slow" advTm="543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2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54" name="Rectangle 10253">
            <a:extLst>
              <a:ext uri="{FF2B5EF4-FFF2-40B4-BE49-F238E27FC236}">
                <a16:creationId xmlns:a16="http://schemas.microsoft.com/office/drawing/2014/main" id="{D75A5B51-0925-4835-8511-A0DD17EAA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6" name="Sketch line">
            <a:extLst>
              <a:ext uri="{FF2B5EF4-FFF2-40B4-BE49-F238E27FC236}">
                <a16:creationId xmlns:a16="http://schemas.microsoft.com/office/drawing/2014/main" id="{5CDFD20D-8E4F-4E3A-AF87-93F23E0D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573CDC-E728-04B7-8243-AC6430187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04190"/>
            <a:ext cx="5976411" cy="269941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sz="2400" dirty="0"/>
              <a:t>Использование на предприятии современного механообрабатывающего и измерительного оборудования обеспечивает высокое качество изделий. Контроль качества ведется по современным технологиям в специальных лабораториях.</a:t>
            </a:r>
          </a:p>
        </p:txBody>
      </p:sp>
      <p:pic>
        <p:nvPicPr>
          <p:cNvPr id="4" name="Picture 2" descr="КБ - Конструкторское бюро - Design bureau">
            <a:extLst>
              <a:ext uri="{FF2B5EF4-FFF2-40B4-BE49-F238E27FC236}">
                <a16:creationId xmlns:a16="http://schemas.microsoft.com/office/drawing/2014/main" id="{9AC47228-4D71-88A5-093C-751925699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5" r="-4" b="-4"/>
          <a:stretch/>
        </p:blipFill>
        <p:spPr bwMode="auto">
          <a:xfrm>
            <a:off x="6396397" y="692000"/>
            <a:ext cx="2603605" cy="222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>
            <a:extLst>
              <a:ext uri="{FF2B5EF4-FFF2-40B4-BE49-F238E27FC236}">
                <a16:creationId xmlns:a16="http://schemas.microsoft.com/office/drawing/2014/main" id="{9AC20375-3C4B-CFE8-A15F-0083F5811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6" r="18092" b="-1"/>
          <a:stretch/>
        </p:blipFill>
        <p:spPr bwMode="auto">
          <a:xfrm>
            <a:off x="9224328" y="506770"/>
            <a:ext cx="2603605" cy="2595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Изображение выглядит как машина, инжиниринг, в помещении, панель управления&#10;&#10;Автоматически созданное описание">
            <a:extLst>
              <a:ext uri="{FF2B5EF4-FFF2-40B4-BE49-F238E27FC236}">
                <a16:creationId xmlns:a16="http://schemas.microsoft.com/office/drawing/2014/main" id="{E5752550-BAE1-85F7-7ED6-73D0BD52433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2947" r="7838" b="-1"/>
          <a:stretch/>
        </p:blipFill>
        <p:spPr>
          <a:xfrm>
            <a:off x="7683380" y="3426258"/>
            <a:ext cx="2857570" cy="2750705"/>
          </a:xfrm>
          <a:prstGeom prst="rect">
            <a:avLst/>
          </a:prstGeom>
        </p:spPr>
      </p:pic>
      <p:sp>
        <p:nvSpPr>
          <p:cNvPr id="9" name="Управляющая кнопка: домой 8">
            <a:hlinkClick r:id="rId7" action="ppaction://hlinksldjump" highlightClick="1"/>
          </p:cNvPr>
          <p:cNvSpPr/>
          <p:nvPr/>
        </p:nvSpPr>
        <p:spPr>
          <a:xfrm>
            <a:off x="11294948" y="6025661"/>
            <a:ext cx="750277" cy="644769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5D2B13-D7EF-C567-C96E-805A720F90CC}"/>
              </a:ext>
            </a:extLst>
          </p:cNvPr>
          <p:cNvSpPr txBox="1"/>
          <p:nvPr/>
        </p:nvSpPr>
        <p:spPr>
          <a:xfrm>
            <a:off x="797843" y="681038"/>
            <a:ext cx="4343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0" i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Sans" panose="020B0503020203020204" pitchFamily="34" charset="0"/>
              </a:rPr>
              <a:t>Лаборатория контроля качества продукции</a:t>
            </a:r>
            <a:endParaRPr lang="ru-RU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Звук-2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44633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7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791"/>
    </mc:Choice>
    <mc:Fallback xmlns="">
      <p:transition spd="slow" advTm="477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2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50" name="Rectangle 1434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5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63E2A7-4595-B6A8-7022-33D387814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sz="2000"/>
              <a:t>— предприятие в миниатюре, созданное для комплексного обучения методам бережливого производства, моделирования и отработки на практике взаимодействия производственных и офисных служб, выявления недостатков в их работе и демонстрации оптимальных путей решения повседневных задач.</a:t>
            </a: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B7C237E3-AA74-0AF3-5001-6C41F0E7B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" b="32289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Управляющая кнопка: домой 6">
            <a:hlinkClick r:id="rId5" action="ppaction://hlinksldjump" highlightClick="1"/>
          </p:cNvPr>
          <p:cNvSpPr/>
          <p:nvPr/>
        </p:nvSpPr>
        <p:spPr>
          <a:xfrm>
            <a:off x="11294948" y="6025661"/>
            <a:ext cx="750277" cy="644769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022820-408A-0F54-A848-CC2177125257}"/>
              </a:ext>
            </a:extLst>
          </p:cNvPr>
          <p:cNvSpPr txBox="1"/>
          <p:nvPr/>
        </p:nvSpPr>
        <p:spPr>
          <a:xfrm>
            <a:off x="640081" y="812341"/>
            <a:ext cx="395506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Sans" panose="020B0503020203020204" pitchFamily="34" charset="0"/>
              </a:rPr>
              <a:t>«ФАБРИКА ПРОЦЕССОВ»</a:t>
            </a:r>
            <a:endParaRPr lang="ru-RU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Звук-2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06902" y="60980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8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61"/>
    </mc:Choice>
    <mc:Fallback xmlns="">
      <p:transition spd="slow" advTm="42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1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65" name="Rectangle 6164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EBA9A0-905F-0597-1880-24B890F4D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773" y="1825624"/>
            <a:ext cx="5629834" cy="472757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sz="2400" dirty="0"/>
              <a:t>И сегодня на заводе, как и во всем РСК "МиГ", стараются проводить активную социальную политику. Работники корпорации отдыхают в санаториях и пансионатах, нуждающимся оказывается материальная помощь, качество медобслуживания на высоком уровне. Большое внимание уделяется и спорту: лыжные эстафеты среди подразделений, турниры по русскому бильярду, по мини-футболу на кубок ОАО "РСК "МиГ", по шашкам, шахматам и др.</a:t>
            </a:r>
          </a:p>
        </p:txBody>
      </p:sp>
      <p:sp>
        <p:nvSpPr>
          <p:cNvPr id="6167" name="Oval 6166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411157A-29D1-1A11-E3E7-7A9C643EC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28284"/>
          <a:stretch/>
        </p:blipFill>
        <p:spPr bwMode="auto"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69" name="Arc 6168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F047D4-710B-0C54-90C0-17140D5DE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5" r="5968" b="4"/>
          <a:stretch/>
        </p:blipFill>
        <p:spPr bwMode="auto"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5F8460D-8AA3-7274-6DB0-E18ED32EBF40}"/>
              </a:ext>
            </a:extLst>
          </p:cNvPr>
          <p:cNvSpPr txBox="1"/>
          <p:nvPr/>
        </p:nvSpPr>
        <p:spPr>
          <a:xfrm>
            <a:off x="1128969" y="719744"/>
            <a:ext cx="39550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Sans" panose="020B0503020203020204" pitchFamily="34" charset="0"/>
              </a:rPr>
              <a:t>ЗАВОД И ЖИЗНЬ</a:t>
            </a:r>
            <a:endParaRPr lang="ru-RU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Звук-2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11663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93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370"/>
    </mc:Choice>
    <mc:Fallback xmlns="">
      <p:transition spd="slow" advTm="59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39" name="Rectangle 9238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9140F8-8060-8852-8E84-F83B1C74F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784" y="1946649"/>
            <a:ext cx="5396012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dirty="0"/>
              <a:t>Конструкторы АО "РСК «МиГ» работают над созданием авиационной техники нового поколения, как пилотируемой, так и беспилотной. Флагманский продукт компании — новейший авиационный комплекс МиГ-35, который сегодня производится в интересах Минобороны России.</a:t>
            </a:r>
            <a:endParaRPr lang="en-US" dirty="0"/>
          </a:p>
        </p:txBody>
      </p:sp>
      <p:sp>
        <p:nvSpPr>
          <p:cNvPr id="9241" name="Oval 9240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256A1C3E-DA58-27FE-526B-137677F55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" r="20715" b="3"/>
          <a:stretch/>
        </p:blipFill>
        <p:spPr bwMode="auto"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43" name="Arc 9242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5F72C91-CF92-3C34-C367-5F39987B3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0" r="4" b="4"/>
          <a:stretch/>
        </p:blipFill>
        <p:spPr bwMode="auto"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29B0320-19C9-E84F-3FA0-3C973BE47567}"/>
              </a:ext>
            </a:extLst>
          </p:cNvPr>
          <p:cNvSpPr txBox="1"/>
          <p:nvPr/>
        </p:nvSpPr>
        <p:spPr>
          <a:xfrm>
            <a:off x="570633" y="312648"/>
            <a:ext cx="49830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T Sans" panose="020B0503020203020204" pitchFamily="34" charset="0"/>
              </a:rPr>
              <a:t>Вклад корпорации в ОПК России</a:t>
            </a:r>
            <a:endParaRPr lang="ru-RU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Звук-2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91659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69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76"/>
    </mc:Choice>
    <mc:Fallback xmlns="">
      <p:transition spd="slow" advTm="172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83" name="Rectangle 2082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5" name="Freeform: Shape 2084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92ACCC1-D3BF-6595-1D8E-8D36802FE0C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2" r="1" b="1"/>
          <a:stretch/>
        </p:blipFill>
        <p:spPr bwMode="auto">
          <a:xfrm>
            <a:off x="5895751" y="654794"/>
            <a:ext cx="5708649" cy="551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C99AFAB-3F73-A0F5-B3D4-E4603AEF36EE}"/>
              </a:ext>
            </a:extLst>
          </p:cNvPr>
          <p:cNvSpPr/>
          <p:nvPr/>
        </p:nvSpPr>
        <p:spPr>
          <a:xfrm>
            <a:off x="282592" y="2353876"/>
            <a:ext cx="500008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kern="1200" cap="none" spc="0" dirty="0">
                <a:ln/>
                <a:solidFill>
                  <a:schemeClr val="accent4"/>
                </a:solidFill>
                <a:effectLst/>
                <a:latin typeface="+mj-lt"/>
                <a:ea typeface="+mj-ea"/>
                <a:cs typeface="+mj-cs"/>
              </a:rPr>
              <a:t>СПАСИБО</a:t>
            </a:r>
          </a:p>
          <a:p>
            <a:pPr algn="ctr"/>
            <a:r>
              <a:rPr lang="ru-RU" sz="5400" b="1" kern="1200" cap="none" spc="0" dirty="0">
                <a:ln/>
                <a:solidFill>
                  <a:schemeClr val="accent4"/>
                </a:solidFill>
                <a:effectLst/>
                <a:latin typeface="+mj-lt"/>
                <a:ea typeface="+mj-ea"/>
                <a:cs typeface="+mj-cs"/>
              </a:rPr>
              <a:t>ЗА </a:t>
            </a:r>
            <a:r>
              <a:rPr lang="en-US" sz="5400" b="1" kern="1200" cap="none" spc="0" dirty="0">
                <a:ln/>
                <a:solidFill>
                  <a:schemeClr val="accent4"/>
                </a:solidFill>
                <a:effectLst/>
                <a:latin typeface="+mj-lt"/>
                <a:ea typeface="+mj-ea"/>
                <a:cs typeface="+mj-cs"/>
              </a:rPr>
              <a:t>ВНИМАНИЕ</a:t>
            </a:r>
            <a:r>
              <a:rPr lang="ru-RU" sz="5400" b="1" kern="1200" cap="none" spc="0" dirty="0">
                <a:ln/>
                <a:solidFill>
                  <a:schemeClr val="accent4"/>
                </a:solidFill>
                <a:effectLst/>
                <a:latin typeface="+mj-lt"/>
                <a:ea typeface="+mj-ea"/>
                <a:cs typeface="+mj-cs"/>
              </a:rPr>
              <a:t>!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47929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86" name="Rectangle 11277">
            <a:extLst>
              <a:ext uri="{FF2B5EF4-FFF2-40B4-BE49-F238E27FC236}">
                <a16:creationId xmlns:a16="http://schemas.microsoft.com/office/drawing/2014/main" id="{A51A0227-072A-4F5F-928C-E2C3E5CCD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F331EFA-91C4-12DD-6053-E691B81F1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52044" y="320040"/>
            <a:ext cx="2493664" cy="3927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Центральный музей АО «Российская самолетостроительная Корпорация «МиГ» |  КОРПОРАТИВНЫЙ МУЗЕЙ">
            <a:extLst>
              <a:ext uri="{FF2B5EF4-FFF2-40B4-BE49-F238E27FC236}">
                <a16:creationId xmlns:a16="http://schemas.microsoft.com/office/drawing/2014/main" id="{7E8320FF-0AF1-3AA8-9F98-DFA2BB6E0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 bwMode="auto">
          <a:xfrm>
            <a:off x="6254496" y="343419"/>
            <a:ext cx="5471160" cy="388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87" name="sketchy line">
            <a:extLst>
              <a:ext uri="{FF2B5EF4-FFF2-40B4-BE49-F238E27FC236}">
                <a16:creationId xmlns:a16="http://schemas.microsoft.com/office/drawing/2014/main" id="{35D99776-4B38-47DF-A302-11AD9AF87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37304" y="529256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7CC261-1032-3378-BBAA-19F49FC77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99" y="4440365"/>
            <a:ext cx="6214871" cy="1722691"/>
          </a:xfrm>
        </p:spPr>
        <p:txBody>
          <a:bodyPr anchor="ctr">
            <a:normAutofit lnSpcReduction="10000"/>
          </a:bodyPr>
          <a:lstStyle/>
          <a:p>
            <a:r>
              <a:rPr lang="ru-RU" sz="1900" dirty="0"/>
              <a:t>История предприятия началась более 130 лет назад. Завод, много лет производящий МиГи, начинал с … велосипедов! В 1893 году</a:t>
            </a:r>
            <a:r>
              <a:rPr lang="ru-RU" sz="1900" b="0" i="0" dirty="0">
                <a:effectLst/>
                <a:latin typeface="LatoWeb"/>
              </a:rPr>
              <a:t> в Москве, испытывавшей велосипедный бум, русский инженер Юлий Александрович Меллер открыл мастерскую под названием "Дукс" (в переводе с латыни - "Вождь").</a:t>
            </a:r>
            <a:endParaRPr lang="ru-RU" sz="1900" dirty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05D6B89-482B-D4F5-06D3-D392DA47576F}"/>
              </a:ext>
            </a:extLst>
          </p:cNvPr>
          <p:cNvSpPr/>
          <p:nvPr/>
        </p:nvSpPr>
        <p:spPr>
          <a:xfrm>
            <a:off x="792443" y="4481374"/>
            <a:ext cx="352051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НЕМНОГО</a:t>
            </a:r>
          </a:p>
          <a:p>
            <a:pPr algn="ctr"/>
            <a:r>
              <a:rPr lang="ru-RU" sz="5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ИСТОРИИ</a:t>
            </a:r>
          </a:p>
        </p:txBody>
      </p:sp>
      <p:pic>
        <p:nvPicPr>
          <p:cNvPr id="2" name="Звук 3.m4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22149" y="62537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08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73"/>
    </mc:Choice>
    <mc:Fallback xmlns="">
      <p:transition spd="slow" advTm="202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03" name="Rectangle 3102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12A5BE-1A03-050F-4433-ECF1CC352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803" y="2043149"/>
            <a:ext cx="5284694" cy="1453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dirty="0"/>
              <a:t>После революции завод "Дукс" переименовали в Государственный авиазавод № 1 (ГАЗ №1). </a:t>
            </a:r>
          </a:p>
        </p:txBody>
      </p:sp>
      <p:sp>
        <p:nvSpPr>
          <p:cNvPr id="3105" name="Oval 3104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82" name="Picture 10" descr="Самолет &quot;Поликарпов У-2&quot; (По-2), СССР">
            <a:extLst>
              <a:ext uri="{FF2B5EF4-FFF2-40B4-BE49-F238E27FC236}">
                <a16:creationId xmlns:a16="http://schemas.microsoft.com/office/drawing/2014/main" id="{CC2AA8AE-0E78-573E-054D-081386609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1" r="11288" b="3"/>
          <a:stretch/>
        </p:blipFill>
        <p:spPr bwMode="auto"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07" name="Arc 3106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8" name="Picture 6" descr="Р-1 — Авиация и самолеты">
            <a:extLst>
              <a:ext uri="{FF2B5EF4-FFF2-40B4-BE49-F238E27FC236}">
                <a16:creationId xmlns:a16="http://schemas.microsoft.com/office/drawing/2014/main" id="{AD9E6EAD-61AF-27FB-A66F-7254DF3C4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0" r="20237"/>
          <a:stretch/>
        </p:blipFill>
        <p:spPr bwMode="auto">
          <a:xfrm>
            <a:off x="6415431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27E646-3AFB-81A4-8C32-F77D5B94D977}"/>
              </a:ext>
            </a:extLst>
          </p:cNvPr>
          <p:cNvSpPr txBox="1"/>
          <p:nvPr/>
        </p:nvSpPr>
        <p:spPr>
          <a:xfrm>
            <a:off x="4344214" y="4169127"/>
            <a:ext cx="3439908" cy="16712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9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sz="2000" dirty="0"/>
              <a:t>В 1927 году здесь выпустили первую серию учебных самолетов У-2 (По-2) конструкции Николая Николаевича Поликарпова</a:t>
            </a:r>
          </a:p>
        </p:txBody>
      </p:sp>
      <p:sp>
        <p:nvSpPr>
          <p:cNvPr id="4" name="AutoShape 2" descr="https://avatars.mds.yandex.net/get-entity_search/2038203/880089431/S600xU_2x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C:\Users\a.horoshilov\AppData\Local\Packages\Microsoft.Windows.Photos_8wekyb3d8bbwe\TempState\ShareServiceTempFolder\S600xU_2x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67" y="3782095"/>
            <a:ext cx="3667940" cy="2445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337D51D3-A6B7-955E-42F1-AAEF8A36DAAF}"/>
              </a:ext>
            </a:extLst>
          </p:cNvPr>
          <p:cNvSpPr/>
          <p:nvPr/>
        </p:nvSpPr>
        <p:spPr>
          <a:xfrm>
            <a:off x="186263" y="289968"/>
            <a:ext cx="620177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НЕМНОГО ИСТОРИИ</a:t>
            </a:r>
          </a:p>
        </p:txBody>
      </p:sp>
      <p:pic>
        <p:nvPicPr>
          <p:cNvPr id="2" name="Звук 4.m4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82400" y="62638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9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831"/>
    </mc:Choice>
    <mc:Fallback xmlns="">
      <p:transition spd="slow" advTm="338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62" name="Rectangle 6161">
            <a:extLst>
              <a:ext uri="{FF2B5EF4-FFF2-40B4-BE49-F238E27FC236}">
                <a16:creationId xmlns:a16="http://schemas.microsoft.com/office/drawing/2014/main" id="{F4F2FC05-7D27-410F-BDA9-ADF4831368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164" name="Rectangle 6163">
            <a:extLst>
              <a:ext uri="{FF2B5EF4-FFF2-40B4-BE49-F238E27FC236}">
                <a16:creationId xmlns:a16="http://schemas.microsoft.com/office/drawing/2014/main" id="{9080D120-BD54-46E1-BA37-82F5E8089E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9573" y="633619"/>
            <a:ext cx="5457817" cy="5495925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66" name="Rectangle 6165">
            <a:extLst>
              <a:ext uri="{FF2B5EF4-FFF2-40B4-BE49-F238E27FC236}">
                <a16:creationId xmlns:a16="http://schemas.microsoft.com/office/drawing/2014/main" id="{81D83946-74FA-498A-AC80-9926F041B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565" y="1181536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168" name="Rectangle 6167">
            <a:extLst>
              <a:ext uri="{FF2B5EF4-FFF2-40B4-BE49-F238E27FC236}">
                <a16:creationId xmlns:a16="http://schemas.microsoft.com/office/drawing/2014/main" id="{5060D983-8B52-443A-8183-2A1DE0561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456" y="2185416"/>
            <a:ext cx="4446484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330901-EC18-39F7-0D56-EE2C98A9A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6" y="2368296"/>
            <a:ext cx="4607052" cy="350215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dirty="0"/>
              <a:t>Конструкторскому бюро Микояна, был передан созданный под руководством Поликарпова проект самолета И-200. Самолету в новом КБ дали название МиГ-1 (сокращение от "Микоян и Гуревич"). С него и начинается история огромного семейства МиГов.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AC1081F-0133-543A-DD00-64CC6F3CA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3" r="180" b="2"/>
          <a:stretch/>
        </p:blipFill>
        <p:spPr bwMode="auto">
          <a:xfrm>
            <a:off x="6324599" y="10"/>
            <a:ext cx="5457817" cy="333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Истребитель МиГ-3 | Армии и Солдаты - Военная энциклопедия ...">
            <a:extLst>
              <a:ext uri="{FF2B5EF4-FFF2-40B4-BE49-F238E27FC236}">
                <a16:creationId xmlns:a16="http://schemas.microsoft.com/office/drawing/2014/main" id="{04D5F934-47B4-B6B5-8146-5CCCB7BF7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3" b="3"/>
          <a:stretch/>
        </p:blipFill>
        <p:spPr bwMode="auto">
          <a:xfrm>
            <a:off x="6324590" y="3520439"/>
            <a:ext cx="5457817" cy="3337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0D8DED0-C57E-97F1-F91A-FAA804A8DA9D}"/>
              </a:ext>
            </a:extLst>
          </p:cNvPr>
          <p:cNvSpPr/>
          <p:nvPr/>
        </p:nvSpPr>
        <p:spPr>
          <a:xfrm>
            <a:off x="1340440" y="527102"/>
            <a:ext cx="352051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НЕМНОГО</a:t>
            </a:r>
          </a:p>
          <a:p>
            <a:pPr algn="ctr"/>
            <a:r>
              <a:rPr lang="ru-RU" sz="5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ИСТОРИИ</a:t>
            </a:r>
          </a:p>
        </p:txBody>
      </p:sp>
      <p:pic>
        <p:nvPicPr>
          <p:cNvPr id="2" name="Звук 5.m4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82400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90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39"/>
    </mc:Choice>
    <mc:Fallback xmlns="">
      <p:transition spd="slow" advTm="17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9" name="Rectangle 1048">
            <a:extLst>
              <a:ext uri="{FF2B5EF4-FFF2-40B4-BE49-F238E27FC236}">
                <a16:creationId xmlns:a16="http://schemas.microsoft.com/office/drawing/2014/main" id="{4C3A44BB-E01C-4AA8-B2C8-32FC346D2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6" descr="Чкалов Валерий Павлович - Герой Советского Союза - Биография">
            <a:extLst>
              <a:ext uri="{FF2B5EF4-FFF2-40B4-BE49-F238E27FC236}">
                <a16:creationId xmlns:a16="http://schemas.microsoft.com/office/drawing/2014/main" id="{DDE9BC17-351C-0C2B-D549-D6DE1E043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22" b="-4"/>
          <a:stretch/>
        </p:blipFill>
        <p:spPr bwMode="auto">
          <a:xfrm>
            <a:off x="4406845" y="3"/>
            <a:ext cx="4101288" cy="3418797"/>
          </a:xfrm>
          <a:custGeom>
            <a:avLst/>
            <a:gdLst/>
            <a:ahLst/>
            <a:cxnLst/>
            <a:rect l="l" t="t" r="r" b="b"/>
            <a:pathLst>
              <a:path w="4101288" h="3418797">
                <a:moveTo>
                  <a:pt x="989912" y="0"/>
                </a:moveTo>
                <a:lnTo>
                  <a:pt x="3844502" y="0"/>
                </a:lnTo>
                <a:lnTo>
                  <a:pt x="3760850" y="25406"/>
                </a:lnTo>
                <a:cubicBezTo>
                  <a:pt x="3711615" y="43967"/>
                  <a:pt x="3663870" y="67007"/>
                  <a:pt x="3618425" y="98254"/>
                </a:cubicBezTo>
                <a:cubicBezTo>
                  <a:pt x="3626136" y="110145"/>
                  <a:pt x="3665355" y="144049"/>
                  <a:pt x="3649272" y="146579"/>
                </a:cubicBezTo>
                <a:cubicBezTo>
                  <a:pt x="3604102" y="153917"/>
                  <a:pt x="3564000" y="178711"/>
                  <a:pt x="3522797" y="199205"/>
                </a:cubicBezTo>
                <a:cubicBezTo>
                  <a:pt x="3504948" y="208060"/>
                  <a:pt x="3483356" y="219700"/>
                  <a:pt x="3491728" y="251325"/>
                </a:cubicBezTo>
                <a:cubicBezTo>
                  <a:pt x="3506932" y="260181"/>
                  <a:pt x="3518169" y="247783"/>
                  <a:pt x="3530727" y="246772"/>
                </a:cubicBezTo>
                <a:cubicBezTo>
                  <a:pt x="3543507" y="245761"/>
                  <a:pt x="3572153" y="252336"/>
                  <a:pt x="3564219" y="256638"/>
                </a:cubicBezTo>
                <a:cubicBezTo>
                  <a:pt x="3528083" y="276121"/>
                  <a:pt x="3593085" y="322928"/>
                  <a:pt x="3550339" y="322928"/>
                </a:cubicBezTo>
                <a:cubicBezTo>
                  <a:pt x="3478728" y="323181"/>
                  <a:pt x="3440609" y="406169"/>
                  <a:pt x="3371643" y="408447"/>
                </a:cubicBezTo>
                <a:cubicBezTo>
                  <a:pt x="3360627" y="408698"/>
                  <a:pt x="3355338" y="423373"/>
                  <a:pt x="3355558" y="436278"/>
                </a:cubicBezTo>
                <a:cubicBezTo>
                  <a:pt x="3355558" y="451712"/>
                  <a:pt x="3365694" y="454494"/>
                  <a:pt x="3376931" y="456013"/>
                </a:cubicBezTo>
                <a:cubicBezTo>
                  <a:pt x="3394118" y="458289"/>
                  <a:pt x="3411965" y="436278"/>
                  <a:pt x="3434660" y="466133"/>
                </a:cubicBezTo>
                <a:cubicBezTo>
                  <a:pt x="3393898" y="483590"/>
                  <a:pt x="3353135" y="501049"/>
                  <a:pt x="3353797" y="561013"/>
                </a:cubicBezTo>
                <a:cubicBezTo>
                  <a:pt x="3354015" y="577205"/>
                  <a:pt x="3337050" y="583277"/>
                  <a:pt x="3324270" y="587325"/>
                </a:cubicBezTo>
                <a:cubicBezTo>
                  <a:pt x="3303117" y="593904"/>
                  <a:pt x="3285272" y="605543"/>
                  <a:pt x="3273812" y="628061"/>
                </a:cubicBezTo>
                <a:cubicBezTo>
                  <a:pt x="3274033" y="632362"/>
                  <a:pt x="3274254" y="636917"/>
                  <a:pt x="3272930" y="640459"/>
                </a:cubicBezTo>
                <a:cubicBezTo>
                  <a:pt x="3276676" y="694855"/>
                  <a:pt x="3307523" y="693336"/>
                  <a:pt x="3341676" y="684230"/>
                </a:cubicBezTo>
                <a:cubicBezTo>
                  <a:pt x="3382439" y="673096"/>
                  <a:pt x="3422762" y="652855"/>
                  <a:pt x="3465728" y="672338"/>
                </a:cubicBezTo>
                <a:cubicBezTo>
                  <a:pt x="3405133" y="698397"/>
                  <a:pt x="3339253" y="700422"/>
                  <a:pt x="3282405" y="737615"/>
                </a:cubicBezTo>
                <a:cubicBezTo>
                  <a:pt x="3490406" y="744447"/>
                  <a:pt x="3674169" y="627048"/>
                  <a:pt x="3875781" y="582013"/>
                </a:cubicBezTo>
                <a:cubicBezTo>
                  <a:pt x="3868951" y="612120"/>
                  <a:pt x="3852646" y="618193"/>
                  <a:pt x="3837883" y="622747"/>
                </a:cubicBezTo>
                <a:cubicBezTo>
                  <a:pt x="3763408" y="645519"/>
                  <a:pt x="3698188" y="690809"/>
                  <a:pt x="3630322" y="730023"/>
                </a:cubicBezTo>
                <a:cubicBezTo>
                  <a:pt x="3602340" y="746216"/>
                  <a:pt x="3582066" y="762411"/>
                  <a:pt x="3571492" y="797327"/>
                </a:cubicBezTo>
                <a:cubicBezTo>
                  <a:pt x="3562015" y="828953"/>
                  <a:pt x="3543728" y="843628"/>
                  <a:pt x="3509797" y="834518"/>
                </a:cubicBezTo>
                <a:cubicBezTo>
                  <a:pt x="3482254" y="826927"/>
                  <a:pt x="3452068" y="830975"/>
                  <a:pt x="3423203" y="833760"/>
                </a:cubicBezTo>
                <a:cubicBezTo>
                  <a:pt x="3389931" y="836796"/>
                  <a:pt x="3352693" y="872470"/>
                  <a:pt x="3361728" y="890941"/>
                </a:cubicBezTo>
                <a:cubicBezTo>
                  <a:pt x="3377151" y="922314"/>
                  <a:pt x="3402931" y="906627"/>
                  <a:pt x="3425847" y="903084"/>
                </a:cubicBezTo>
                <a:cubicBezTo>
                  <a:pt x="3451848" y="898784"/>
                  <a:pt x="3500100" y="889927"/>
                  <a:pt x="3500982" y="893723"/>
                </a:cubicBezTo>
                <a:cubicBezTo>
                  <a:pt x="3517950" y="972410"/>
                  <a:pt x="3637374" y="903845"/>
                  <a:pt x="3663154" y="896758"/>
                </a:cubicBezTo>
                <a:cubicBezTo>
                  <a:pt x="3695322" y="887904"/>
                  <a:pt x="3725509" y="904097"/>
                  <a:pt x="3756136" y="907891"/>
                </a:cubicBezTo>
                <a:cubicBezTo>
                  <a:pt x="3783459" y="911433"/>
                  <a:pt x="3937918" y="922314"/>
                  <a:pt x="3969866" y="888915"/>
                </a:cubicBezTo>
                <a:cubicBezTo>
                  <a:pt x="3974273" y="914976"/>
                  <a:pt x="3965020" y="925602"/>
                  <a:pt x="3957306" y="937494"/>
                </a:cubicBezTo>
                <a:cubicBezTo>
                  <a:pt x="3946511" y="954445"/>
                  <a:pt x="3944747" y="966337"/>
                  <a:pt x="3965239" y="979747"/>
                </a:cubicBezTo>
                <a:cubicBezTo>
                  <a:pt x="4023630" y="1018206"/>
                  <a:pt x="4022747" y="1019470"/>
                  <a:pt x="3968324" y="1071591"/>
                </a:cubicBezTo>
                <a:cubicBezTo>
                  <a:pt x="3965678" y="1073867"/>
                  <a:pt x="3966782" y="1081459"/>
                  <a:pt x="3966341" y="1086519"/>
                </a:cubicBezTo>
                <a:cubicBezTo>
                  <a:pt x="3980663" y="1094615"/>
                  <a:pt x="3997409" y="1074373"/>
                  <a:pt x="4014153" y="1096133"/>
                </a:cubicBezTo>
                <a:cubicBezTo>
                  <a:pt x="3941222" y="1191771"/>
                  <a:pt x="3829950" y="1215299"/>
                  <a:pt x="3729254" y="1287157"/>
                </a:cubicBezTo>
                <a:cubicBezTo>
                  <a:pt x="3810780" y="1310939"/>
                  <a:pt x="3859696" y="1227952"/>
                  <a:pt x="3919628" y="1238578"/>
                </a:cubicBezTo>
                <a:cubicBezTo>
                  <a:pt x="3949596" y="1264639"/>
                  <a:pt x="3860577" y="1306386"/>
                  <a:pt x="3945409" y="1318784"/>
                </a:cubicBezTo>
                <a:cubicBezTo>
                  <a:pt x="3908610" y="1341555"/>
                  <a:pt x="3881289" y="1363817"/>
                  <a:pt x="3855951" y="1390133"/>
                </a:cubicBezTo>
                <a:cubicBezTo>
                  <a:pt x="3810780" y="1437192"/>
                  <a:pt x="3801967" y="1468060"/>
                  <a:pt x="3822900" y="1531314"/>
                </a:cubicBezTo>
                <a:cubicBezTo>
                  <a:pt x="3836562" y="1572808"/>
                  <a:pt x="3856611" y="1611013"/>
                  <a:pt x="3838986" y="1660349"/>
                </a:cubicBezTo>
                <a:cubicBezTo>
                  <a:pt x="3826646" y="1694254"/>
                  <a:pt x="3831494" y="1716517"/>
                  <a:pt x="3877323" y="1701337"/>
                </a:cubicBezTo>
                <a:cubicBezTo>
                  <a:pt x="3926679" y="1685144"/>
                  <a:pt x="3945187" y="1715505"/>
                  <a:pt x="3932849" y="1774963"/>
                </a:cubicBezTo>
                <a:cubicBezTo>
                  <a:pt x="3924917" y="1813169"/>
                  <a:pt x="3933291" y="1824806"/>
                  <a:pt x="3967221" y="1820505"/>
                </a:cubicBezTo>
                <a:cubicBezTo>
                  <a:pt x="4004680" y="1815698"/>
                  <a:pt x="4040375" y="1790649"/>
                  <a:pt x="4086646" y="1802795"/>
                </a:cubicBezTo>
                <a:cubicBezTo>
                  <a:pt x="4049631" y="1872120"/>
                  <a:pt x="3970527" y="1852385"/>
                  <a:pt x="3927340" y="1918423"/>
                </a:cubicBezTo>
                <a:cubicBezTo>
                  <a:pt x="3978900" y="1918674"/>
                  <a:pt x="4018341" y="1918423"/>
                  <a:pt x="4056460" y="1903999"/>
                </a:cubicBezTo>
                <a:cubicBezTo>
                  <a:pt x="4072325" y="1898179"/>
                  <a:pt x="4089732" y="1892109"/>
                  <a:pt x="4098545" y="1912096"/>
                </a:cubicBezTo>
                <a:cubicBezTo>
                  <a:pt x="4108901" y="1936132"/>
                  <a:pt x="4087529" y="1945241"/>
                  <a:pt x="4074527" y="1949542"/>
                </a:cubicBezTo>
                <a:cubicBezTo>
                  <a:pt x="4037951" y="1961686"/>
                  <a:pt x="4009969" y="1990529"/>
                  <a:pt x="3979782" y="2013047"/>
                </a:cubicBezTo>
                <a:cubicBezTo>
                  <a:pt x="3913460" y="2062386"/>
                  <a:pt x="3840746" y="2103626"/>
                  <a:pt x="3784559" y="2185097"/>
                </a:cubicBezTo>
                <a:cubicBezTo>
                  <a:pt x="3855290" y="2164349"/>
                  <a:pt x="3907951" y="2116025"/>
                  <a:pt x="3973612" y="2106157"/>
                </a:cubicBezTo>
                <a:cubicBezTo>
                  <a:pt x="3916764" y="2180290"/>
                  <a:pt x="3843611" y="2229120"/>
                  <a:pt x="3774426" y="2283011"/>
                </a:cubicBezTo>
                <a:cubicBezTo>
                  <a:pt x="3754594" y="2298192"/>
                  <a:pt x="3734543" y="2308566"/>
                  <a:pt x="3730136" y="2341710"/>
                </a:cubicBezTo>
                <a:cubicBezTo>
                  <a:pt x="3721542" y="2405976"/>
                  <a:pt x="3695763" y="2459107"/>
                  <a:pt x="3640678" y="2487444"/>
                </a:cubicBezTo>
                <a:cubicBezTo>
                  <a:pt x="3640238" y="2487699"/>
                  <a:pt x="3643322" y="2497314"/>
                  <a:pt x="3645085" y="2503890"/>
                </a:cubicBezTo>
                <a:cubicBezTo>
                  <a:pt x="3678797" y="2505916"/>
                  <a:pt x="3705458" y="2467963"/>
                  <a:pt x="3748425" y="2480360"/>
                </a:cubicBezTo>
                <a:cubicBezTo>
                  <a:pt x="3707220" y="2531974"/>
                  <a:pt x="3672847" y="2578277"/>
                  <a:pt x="3614458" y="2602819"/>
                </a:cubicBezTo>
                <a:cubicBezTo>
                  <a:pt x="3567745" y="2622300"/>
                  <a:pt x="3510016" y="2633686"/>
                  <a:pt x="3476083" y="2696937"/>
                </a:cubicBezTo>
                <a:cubicBezTo>
                  <a:pt x="3515524" y="2709337"/>
                  <a:pt x="3544831" y="2693651"/>
                  <a:pt x="3574357" y="2682517"/>
                </a:cubicBezTo>
                <a:cubicBezTo>
                  <a:pt x="3619525" y="2665312"/>
                  <a:pt x="3664255" y="2645832"/>
                  <a:pt x="3709425" y="2628625"/>
                </a:cubicBezTo>
                <a:cubicBezTo>
                  <a:pt x="3726611" y="2622047"/>
                  <a:pt x="3745340" y="2617491"/>
                  <a:pt x="3756357" y="2648866"/>
                </a:cubicBezTo>
                <a:cubicBezTo>
                  <a:pt x="3698847" y="2655446"/>
                  <a:pt x="3664475" y="2697951"/>
                  <a:pt x="3628340" y="2737926"/>
                </a:cubicBezTo>
                <a:cubicBezTo>
                  <a:pt x="3608067" y="2760445"/>
                  <a:pt x="3591541" y="2790554"/>
                  <a:pt x="3554967" y="2779169"/>
                </a:cubicBezTo>
                <a:cubicBezTo>
                  <a:pt x="3535796" y="2773097"/>
                  <a:pt x="3523678" y="2790046"/>
                  <a:pt x="3525662" y="2810794"/>
                </a:cubicBezTo>
                <a:cubicBezTo>
                  <a:pt x="3532932" y="2883915"/>
                  <a:pt x="3488203" y="2909469"/>
                  <a:pt x="3441932" y="2923637"/>
                </a:cubicBezTo>
                <a:cubicBezTo>
                  <a:pt x="3354236" y="2950204"/>
                  <a:pt x="3281303" y="3012697"/>
                  <a:pt x="3196032" y="3046854"/>
                </a:cubicBezTo>
                <a:cubicBezTo>
                  <a:pt x="3113184" y="3079999"/>
                  <a:pt x="3049065" y="3158685"/>
                  <a:pt x="2965998" y="3199927"/>
                </a:cubicBezTo>
                <a:cubicBezTo>
                  <a:pt x="2905843" y="3229783"/>
                  <a:pt x="2848335" y="3268239"/>
                  <a:pt x="2786418" y="3295311"/>
                </a:cubicBezTo>
                <a:cubicBezTo>
                  <a:pt x="2639894" y="3359324"/>
                  <a:pt x="2490503" y="3410685"/>
                  <a:pt x="2332519" y="3418022"/>
                </a:cubicBezTo>
                <a:cubicBezTo>
                  <a:pt x="2202077" y="3423842"/>
                  <a:pt x="1070633" y="3418277"/>
                  <a:pt x="611003" y="2585615"/>
                </a:cubicBezTo>
                <a:cubicBezTo>
                  <a:pt x="602189" y="2581565"/>
                  <a:pt x="592275" y="2570939"/>
                  <a:pt x="589190" y="2560818"/>
                </a:cubicBezTo>
                <a:cubicBezTo>
                  <a:pt x="574427" y="2513505"/>
                  <a:pt x="538291" y="2493011"/>
                  <a:pt x="505681" y="2467457"/>
                </a:cubicBezTo>
                <a:cubicBezTo>
                  <a:pt x="477036" y="2444939"/>
                  <a:pt x="446628" y="2421409"/>
                  <a:pt x="434730" y="2383456"/>
                </a:cubicBezTo>
                <a:cubicBezTo>
                  <a:pt x="419086" y="2332854"/>
                  <a:pt x="463594" y="2374348"/>
                  <a:pt x="471748" y="2355119"/>
                </a:cubicBezTo>
                <a:cubicBezTo>
                  <a:pt x="454782" y="2328807"/>
                  <a:pt x="428560" y="2304770"/>
                  <a:pt x="421730" y="2274915"/>
                </a:cubicBezTo>
                <a:cubicBezTo>
                  <a:pt x="396833" y="2167131"/>
                  <a:pt x="343069" y="2088698"/>
                  <a:pt x="262645" y="2027722"/>
                </a:cubicBezTo>
                <a:cubicBezTo>
                  <a:pt x="239509" y="2010264"/>
                  <a:pt x="224307" y="1978384"/>
                  <a:pt x="192799" y="1973326"/>
                </a:cubicBezTo>
                <a:cubicBezTo>
                  <a:pt x="122730" y="1962193"/>
                  <a:pt x="144764" y="1875156"/>
                  <a:pt x="107746" y="1836446"/>
                </a:cubicBezTo>
                <a:cubicBezTo>
                  <a:pt x="100695" y="1829107"/>
                  <a:pt x="94306" y="1814687"/>
                  <a:pt x="95627" y="1804821"/>
                </a:cubicBezTo>
                <a:cubicBezTo>
                  <a:pt x="97609" y="1790649"/>
                  <a:pt x="105983" y="1777240"/>
                  <a:pt x="113034" y="1764589"/>
                </a:cubicBezTo>
                <a:cubicBezTo>
                  <a:pt x="120306" y="1751939"/>
                  <a:pt x="131322" y="1740806"/>
                  <a:pt x="126034" y="1724108"/>
                </a:cubicBezTo>
                <a:cubicBezTo>
                  <a:pt x="123833" y="1717277"/>
                  <a:pt x="125373" y="1693494"/>
                  <a:pt x="109068" y="1712215"/>
                </a:cubicBezTo>
                <a:cubicBezTo>
                  <a:pt x="64340" y="1763578"/>
                  <a:pt x="38339" y="1715001"/>
                  <a:pt x="0" y="1691723"/>
                </a:cubicBezTo>
                <a:cubicBezTo>
                  <a:pt x="30848" y="1667686"/>
                  <a:pt x="58610" y="1650735"/>
                  <a:pt x="63238" y="1614808"/>
                </a:cubicBezTo>
                <a:cubicBezTo>
                  <a:pt x="72712" y="1540674"/>
                  <a:pt x="113253" y="1506772"/>
                  <a:pt x="174729" y="1500192"/>
                </a:cubicBezTo>
                <a:cubicBezTo>
                  <a:pt x="152034" y="1428591"/>
                  <a:pt x="152034" y="1428591"/>
                  <a:pt x="225408" y="1418722"/>
                </a:cubicBezTo>
                <a:cubicBezTo>
                  <a:pt x="197204" y="1373181"/>
                  <a:pt x="197204" y="1361542"/>
                  <a:pt x="231358" y="1345855"/>
                </a:cubicBezTo>
                <a:cubicBezTo>
                  <a:pt x="264188" y="1330927"/>
                  <a:pt x="300543" y="1325867"/>
                  <a:pt x="330952" y="1302844"/>
                </a:cubicBezTo>
                <a:cubicBezTo>
                  <a:pt x="302967" y="1244651"/>
                  <a:pt x="295035" y="1177097"/>
                  <a:pt x="237307" y="1148758"/>
                </a:cubicBezTo>
                <a:cubicBezTo>
                  <a:pt x="228273" y="1144458"/>
                  <a:pt x="222103" y="1127000"/>
                  <a:pt x="227831" y="1116880"/>
                </a:cubicBezTo>
                <a:cubicBezTo>
                  <a:pt x="248764" y="1080194"/>
                  <a:pt x="218798" y="1010614"/>
                  <a:pt x="284017" y="1002772"/>
                </a:cubicBezTo>
                <a:cubicBezTo>
                  <a:pt x="292171" y="1002013"/>
                  <a:pt x="299663" y="994421"/>
                  <a:pt x="293273" y="984554"/>
                </a:cubicBezTo>
                <a:cubicBezTo>
                  <a:pt x="271238" y="950145"/>
                  <a:pt x="297900" y="952421"/>
                  <a:pt x="313983" y="948120"/>
                </a:cubicBezTo>
                <a:cubicBezTo>
                  <a:pt x="333375" y="942809"/>
                  <a:pt x="355409" y="957988"/>
                  <a:pt x="373477" y="939265"/>
                </a:cubicBezTo>
                <a:cubicBezTo>
                  <a:pt x="369289" y="919530"/>
                  <a:pt x="353646" y="919783"/>
                  <a:pt x="342629" y="913458"/>
                </a:cubicBezTo>
                <a:cubicBezTo>
                  <a:pt x="310460" y="895240"/>
                  <a:pt x="284238" y="873483"/>
                  <a:pt x="282695" y="826169"/>
                </a:cubicBezTo>
                <a:cubicBezTo>
                  <a:pt x="281595" y="787964"/>
                  <a:pt x="278069" y="754314"/>
                  <a:pt x="322578" y="742675"/>
                </a:cubicBezTo>
                <a:cubicBezTo>
                  <a:pt x="341086" y="737866"/>
                  <a:pt x="335797" y="710289"/>
                  <a:pt x="325221" y="696626"/>
                </a:cubicBezTo>
                <a:cubicBezTo>
                  <a:pt x="306272" y="672338"/>
                  <a:pt x="290629" y="639953"/>
                  <a:pt x="258017" y="637675"/>
                </a:cubicBezTo>
                <a:cubicBezTo>
                  <a:pt x="238187" y="636158"/>
                  <a:pt x="222983" y="626035"/>
                  <a:pt x="207340" y="614398"/>
                </a:cubicBezTo>
                <a:cubicBezTo>
                  <a:pt x="196103" y="606047"/>
                  <a:pt x="182662" y="598964"/>
                  <a:pt x="183983" y="581001"/>
                </a:cubicBezTo>
                <a:cubicBezTo>
                  <a:pt x="185306" y="563795"/>
                  <a:pt x="198305" y="556711"/>
                  <a:pt x="211526" y="553169"/>
                </a:cubicBezTo>
                <a:cubicBezTo>
                  <a:pt x="255595" y="541784"/>
                  <a:pt x="297017" y="525085"/>
                  <a:pt x="333816" y="486880"/>
                </a:cubicBezTo>
                <a:cubicBezTo>
                  <a:pt x="309357" y="466639"/>
                  <a:pt x="286001" y="451964"/>
                  <a:pt x="267934" y="431469"/>
                </a:cubicBezTo>
                <a:cubicBezTo>
                  <a:pt x="224307" y="381881"/>
                  <a:pt x="593817" y="225772"/>
                  <a:pt x="612325" y="170108"/>
                </a:cubicBezTo>
                <a:cubicBezTo>
                  <a:pt x="618054" y="152904"/>
                  <a:pt x="637663" y="135194"/>
                  <a:pt x="653971" y="130133"/>
                </a:cubicBezTo>
                <a:cubicBezTo>
                  <a:pt x="730427" y="106350"/>
                  <a:pt x="796748" y="52963"/>
                  <a:pt x="874970" y="33228"/>
                </a:cubicBezTo>
                <a:cubicBezTo>
                  <a:pt x="911877" y="23867"/>
                  <a:pt x="948509" y="12925"/>
                  <a:pt x="986021" y="122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761F5A0-292D-0E4F-65E5-6358611ED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9306" y="4981490"/>
            <a:ext cx="7736540" cy="155869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dirty="0"/>
              <a:t>Самолеты, собранные на предприятии, взлетали с Центрального аэродрома им. Фрунзе на Ходынке. Память о нём сохранилась в названии станции метро Аэропорт. Здесь летали Чкалов, Нестеров, Уточкин и другие известные летчики.</a:t>
            </a:r>
          </a:p>
        </p:txBody>
      </p:sp>
      <p:pic>
        <p:nvPicPr>
          <p:cNvPr id="6" name="Picture 4" descr="Лётчик Нестеров: «Совершить «мёртвую петлю» было для меня вопросом  самолюбия» | Официальный сайт Всероссийской общественной организации  ветеранов &quot;БОЕВОЕ БРАТСТВО&quot;">
            <a:extLst>
              <a:ext uri="{FF2B5EF4-FFF2-40B4-BE49-F238E27FC236}">
                <a16:creationId xmlns:a16="http://schemas.microsoft.com/office/drawing/2014/main" id="{7BD5AC7A-81D9-EC8A-BAA6-92AFCEDF7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4" r="3" b="3"/>
          <a:stretch/>
        </p:blipFill>
        <p:spPr bwMode="auto">
          <a:xfrm>
            <a:off x="20" y="277472"/>
            <a:ext cx="4552718" cy="5946218"/>
          </a:xfrm>
          <a:custGeom>
            <a:avLst/>
            <a:gdLst/>
            <a:ahLst/>
            <a:cxnLst/>
            <a:rect l="l" t="t" r="r" b="b"/>
            <a:pathLst>
              <a:path w="4552738" h="5946218">
                <a:moveTo>
                  <a:pt x="0" y="0"/>
                </a:moveTo>
                <a:lnTo>
                  <a:pt x="193217" y="10418"/>
                </a:lnTo>
                <a:cubicBezTo>
                  <a:pt x="612089" y="35802"/>
                  <a:pt x="1030148" y="71660"/>
                  <a:pt x="1446580" y="128061"/>
                </a:cubicBezTo>
                <a:cubicBezTo>
                  <a:pt x="1735723" y="167547"/>
                  <a:pt x="2027715" y="194943"/>
                  <a:pt x="2320927" y="163517"/>
                </a:cubicBezTo>
                <a:cubicBezTo>
                  <a:pt x="2335563" y="161905"/>
                  <a:pt x="2352239" y="156669"/>
                  <a:pt x="2364438" y="161905"/>
                </a:cubicBezTo>
                <a:cubicBezTo>
                  <a:pt x="2506776" y="220729"/>
                  <a:pt x="2662121" y="178424"/>
                  <a:pt x="2809744" y="215490"/>
                </a:cubicBezTo>
                <a:cubicBezTo>
                  <a:pt x="2771925" y="358517"/>
                  <a:pt x="2609662" y="346832"/>
                  <a:pt x="2518162" y="445944"/>
                </a:cubicBezTo>
                <a:cubicBezTo>
                  <a:pt x="2667409" y="485424"/>
                  <a:pt x="2801610" y="525312"/>
                  <a:pt x="2937846" y="555124"/>
                </a:cubicBezTo>
                <a:cubicBezTo>
                  <a:pt x="3082216" y="586550"/>
                  <a:pt x="3204622" y="671561"/>
                  <a:pt x="3345734" y="709433"/>
                </a:cubicBezTo>
                <a:cubicBezTo>
                  <a:pt x="3375832" y="717492"/>
                  <a:pt x="3412025" y="745693"/>
                  <a:pt x="3422598" y="773089"/>
                </a:cubicBezTo>
                <a:cubicBezTo>
                  <a:pt x="3456757" y="861726"/>
                  <a:pt x="4138745" y="1110310"/>
                  <a:pt x="4058225" y="1189273"/>
                </a:cubicBezTo>
                <a:cubicBezTo>
                  <a:pt x="4024878" y="1221909"/>
                  <a:pt x="3981773" y="1245276"/>
                  <a:pt x="3936629" y="1277508"/>
                </a:cubicBezTo>
                <a:cubicBezTo>
                  <a:pt x="4004547" y="1338344"/>
                  <a:pt x="4080998" y="1364935"/>
                  <a:pt x="4162334" y="1383065"/>
                </a:cubicBezTo>
                <a:cubicBezTo>
                  <a:pt x="4186736" y="1388705"/>
                  <a:pt x="4210728" y="1399986"/>
                  <a:pt x="4213168" y="1427383"/>
                </a:cubicBezTo>
                <a:cubicBezTo>
                  <a:pt x="4215607" y="1455987"/>
                  <a:pt x="4190800" y="1467266"/>
                  <a:pt x="4170061" y="1480564"/>
                </a:cubicBezTo>
                <a:cubicBezTo>
                  <a:pt x="4141188" y="1499095"/>
                  <a:pt x="4113127" y="1515214"/>
                  <a:pt x="4076527" y="1517630"/>
                </a:cubicBezTo>
                <a:cubicBezTo>
                  <a:pt x="4016337" y="1521257"/>
                  <a:pt x="3987466" y="1572826"/>
                  <a:pt x="3952493" y="1611502"/>
                </a:cubicBezTo>
                <a:cubicBezTo>
                  <a:pt x="3932973" y="1633259"/>
                  <a:pt x="3923211" y="1677172"/>
                  <a:pt x="3957370" y="1684828"/>
                </a:cubicBezTo>
                <a:cubicBezTo>
                  <a:pt x="4039518" y="1703363"/>
                  <a:pt x="4033011" y="1756946"/>
                  <a:pt x="4030981" y="1817782"/>
                </a:cubicBezTo>
                <a:cubicBezTo>
                  <a:pt x="4028133" y="1893124"/>
                  <a:pt x="3979737" y="1927770"/>
                  <a:pt x="3920363" y="1956780"/>
                </a:cubicBezTo>
                <a:cubicBezTo>
                  <a:pt x="3900029" y="1966851"/>
                  <a:pt x="3871158" y="1966449"/>
                  <a:pt x="3863429" y="1997874"/>
                </a:cubicBezTo>
                <a:cubicBezTo>
                  <a:pt x="3896777" y="2027688"/>
                  <a:pt x="3937444" y="2003517"/>
                  <a:pt x="3973233" y="2011975"/>
                </a:cubicBezTo>
                <a:cubicBezTo>
                  <a:pt x="4002918" y="2018824"/>
                  <a:pt x="4052127" y="2015199"/>
                  <a:pt x="4011458" y="2069991"/>
                </a:cubicBezTo>
                <a:cubicBezTo>
                  <a:pt x="3999664" y="2085704"/>
                  <a:pt x="4013491" y="2097792"/>
                  <a:pt x="4028540" y="2099000"/>
                </a:cubicBezTo>
                <a:cubicBezTo>
                  <a:pt x="4148913" y="2111489"/>
                  <a:pt x="4093606" y="2222285"/>
                  <a:pt x="4132241" y="2280703"/>
                </a:cubicBezTo>
                <a:cubicBezTo>
                  <a:pt x="4142812" y="2296818"/>
                  <a:pt x="4131425" y="2324618"/>
                  <a:pt x="4114752" y="2331466"/>
                </a:cubicBezTo>
                <a:cubicBezTo>
                  <a:pt x="4008205" y="2376592"/>
                  <a:pt x="3993565" y="2484163"/>
                  <a:pt x="3941916" y="2576828"/>
                </a:cubicBezTo>
                <a:cubicBezTo>
                  <a:pt x="3998039" y="2613488"/>
                  <a:pt x="4065138" y="2621547"/>
                  <a:pt x="4125732" y="2645318"/>
                </a:cubicBezTo>
                <a:cubicBezTo>
                  <a:pt x="4188768" y="2670298"/>
                  <a:pt x="4188768" y="2688831"/>
                  <a:pt x="4136714" y="2761349"/>
                </a:cubicBezTo>
                <a:cubicBezTo>
                  <a:pt x="4272135" y="2777064"/>
                  <a:pt x="4272135" y="2777064"/>
                  <a:pt x="4230249" y="2891080"/>
                </a:cubicBezTo>
                <a:cubicBezTo>
                  <a:pt x="4343713" y="2901557"/>
                  <a:pt x="4418537" y="2955542"/>
                  <a:pt x="4436023" y="3073591"/>
                </a:cubicBezTo>
                <a:cubicBezTo>
                  <a:pt x="4444564" y="3130800"/>
                  <a:pt x="4495804" y="3157792"/>
                  <a:pt x="4552738" y="3196068"/>
                </a:cubicBezTo>
                <a:cubicBezTo>
                  <a:pt x="4481978" y="3233136"/>
                  <a:pt x="4433989" y="3310489"/>
                  <a:pt x="4351436" y="3228700"/>
                </a:cubicBezTo>
                <a:cubicBezTo>
                  <a:pt x="4321344" y="3198888"/>
                  <a:pt x="4324186" y="3236761"/>
                  <a:pt x="4320122" y="3247637"/>
                </a:cubicBezTo>
                <a:cubicBezTo>
                  <a:pt x="4310364" y="3274227"/>
                  <a:pt x="4330695" y="3291956"/>
                  <a:pt x="4344116" y="3312099"/>
                </a:cubicBezTo>
                <a:cubicBezTo>
                  <a:pt x="4357130" y="3332244"/>
                  <a:pt x="4372586" y="3353596"/>
                  <a:pt x="4376244" y="3376163"/>
                </a:cubicBezTo>
                <a:cubicBezTo>
                  <a:pt x="4378682" y="3391874"/>
                  <a:pt x="4366890" y="3414835"/>
                  <a:pt x="4353877" y="3426522"/>
                </a:cubicBezTo>
                <a:cubicBezTo>
                  <a:pt x="4285554" y="3488163"/>
                  <a:pt x="4326221" y="3626757"/>
                  <a:pt x="4196898" y="3644486"/>
                </a:cubicBezTo>
                <a:cubicBezTo>
                  <a:pt x="4138745" y="3652541"/>
                  <a:pt x="4110687" y="3703306"/>
                  <a:pt x="4067986" y="3731106"/>
                </a:cubicBezTo>
                <a:cubicBezTo>
                  <a:pt x="3919551" y="3828201"/>
                  <a:pt x="3820322" y="3953097"/>
                  <a:pt x="3774370" y="4124729"/>
                </a:cubicBezTo>
                <a:cubicBezTo>
                  <a:pt x="3761764" y="4172269"/>
                  <a:pt x="3713368" y="4210546"/>
                  <a:pt x="3682054" y="4252444"/>
                </a:cubicBezTo>
                <a:cubicBezTo>
                  <a:pt x="3697103" y="4283064"/>
                  <a:pt x="3779250" y="4216990"/>
                  <a:pt x="3750377" y="4297567"/>
                </a:cubicBezTo>
                <a:cubicBezTo>
                  <a:pt x="3728417" y="4358002"/>
                  <a:pt x="3672294" y="4395470"/>
                  <a:pt x="3619425" y="4431328"/>
                </a:cubicBezTo>
                <a:cubicBezTo>
                  <a:pt x="3559239" y="4472019"/>
                  <a:pt x="3492545" y="4504653"/>
                  <a:pt x="3465296" y="4579993"/>
                </a:cubicBezTo>
                <a:cubicBezTo>
                  <a:pt x="3459603" y="4596110"/>
                  <a:pt x="3441305" y="4613031"/>
                  <a:pt x="3425038" y="4619479"/>
                </a:cubicBezTo>
                <a:cubicBezTo>
                  <a:pt x="2576720" y="5945389"/>
                  <a:pt x="488463" y="5954251"/>
                  <a:pt x="247714" y="5944983"/>
                </a:cubicBezTo>
                <a:cubicBezTo>
                  <a:pt x="174818" y="5942062"/>
                  <a:pt x="102913" y="5934760"/>
                  <a:pt x="31834" y="5923857"/>
                </a:cubicBezTo>
                <a:lnTo>
                  <a:pt x="0" y="591740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Они были первыми — Планета ВВС">
            <a:extLst>
              <a:ext uri="{FF2B5EF4-FFF2-40B4-BE49-F238E27FC236}">
                <a16:creationId xmlns:a16="http://schemas.microsoft.com/office/drawing/2014/main" id="{2E1A5498-B15D-8B74-C9E4-597CC420C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8" b="-3"/>
          <a:stretch/>
        </p:blipFill>
        <p:spPr bwMode="auto">
          <a:xfrm>
            <a:off x="8653074" y="-2"/>
            <a:ext cx="3538926" cy="4290182"/>
          </a:xfrm>
          <a:custGeom>
            <a:avLst/>
            <a:gdLst/>
            <a:ahLst/>
            <a:cxnLst/>
            <a:rect l="l" t="t" r="r" b="b"/>
            <a:pathLst>
              <a:path w="3538926" h="4290182">
                <a:moveTo>
                  <a:pt x="1370437" y="0"/>
                </a:moveTo>
                <a:lnTo>
                  <a:pt x="3538926" y="0"/>
                </a:lnTo>
                <a:lnTo>
                  <a:pt x="3538926" y="4256362"/>
                </a:lnTo>
                <a:lnTo>
                  <a:pt x="3455334" y="4273195"/>
                </a:lnTo>
                <a:cubicBezTo>
                  <a:pt x="3401009" y="4281478"/>
                  <a:pt x="3346052" y="4287025"/>
                  <a:pt x="3290337" y="4289244"/>
                </a:cubicBezTo>
                <a:cubicBezTo>
                  <a:pt x="3106332" y="4296285"/>
                  <a:pt x="1510274" y="4289552"/>
                  <a:pt x="861903" y="3282295"/>
                </a:cubicBezTo>
                <a:cubicBezTo>
                  <a:pt x="849470" y="3277397"/>
                  <a:pt x="835485" y="3264542"/>
                  <a:pt x="831133" y="3252299"/>
                </a:cubicBezTo>
                <a:cubicBezTo>
                  <a:pt x="810307" y="3195065"/>
                  <a:pt x="759333" y="3170274"/>
                  <a:pt x="713332" y="3139362"/>
                </a:cubicBezTo>
                <a:cubicBezTo>
                  <a:pt x="672925" y="3112122"/>
                  <a:pt x="630030" y="3083658"/>
                  <a:pt x="613246" y="3037747"/>
                </a:cubicBezTo>
                <a:cubicBezTo>
                  <a:pt x="591178" y="2976535"/>
                  <a:pt x="653963" y="3026730"/>
                  <a:pt x="665465" y="3003469"/>
                </a:cubicBezTo>
                <a:cubicBezTo>
                  <a:pt x="641532" y="2971640"/>
                  <a:pt x="604543" y="2942562"/>
                  <a:pt x="594908" y="2906447"/>
                </a:cubicBezTo>
                <a:cubicBezTo>
                  <a:pt x="559787" y="2776063"/>
                  <a:pt x="483946" y="2681183"/>
                  <a:pt x="370497" y="2607422"/>
                </a:cubicBezTo>
                <a:cubicBezTo>
                  <a:pt x="337860" y="2586304"/>
                  <a:pt x="316415" y="2547739"/>
                  <a:pt x="271969" y="2541620"/>
                </a:cubicBezTo>
                <a:cubicBezTo>
                  <a:pt x="173127" y="2528152"/>
                  <a:pt x="204209" y="2422866"/>
                  <a:pt x="151990" y="2376038"/>
                </a:cubicBezTo>
                <a:cubicBezTo>
                  <a:pt x="142044" y="2367161"/>
                  <a:pt x="133031" y="2349717"/>
                  <a:pt x="134895" y="2337782"/>
                </a:cubicBezTo>
                <a:cubicBezTo>
                  <a:pt x="137691" y="2320639"/>
                  <a:pt x="149504" y="2304419"/>
                  <a:pt x="159450" y="2289115"/>
                </a:cubicBezTo>
                <a:cubicBezTo>
                  <a:pt x="169707" y="2273813"/>
                  <a:pt x="185247" y="2260344"/>
                  <a:pt x="177788" y="2240145"/>
                </a:cubicBezTo>
                <a:cubicBezTo>
                  <a:pt x="174683" y="2231882"/>
                  <a:pt x="176855" y="2203112"/>
                  <a:pt x="153855" y="2225759"/>
                </a:cubicBezTo>
                <a:cubicBezTo>
                  <a:pt x="90759" y="2287892"/>
                  <a:pt x="54081" y="2229129"/>
                  <a:pt x="0" y="2200970"/>
                </a:cubicBezTo>
                <a:cubicBezTo>
                  <a:pt x="43514" y="2171892"/>
                  <a:pt x="82677" y="2151388"/>
                  <a:pt x="89205" y="2107927"/>
                </a:cubicBezTo>
                <a:cubicBezTo>
                  <a:pt x="102570" y="2018249"/>
                  <a:pt x="159758" y="1977237"/>
                  <a:pt x="246479" y="1969279"/>
                </a:cubicBezTo>
                <a:cubicBezTo>
                  <a:pt x="214465" y="1882663"/>
                  <a:pt x="214465" y="1882663"/>
                  <a:pt x="317968" y="1870725"/>
                </a:cubicBezTo>
                <a:cubicBezTo>
                  <a:pt x="278183" y="1815635"/>
                  <a:pt x="278183" y="1801556"/>
                  <a:pt x="326361" y="1782580"/>
                </a:cubicBezTo>
                <a:cubicBezTo>
                  <a:pt x="372673" y="1764521"/>
                  <a:pt x="423957" y="1758400"/>
                  <a:pt x="466852" y="1730550"/>
                </a:cubicBezTo>
                <a:cubicBezTo>
                  <a:pt x="427377" y="1660155"/>
                  <a:pt x="416187" y="1578436"/>
                  <a:pt x="334753" y="1544155"/>
                </a:cubicBezTo>
                <a:cubicBezTo>
                  <a:pt x="322010" y="1538952"/>
                  <a:pt x="313307" y="1517834"/>
                  <a:pt x="321386" y="1505592"/>
                </a:cubicBezTo>
                <a:cubicBezTo>
                  <a:pt x="350915" y="1461214"/>
                  <a:pt x="308644" y="1377045"/>
                  <a:pt x="400645" y="1367557"/>
                </a:cubicBezTo>
                <a:cubicBezTo>
                  <a:pt x="412147" y="1366640"/>
                  <a:pt x="422716" y="1357456"/>
                  <a:pt x="413701" y="1345520"/>
                </a:cubicBezTo>
                <a:cubicBezTo>
                  <a:pt x="382618" y="1303896"/>
                  <a:pt x="420228" y="1306649"/>
                  <a:pt x="442916" y="1301447"/>
                </a:cubicBezTo>
                <a:cubicBezTo>
                  <a:pt x="470270" y="1295021"/>
                  <a:pt x="501352" y="1313384"/>
                  <a:pt x="526840" y="1290735"/>
                </a:cubicBezTo>
                <a:cubicBezTo>
                  <a:pt x="520932" y="1266862"/>
                  <a:pt x="498866" y="1267167"/>
                  <a:pt x="483325" y="1259517"/>
                </a:cubicBezTo>
                <a:cubicBezTo>
                  <a:pt x="437945" y="1237479"/>
                  <a:pt x="400956" y="1211159"/>
                  <a:pt x="398780" y="1153924"/>
                </a:cubicBezTo>
                <a:cubicBezTo>
                  <a:pt x="397228" y="1107708"/>
                  <a:pt x="392254" y="1067003"/>
                  <a:pt x="455041" y="1052922"/>
                </a:cubicBezTo>
                <a:cubicBezTo>
                  <a:pt x="481149" y="1047106"/>
                  <a:pt x="473687" y="1013747"/>
                  <a:pt x="458768" y="997218"/>
                </a:cubicBezTo>
                <a:cubicBezTo>
                  <a:pt x="432038" y="967837"/>
                  <a:pt x="409972" y="928661"/>
                  <a:pt x="363968" y="925907"/>
                </a:cubicBezTo>
                <a:cubicBezTo>
                  <a:pt x="335995" y="924071"/>
                  <a:pt x="314548" y="911826"/>
                  <a:pt x="292481" y="897749"/>
                </a:cubicBezTo>
                <a:cubicBezTo>
                  <a:pt x="276630" y="887646"/>
                  <a:pt x="257670" y="879078"/>
                  <a:pt x="259533" y="857348"/>
                </a:cubicBezTo>
                <a:cubicBezTo>
                  <a:pt x="261399" y="836535"/>
                  <a:pt x="279736" y="827966"/>
                  <a:pt x="298387" y="823681"/>
                </a:cubicBezTo>
                <a:cubicBezTo>
                  <a:pt x="360552" y="809909"/>
                  <a:pt x="418983" y="789708"/>
                  <a:pt x="470893" y="743493"/>
                </a:cubicBezTo>
                <a:cubicBezTo>
                  <a:pt x="436390" y="719007"/>
                  <a:pt x="403444" y="701256"/>
                  <a:pt x="377957" y="676463"/>
                </a:cubicBezTo>
                <a:cubicBezTo>
                  <a:pt x="316415" y="616477"/>
                  <a:pt x="837660" y="427634"/>
                  <a:pt x="863768" y="360299"/>
                </a:cubicBezTo>
                <a:cubicBezTo>
                  <a:pt x="871849" y="339488"/>
                  <a:pt x="899511" y="318064"/>
                  <a:pt x="922515" y="311942"/>
                </a:cubicBezTo>
                <a:cubicBezTo>
                  <a:pt x="1030367" y="283171"/>
                  <a:pt x="1123922" y="218591"/>
                  <a:pt x="1234265" y="194718"/>
                </a:cubicBezTo>
                <a:cubicBezTo>
                  <a:pt x="1338390" y="172070"/>
                  <a:pt x="1440960" y="141768"/>
                  <a:pt x="1555030" y="111776"/>
                </a:cubicBezTo>
                <a:cubicBezTo>
                  <a:pt x="1520063" y="74130"/>
                  <a:pt x="1471575" y="57526"/>
                  <a:pt x="1428216" y="3675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698F7F1-CB53-CC34-3FBC-F5991B406C0B}"/>
              </a:ext>
            </a:extLst>
          </p:cNvPr>
          <p:cNvSpPr/>
          <p:nvPr/>
        </p:nvSpPr>
        <p:spPr>
          <a:xfrm>
            <a:off x="4306851" y="4013418"/>
            <a:ext cx="620177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НЕМНОГО ИСТОРИИ</a:t>
            </a:r>
          </a:p>
        </p:txBody>
      </p:sp>
      <p:pic>
        <p:nvPicPr>
          <p:cNvPr id="2" name="Звук 6.m4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82400" y="62236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31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68"/>
    </mc:Choice>
    <mc:Fallback xmlns="">
      <p:transition spd="slow" advTm="293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 descr="Изображение выглядит как графический дизайн, Графика, снимок экрана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1A6A5939-8EAC-E634-E88B-95DBB8DA7D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7003"/>
          <a:stretch/>
        </p:blipFill>
        <p:spPr>
          <a:xfrm>
            <a:off x="9942286" y="341588"/>
            <a:ext cx="1935770" cy="1153383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снимок экрана, круг,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3AFEDA27-E70A-CE45-FA25-C053DC651A3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5903"/>
          <a:stretch/>
        </p:blipFill>
        <p:spPr>
          <a:xfrm>
            <a:off x="1483458" y="2463814"/>
            <a:ext cx="9488063" cy="4228962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0A0BE57-359D-C274-7F77-1E4801BBD990}"/>
              </a:ext>
            </a:extLst>
          </p:cNvPr>
          <p:cNvSpPr/>
          <p:nvPr/>
        </p:nvSpPr>
        <p:spPr>
          <a:xfrm>
            <a:off x="446668" y="653384"/>
            <a:ext cx="91678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ИСТОРИЯ САМОЛЁТОВ МиГ</a:t>
            </a:r>
          </a:p>
        </p:txBody>
      </p:sp>
      <p:pic>
        <p:nvPicPr>
          <p:cNvPr id="2" name="Звук 7.m4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82400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54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32"/>
    </mc:Choice>
    <mc:Fallback xmlns="">
      <p:transition spd="slow" advTm="282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80CC1E-01B6-D7A2-0645-904F3178F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10" y="2914783"/>
            <a:ext cx="3734126" cy="2803943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ru-RU" sz="2000" dirty="0"/>
              <a:t>Это авиастроительная компания, обеспечивающая все этапы жизненного цикла производимых летательных аппаратов, а также обучение лётного, инженерно-технического состава и послепродажное обслуживание авиационной техники.</a:t>
            </a:r>
          </a:p>
        </p:txBody>
      </p:sp>
      <p:pic>
        <p:nvPicPr>
          <p:cNvPr id="8" name="Рисунок 7" descr="Изображение выглядит как транспорт, самолет, Путешествие по воздуху, транспортное средство&#10;&#10;Автоматически созданное описание">
            <a:extLst>
              <a:ext uri="{FF2B5EF4-FFF2-40B4-BE49-F238E27FC236}">
                <a16:creationId xmlns:a16="http://schemas.microsoft.com/office/drawing/2014/main" id="{2BF2365A-0D49-B5B5-ABD1-BB1A082150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802"/>
          <a:stretch/>
        </p:blipFill>
        <p:spPr>
          <a:xfrm>
            <a:off x="3968430" y="2592044"/>
            <a:ext cx="8040142" cy="3807317"/>
          </a:xfrm>
          <a:prstGeom prst="rect">
            <a:avLst/>
          </a:prstGeom>
        </p:spPr>
      </p:pic>
      <p:pic>
        <p:nvPicPr>
          <p:cNvPr id="10" name="Рисунок 9" descr="Изображение выглядит как снимок экрана, линия, самолет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CC9CF11D-E73C-CDAD-9FFF-1DD19B9450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8362" b="38340"/>
          <a:stretch/>
        </p:blipFill>
        <p:spPr>
          <a:xfrm>
            <a:off x="325809" y="336902"/>
            <a:ext cx="7285242" cy="1223204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0C309400-F143-3A5F-EEBD-C12D75F4AE1A}"/>
              </a:ext>
            </a:extLst>
          </p:cNvPr>
          <p:cNvSpPr/>
          <p:nvPr/>
        </p:nvSpPr>
        <p:spPr>
          <a:xfrm>
            <a:off x="6736467" y="215900"/>
            <a:ext cx="51610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Российская самолетостроительная корпорация «МиГ»</a:t>
            </a:r>
          </a:p>
        </p:txBody>
      </p:sp>
      <p:pic>
        <p:nvPicPr>
          <p:cNvPr id="2" name="Звук 8.m4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92743" y="62643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90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842"/>
    </mc:Choice>
    <mc:Fallback xmlns="">
      <p:transition spd="slow" advTm="418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09" name="Rectangle 1108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9EDF48-0169-C5F5-E335-9160E3ABCC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436" y="2711395"/>
            <a:ext cx="4652988" cy="322284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ru-RU" dirty="0"/>
              <a:t>один из филиалов акционерного общества «РСК «МиГ», находится в городе Луховицы на юго-востоке Московской области. В его состав входит и аэродром «Третьяково».</a:t>
            </a:r>
          </a:p>
        </p:txBody>
      </p:sp>
      <p:pic>
        <p:nvPicPr>
          <p:cNvPr id="9" name="Рисунок 8" descr="Изображение выглядит как карта, текст, атлас&#10;&#10;Автоматически созданное описание">
            <a:extLst>
              <a:ext uri="{FF2B5EF4-FFF2-40B4-BE49-F238E27FC236}">
                <a16:creationId xmlns:a16="http://schemas.microsoft.com/office/drawing/2014/main" id="{B1F7A5E2-099F-9497-8C2A-C223D112A3E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997" r="2" b="1868"/>
          <a:stretch/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1041" name="Picture 17" descr="Филиал ПАО ОАК - ЛАЗ им. П.А. Воронина">
            <a:extLst>
              <a:ext uri="{FF2B5EF4-FFF2-40B4-BE49-F238E27FC236}">
                <a16:creationId xmlns:a16="http://schemas.microsoft.com/office/drawing/2014/main" id="{939C844D-DCD8-B148-210F-C27E6F768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4"/>
          <a:stretch/>
        </p:blipFill>
        <p:spPr bwMode="auto"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AEB7D4FD-C34B-64C5-1C05-021045953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" r="11236" b="-2"/>
          <a:stretch/>
        </p:blipFill>
        <p:spPr bwMode="auto"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8A2FF4C9-164B-B4B4-F34D-4D6EC1ADD0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0615138" y="926437482"/>
            <a:ext cx="535724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Москва</a:t>
            </a:r>
            <a:endParaRPr kumimoji="0" lang="ru-RU" altLang="ru-RU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4B93667C-3D4E-7687-C884-A18CCC3788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3435400" y="153067807"/>
            <a:ext cx="657552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Луховицы</a:t>
            </a:r>
            <a:endParaRPr kumimoji="0" lang="ru-RU" altLang="ru-RU" sz="1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8" name="Звук 27">
            <a:extLst>
              <a:ext uri="{FF2B5EF4-FFF2-40B4-BE49-F238E27FC236}">
                <a16:creationId xmlns:a16="http://schemas.microsoft.com/office/drawing/2014/main" id="{261DC76E-CC18-9E51-68BE-D7EFB960EB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62661C2-9681-E557-798E-7E3CD727E4B7}"/>
              </a:ext>
            </a:extLst>
          </p:cNvPr>
          <p:cNvSpPr/>
          <p:nvPr/>
        </p:nvSpPr>
        <p:spPr>
          <a:xfrm>
            <a:off x="422371" y="534593"/>
            <a:ext cx="70877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Луховицкий авиационный</a:t>
            </a:r>
          </a:p>
          <a:p>
            <a:pPr algn="ctr"/>
            <a:r>
              <a:rPr lang="ru-RU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завод имени П. А. Воронина </a:t>
            </a:r>
            <a:endParaRPr lang="ru-RU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Звук-9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9"/>
          <a:stretch>
            <a:fillRect/>
          </a:stretch>
        </p:blipFill>
        <p:spPr>
          <a:xfrm>
            <a:off x="11887200" y="6553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945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50"/>
    </mc:Choice>
    <mc:Fallback xmlns="">
      <p:transition spd="slow" advTm="334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214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8673</TotalTime>
  <Words>877</Words>
  <Application>Microsoft Macintosh PowerPoint</Application>
  <PresentationFormat>Широкоэкранный</PresentationFormat>
  <Paragraphs>82</Paragraphs>
  <Slides>25</Slides>
  <Notes>1</Notes>
  <HiddenSlides>0</HiddenSlides>
  <MMClips>25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5" baseType="lpstr">
      <vt:lpstr>Aptos</vt:lpstr>
      <vt:lpstr>Aptos Display</vt:lpstr>
      <vt:lpstr>Arial</vt:lpstr>
      <vt:lpstr>Calibri</vt:lpstr>
      <vt:lpstr>Fairwater Script</vt:lpstr>
      <vt:lpstr>Google Sans</vt:lpstr>
      <vt:lpstr>LatoWeb</vt:lpstr>
      <vt:lpstr>PT Sans</vt:lpstr>
      <vt:lpstr>Wingdings</vt:lpstr>
      <vt:lpstr>Тема Office</vt:lpstr>
      <vt:lpstr>Презентация PowerPoint</vt:lpstr>
      <vt:lpstr>КОНСТРУКТОРСКОЕ БЮРО ИМЕНИ МИКОЯНА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User111114724</dc:creator>
  <cp:lastModifiedBy>User111114724</cp:lastModifiedBy>
  <cp:revision>36</cp:revision>
  <cp:lastPrinted>2024-12-12T07:36:23Z</cp:lastPrinted>
  <dcterms:created xsi:type="dcterms:W3CDTF">2024-12-01T09:44:11Z</dcterms:created>
  <dcterms:modified xsi:type="dcterms:W3CDTF">2024-12-14T19:06:55Z</dcterms:modified>
</cp:coreProperties>
</file>