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m4a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8" r:id="rId2"/>
    <p:sldId id="261" r:id="rId3"/>
    <p:sldId id="262" r:id="rId4"/>
    <p:sldId id="263" r:id="rId5"/>
    <p:sldId id="264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48"/>
  </p:normalViewPr>
  <p:slideViewPr>
    <p:cSldViewPr snapToGrid="0">
      <p:cViewPr>
        <p:scale>
          <a:sx n="80" d="100"/>
          <a:sy n="80" d="100"/>
        </p:scale>
        <p:origin x="-12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56570-4907-B943-88F0-2F82F7E86AA1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EE06C4-BA55-8448-9100-C4D86FB255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956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EE06C4-BA55-8448-9100-C4D86FB2555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29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C05B17-975A-E9DD-F0F5-82B8AD209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8DE98608-8CE9-E278-6023-F3F71750CC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420E02E-FED4-6E26-C51F-AEC3840EE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EF85BDD-0CA6-B101-2AF6-ECAD7E74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6E1794-0599-54C1-2B91-FDF5C967F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308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9764EA-87BE-7ED6-AA4B-0A6C5F516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3FC5246B-7D7C-A430-5576-849AFB2E17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72120B3-52F9-AFD5-F30B-493CDA32C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B56803-E696-3593-495A-03AF8769A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84655A0-1F3D-4843-AE17-D102C63E3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0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D6959A58-EE08-F997-C073-6914AF0517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A3E15CB1-96B0-5CBE-ADCE-8B64232262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6657CC7-D1EC-F397-B5EB-D50D11F28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676D2F3-1161-A7A4-003E-6E833D215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DFE0072-4043-19FE-1F5C-8BF1AB06E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225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8C745DB-A234-7D5D-F878-A62672477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94C302-A05F-4D3C-A031-B6F5B429F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786F47A-F880-76E3-8804-42E3595BC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358C0E1-6F63-58ED-7949-D1256E0FA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158B00A-E007-4FF6-3CD6-A910382D7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468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BFF075-04AC-C81B-FA7D-9E1097F61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648DD43-F138-9D37-F3F6-083274417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19C69B4-7146-1A2E-22FB-000E3BBED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94A7DCE-3B1D-058A-4F08-E65574879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DE254D5-12D7-C879-C2F2-D3EA07B9F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686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D180FF1-0903-CAB8-13E4-6163BA279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F2A02EC-D64B-6B0D-11DA-8D4749AAE0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8ECC7CF-6A3E-D168-30B1-F36DF8948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B56D5DFA-466F-CF3F-2F77-A52DCB4D2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1DC3DDB-205E-24B0-FAC0-3ACAE5A73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A9BD30A-CFC4-8B82-B1AD-BECF732A8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804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1CA104-5170-2B59-D21A-5F997C932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766FB5C-072B-0947-AF78-400DFD1F1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B6EB8D5-825B-DBBF-8A4B-79B9424B5A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6244DB14-C6DE-9235-5922-75E992868B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CA139F3A-446F-1DB4-600D-FB828A094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36509172-8BC7-FA24-283E-59742BF98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7F1852D4-5A29-9674-EDA4-B797993BE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2E4EC7A1-16BB-8939-94E3-6DEF5EE1E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12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7089CF3-9CA4-AD90-A375-670B77DFF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0D72263-1929-354E-2CA5-D58B898F4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F443053-133A-E7A6-23CE-5F39EC7D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C0CC241-E45A-73EF-E814-B6473BD6F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692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5F9EC5A9-050C-703E-A6E3-39B6A4037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0BE37149-1579-11A6-98E4-E6730231D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1D39B8A2-53F3-12A4-B5D9-D956E462E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92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2EF49B4-718D-D8A6-7AAC-6EE252B12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4DAEC4-9880-F83E-DF9F-6F443D245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7112531-D683-3122-3E88-820BC199A4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900668F-9D3F-F44B-049E-BA64BDA1C0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6CB0040-58C8-D1A4-30ED-100B5D004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954EB15-2D83-6F78-5D69-8287E0BF0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735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9837BA-1F3D-FAC4-9315-6903F7D69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15F29B2-8C0F-BC20-189D-4973A1F131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8BA6AED-830C-2AAE-92A6-12D6DD1A3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B141147-5E02-36E4-92BA-FD837321D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61D7FFD-CAEC-23AC-43EB-805CB4972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E63DBAD-671E-B8C2-EF27-180AC5379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99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8D46B6-5D0D-BAB6-8D6F-0493AC557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12D306-3336-5B31-E7EB-B0C1F7EA1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148C2FD-E34F-7778-0C65-03960BA450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2AC8388-F399-0E48-8EB7-FA6C22A4D325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79828FD-3C83-8D37-6CD2-FC6E86602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69A79B8-C4FD-C48B-2CB8-64B3CA0AA2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EBB1B2-3FD0-A54C-BDAE-07610C1126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0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hyperlink" Target="https://disk.yandex.ru/i/Ev3m7eemkzFBpw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audio" Target="../media/media4.mp3"/><Relationship Id="rId7" Type="http://schemas.openxmlformats.org/officeDocument/2006/relationships/image" Target="../media/image14.png"/><Relationship Id="rId2" Type="http://schemas.microsoft.com/office/2007/relationships/media" Target="../media/media4.mp3"/><Relationship Id="rId1" Type="http://schemas.openxmlformats.org/officeDocument/2006/relationships/tags" Target="../tags/tag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7E0851C0-3B9E-48A5-6C13-A9FA89ECA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3" r="7715"/>
          <a:stretch/>
        </p:blipFill>
        <p:spPr>
          <a:xfrm>
            <a:off x="28213" y="38130"/>
            <a:ext cx="12142015" cy="1642896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3912" y="1623012"/>
            <a:ext cx="5023470" cy="237626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Название команды</a:t>
            </a:r>
          </a:p>
          <a:p>
            <a:pPr marL="0" indent="0">
              <a:buNone/>
            </a:pPr>
            <a:r>
              <a:rPr lang="ru-RU" sz="2000" dirty="0"/>
              <a:t> 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/>
              <a:t>		суворовцы 7- х классов</a:t>
            </a:r>
          </a:p>
          <a:p>
            <a:pPr marL="457200" lvl="1" indent="0">
              <a:buNone/>
            </a:pPr>
            <a:endParaRPr lang="ru-RU" sz="2000" dirty="0"/>
          </a:p>
          <a:p>
            <a:pPr marL="457200" lvl="1" indent="0" algn="r">
              <a:buNone/>
            </a:pPr>
            <a:endParaRPr lang="ru-RU" sz="2000" dirty="0"/>
          </a:p>
          <a:p>
            <a:pPr marL="457200" lvl="1" indent="0" algn="r">
              <a:buNone/>
            </a:pPr>
            <a:r>
              <a:rPr lang="ru-RU" sz="2000" dirty="0"/>
              <a:t>Руководитель Ираида Васильевна Жужман, учитель физики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135561" y="718787"/>
            <a:ext cx="864095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МОСКОВСКОЕ СУВОРОВСКОЕ ВОЕННОЕ УЧИЛИЩЕ</a:t>
            </a: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4173572" y="5903385"/>
            <a:ext cx="3419245" cy="726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ctr">
              <a:buNone/>
            </a:pPr>
            <a:r>
              <a:rPr lang="ru-RU" dirty="0"/>
              <a:t>2024 год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994260" y="2443169"/>
            <a:ext cx="410240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Юные авиаторы</a:t>
            </a:r>
          </a:p>
        </p:txBody>
      </p:sp>
      <p:pic>
        <p:nvPicPr>
          <p:cNvPr id="4" name="Объект 4" descr="Изображение выглядит как текст, логотип, Графика, Шрифт&#10;&#10;Автоматически созданное описание">
            <a:extLst>
              <a:ext uri="{FF2B5EF4-FFF2-40B4-BE49-F238E27FC236}">
                <a16:creationId xmlns="" xmlns:a16="http://schemas.microsoft.com/office/drawing/2014/main" id="{A3CFFF54-2A04-37E3-FF4E-03665B2DA5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9" t="3814" r="2624" b="3908"/>
          <a:stretch/>
        </p:blipFill>
        <p:spPr>
          <a:xfrm>
            <a:off x="721504" y="2077915"/>
            <a:ext cx="3285055" cy="35283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D341ABD0-8CA6-A908-0420-FDD951EC2A04}"/>
              </a:ext>
            </a:extLst>
          </p:cNvPr>
          <p:cNvSpPr txBox="1"/>
          <p:nvPr/>
        </p:nvSpPr>
        <p:spPr>
          <a:xfrm>
            <a:off x="2135561" y="168560"/>
            <a:ext cx="94517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n w="11430"/>
                <a:solidFill>
                  <a:srgbClr val="FFC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МИНИСТЕРСТВО ОБОРОНЫ РОССИЙСКОЙ ФЕДЕРАЦИИ</a:t>
            </a:r>
          </a:p>
          <a:p>
            <a:pPr algn="ctr"/>
            <a:r>
              <a:rPr lang="ru-RU" b="1" i="1" dirty="0">
                <a:solidFill>
                  <a:srgbClr val="FFC000"/>
                </a:solidFill>
                <a:latin typeface="+mj-lt"/>
                <a:ea typeface="+mj-ea"/>
                <a:cs typeface="+mj-cs"/>
              </a:rPr>
              <a:t>Федеральное государственное казённое общеобразовательное учреждение</a:t>
            </a:r>
            <a:endParaRPr lang="ru-RU" b="1" dirty="0">
              <a:ln w="11430"/>
              <a:solidFill>
                <a:srgbClr val="FFC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6" name="Звук 5">
            <a:extLst>
              <a:ext uri="{FF2B5EF4-FFF2-40B4-BE49-F238E27FC236}">
                <a16:creationId xmlns="" xmlns:a16="http://schemas.microsoft.com/office/drawing/2014/main" id="{A6D0B929-FE4D-EFCB-EA83-56DD6D5ADE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163300" y="58293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55"/>
    </mc:Choice>
    <mc:Fallback xmlns="">
      <p:transition spd="slow" advTm="108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32BC26D8-82FB-445E-AA49-62A77D7C1E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CB44330D-EA18-4254-AA95-EB49948539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22066"/>
            <a:ext cx="10515600" cy="2413867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Ссылка на видео «Визитная карточка» команды «Юные авиаторы»: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disk.yandex.ru/i/Ev3m7eemkzFBpw</a:t>
            </a:r>
            <a:r>
              <a:rPr lang="ru-RU" dirty="0" smtClean="0"/>
              <a:t> 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843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400"/>
    </mc:Choice>
    <mc:Fallback xmlns="">
      <p:transition spd="slow" advTm="109400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14283" objId="4"/>
        <p14:stopEvt time="106354" objId="4"/>
        <p14:playEvt time="107141" objId="4"/>
        <p14:stopEvt time="109273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="" xmlns:a16="http://schemas.microsoft.com/office/drawing/2014/main" id="{94BFCCA4-109C-4B21-816E-144FE75C38E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1801905-CD82-0EBD-4ABD-7CE2D9241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18" y="643465"/>
            <a:ext cx="3895359" cy="1846615"/>
          </a:xfr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4000" b="1" dirty="0">
                <a:ln/>
                <a:solidFill>
                  <a:schemeClr val="accent4"/>
                </a:solidFill>
              </a:rPr>
              <a:t>О «МиГ»-ах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="" xmlns:a16="http://schemas.microsoft.com/office/drawing/2014/main" id="{0059B5C0-FEC8-4370-AF45-02E3AEF6FA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40080" y="2659144"/>
            <a:ext cx="3566160" cy="18288"/>
          </a:xfrm>
          <a:custGeom>
            <a:avLst/>
            <a:gdLst>
              <a:gd name="connsiteX0" fmla="*/ 0 w 3566160"/>
              <a:gd name="connsiteY0" fmla="*/ 0 h 18288"/>
              <a:gd name="connsiteX1" fmla="*/ 665683 w 3566160"/>
              <a:gd name="connsiteY1" fmla="*/ 0 h 18288"/>
              <a:gd name="connsiteX2" fmla="*/ 1331366 w 3566160"/>
              <a:gd name="connsiteY2" fmla="*/ 0 h 18288"/>
              <a:gd name="connsiteX3" fmla="*/ 1818742 w 3566160"/>
              <a:gd name="connsiteY3" fmla="*/ 0 h 18288"/>
              <a:gd name="connsiteX4" fmla="*/ 2413102 w 3566160"/>
              <a:gd name="connsiteY4" fmla="*/ 0 h 18288"/>
              <a:gd name="connsiteX5" fmla="*/ 2936138 w 3566160"/>
              <a:gd name="connsiteY5" fmla="*/ 0 h 18288"/>
              <a:gd name="connsiteX6" fmla="*/ 3566160 w 3566160"/>
              <a:gd name="connsiteY6" fmla="*/ 0 h 18288"/>
              <a:gd name="connsiteX7" fmla="*/ 3566160 w 3566160"/>
              <a:gd name="connsiteY7" fmla="*/ 18288 h 18288"/>
              <a:gd name="connsiteX8" fmla="*/ 2971800 w 3566160"/>
              <a:gd name="connsiteY8" fmla="*/ 18288 h 18288"/>
              <a:gd name="connsiteX9" fmla="*/ 2448763 w 3566160"/>
              <a:gd name="connsiteY9" fmla="*/ 18288 h 18288"/>
              <a:gd name="connsiteX10" fmla="*/ 1854403 w 3566160"/>
              <a:gd name="connsiteY10" fmla="*/ 18288 h 18288"/>
              <a:gd name="connsiteX11" fmla="*/ 1295705 w 3566160"/>
              <a:gd name="connsiteY11" fmla="*/ 18288 h 18288"/>
              <a:gd name="connsiteX12" fmla="*/ 772668 w 3566160"/>
              <a:gd name="connsiteY12" fmla="*/ 18288 h 18288"/>
              <a:gd name="connsiteX13" fmla="*/ 0 w 3566160"/>
              <a:gd name="connsiteY13" fmla="*/ 18288 h 18288"/>
              <a:gd name="connsiteX14" fmla="*/ 0 w 3566160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566160" h="18288" fill="none" extrusionOk="0">
                <a:moveTo>
                  <a:pt x="0" y="0"/>
                </a:moveTo>
                <a:cubicBezTo>
                  <a:pt x="222644" y="15773"/>
                  <a:pt x="447078" y="-30288"/>
                  <a:pt x="665683" y="0"/>
                </a:cubicBezTo>
                <a:cubicBezTo>
                  <a:pt x="884288" y="30288"/>
                  <a:pt x="1132425" y="-6167"/>
                  <a:pt x="1331366" y="0"/>
                </a:cubicBezTo>
                <a:cubicBezTo>
                  <a:pt x="1530307" y="6167"/>
                  <a:pt x="1680942" y="17562"/>
                  <a:pt x="1818742" y="0"/>
                </a:cubicBezTo>
                <a:cubicBezTo>
                  <a:pt x="1956542" y="-17562"/>
                  <a:pt x="2130227" y="23032"/>
                  <a:pt x="2413102" y="0"/>
                </a:cubicBezTo>
                <a:cubicBezTo>
                  <a:pt x="2695977" y="-23032"/>
                  <a:pt x="2679988" y="-13260"/>
                  <a:pt x="2936138" y="0"/>
                </a:cubicBezTo>
                <a:cubicBezTo>
                  <a:pt x="3192288" y="13260"/>
                  <a:pt x="3378668" y="16268"/>
                  <a:pt x="3566160" y="0"/>
                </a:cubicBezTo>
                <a:cubicBezTo>
                  <a:pt x="3566199" y="7328"/>
                  <a:pt x="3566779" y="9982"/>
                  <a:pt x="3566160" y="18288"/>
                </a:cubicBezTo>
                <a:cubicBezTo>
                  <a:pt x="3315478" y="45899"/>
                  <a:pt x="3188272" y="-7574"/>
                  <a:pt x="2971800" y="18288"/>
                </a:cubicBezTo>
                <a:cubicBezTo>
                  <a:pt x="2755328" y="44150"/>
                  <a:pt x="2598570" y="34692"/>
                  <a:pt x="2448763" y="18288"/>
                </a:cubicBezTo>
                <a:cubicBezTo>
                  <a:pt x="2298956" y="1884"/>
                  <a:pt x="2011344" y="-7043"/>
                  <a:pt x="1854403" y="18288"/>
                </a:cubicBezTo>
                <a:cubicBezTo>
                  <a:pt x="1697462" y="43619"/>
                  <a:pt x="1444994" y="618"/>
                  <a:pt x="1295705" y="18288"/>
                </a:cubicBezTo>
                <a:cubicBezTo>
                  <a:pt x="1146416" y="35958"/>
                  <a:pt x="965401" y="42167"/>
                  <a:pt x="772668" y="18288"/>
                </a:cubicBezTo>
                <a:cubicBezTo>
                  <a:pt x="579935" y="-5591"/>
                  <a:pt x="352420" y="-19381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566160" h="18288" stroke="0" extrusionOk="0">
                <a:moveTo>
                  <a:pt x="0" y="0"/>
                </a:moveTo>
                <a:cubicBezTo>
                  <a:pt x="169947" y="-5008"/>
                  <a:pt x="340602" y="-17518"/>
                  <a:pt x="594360" y="0"/>
                </a:cubicBezTo>
                <a:cubicBezTo>
                  <a:pt x="848118" y="17518"/>
                  <a:pt x="997921" y="8866"/>
                  <a:pt x="1224382" y="0"/>
                </a:cubicBezTo>
                <a:cubicBezTo>
                  <a:pt x="1450843" y="-8866"/>
                  <a:pt x="1572343" y="8392"/>
                  <a:pt x="1783080" y="0"/>
                </a:cubicBezTo>
                <a:cubicBezTo>
                  <a:pt x="1993817" y="-8392"/>
                  <a:pt x="2266728" y="2126"/>
                  <a:pt x="2448763" y="0"/>
                </a:cubicBezTo>
                <a:cubicBezTo>
                  <a:pt x="2630798" y="-2126"/>
                  <a:pt x="2815508" y="-13843"/>
                  <a:pt x="3043123" y="0"/>
                </a:cubicBezTo>
                <a:cubicBezTo>
                  <a:pt x="3270738" y="13843"/>
                  <a:pt x="3420568" y="2184"/>
                  <a:pt x="3566160" y="0"/>
                </a:cubicBezTo>
                <a:cubicBezTo>
                  <a:pt x="3566487" y="8595"/>
                  <a:pt x="3566088" y="13110"/>
                  <a:pt x="3566160" y="18288"/>
                </a:cubicBezTo>
                <a:cubicBezTo>
                  <a:pt x="3421748" y="9323"/>
                  <a:pt x="3176383" y="-3939"/>
                  <a:pt x="2971800" y="18288"/>
                </a:cubicBezTo>
                <a:cubicBezTo>
                  <a:pt x="2767217" y="40515"/>
                  <a:pt x="2590769" y="4336"/>
                  <a:pt x="2306117" y="18288"/>
                </a:cubicBezTo>
                <a:cubicBezTo>
                  <a:pt x="2021465" y="32240"/>
                  <a:pt x="1860727" y="-9280"/>
                  <a:pt x="1676095" y="18288"/>
                </a:cubicBezTo>
                <a:cubicBezTo>
                  <a:pt x="1491463" y="45856"/>
                  <a:pt x="1329173" y="5765"/>
                  <a:pt x="1153058" y="18288"/>
                </a:cubicBezTo>
                <a:cubicBezTo>
                  <a:pt x="976943" y="30811"/>
                  <a:pt x="895178" y="4751"/>
                  <a:pt x="665683" y="18288"/>
                </a:cubicBezTo>
                <a:cubicBezTo>
                  <a:pt x="436189" y="31825"/>
                  <a:pt x="302924" y="2002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="" xmlns:ask="http://schemas.microsoft.com/office/drawing/2018/sketchyshapes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B8B19D-90AE-D558-BEA5-33EFE05177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167"/>
            <a:ext cx="3895522" cy="356794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/>
              <a:t>Все знают знаменитые российские самолёты МиГ – многофункциональные боевые, современные истребители-перехватчики, с изменяемой геометрией крыла, носители самого современного оружия –  гиперзвукового ракетного комплекса «Кинжал». </a:t>
            </a:r>
          </a:p>
          <a:p>
            <a:pPr marL="0" indent="0" algn="just">
              <a:buNone/>
            </a:pPr>
            <a:r>
              <a:rPr lang="ru-RU" sz="1400" dirty="0"/>
              <a:t>Мы хотим провести экскурсию по одному из предприятий, участвующих в создании этой известной марки самолётов и рассказать о его богатой истории.</a:t>
            </a:r>
          </a:p>
          <a:p>
            <a:pPr marL="0" indent="0" algn="just">
              <a:buNone/>
            </a:pPr>
            <a:r>
              <a:rPr lang="ru-RU" sz="1400" b="0" i="0" dirty="0">
                <a:effectLst/>
                <a:latin typeface="Onest"/>
              </a:rPr>
              <a:t>Компания специализируется на выпуске воздушных судов военного назначения. Правительство России выдало корпорации «МиГ» лицензии на разработку, производство и техническую поддержку авиационной техники.</a:t>
            </a:r>
          </a:p>
          <a:p>
            <a:pPr algn="just"/>
            <a:endParaRPr lang="ru-RU" sz="1400" dirty="0"/>
          </a:p>
        </p:txBody>
      </p:sp>
      <p:pic>
        <p:nvPicPr>
          <p:cNvPr id="7" name="Picture 8" descr="Изображение логотипа">
            <a:extLst>
              <a:ext uri="{FF2B5EF4-FFF2-40B4-BE49-F238E27FC236}">
                <a16:creationId xmlns="" xmlns:a16="http://schemas.microsoft.com/office/drawing/2014/main" id="{CF64EB9C-81CE-06D9-5E5C-54B837B666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1" r="-2" b="-2"/>
          <a:stretch/>
        </p:blipFill>
        <p:spPr bwMode="auto">
          <a:xfrm>
            <a:off x="5024408" y="164592"/>
            <a:ext cx="3036248" cy="3456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Изображение выглядит как небо, на открытом воздухе, самолет, реактивный самолет&#10;&#10;Автоматически созданное описание">
            <a:extLst>
              <a:ext uri="{FF2B5EF4-FFF2-40B4-BE49-F238E27FC236}">
                <a16:creationId xmlns="" xmlns:a16="http://schemas.microsoft.com/office/drawing/2014/main" id="{4449B4F4-FCAF-9C0B-4842-82372270F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0" r="4" b="4"/>
          <a:stretch/>
        </p:blipFill>
        <p:spPr bwMode="auto">
          <a:xfrm>
            <a:off x="8247888" y="177179"/>
            <a:ext cx="3785616" cy="261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Изображение выглядит как самолет, небо, транспорт, на открытом воздухе&#10;&#10;Автоматически созданное описание">
            <a:extLst>
              <a:ext uri="{FF2B5EF4-FFF2-40B4-BE49-F238E27FC236}">
                <a16:creationId xmlns="" xmlns:a16="http://schemas.microsoft.com/office/drawing/2014/main" id="{53721CBF-0CC2-A9C1-38C6-1AC49DB53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9" r="-1" b="191"/>
          <a:stretch/>
        </p:blipFill>
        <p:spPr bwMode="auto">
          <a:xfrm>
            <a:off x="4992624" y="4035051"/>
            <a:ext cx="3099816" cy="191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Изображение выглядит как транспорт, самолет, небо, на открытом воздухе&#10;&#10;Автоматически созданное описание">
            <a:extLst>
              <a:ext uri="{FF2B5EF4-FFF2-40B4-BE49-F238E27FC236}">
                <a16:creationId xmlns="" xmlns:a16="http://schemas.microsoft.com/office/drawing/2014/main" id="{52C4706A-198F-ECC6-6CDF-9271F781F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6" r="14724" b="2"/>
          <a:stretch/>
        </p:blipFill>
        <p:spPr bwMode="auto">
          <a:xfrm>
            <a:off x="8426015" y="2971759"/>
            <a:ext cx="3429361" cy="3221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Звук-2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473878" y="57323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94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41"/>
    </mc:Choice>
    <mc:Fallback xmlns="">
      <p:transition spd="slow" advTm="36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="" xmlns:a16="http://schemas.microsoft.com/office/drawing/2014/main" id="{2ABE1108-6423-4E53-85A1-817683043C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1921A3-7EEB-1C24-9D47-3DE7C64FF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2262" y="214084"/>
            <a:ext cx="7678713" cy="850301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ru-RU" sz="2800" b="1" dirty="0">
                <a:ln/>
                <a:solidFill>
                  <a:schemeClr val="accent4"/>
                </a:solidFill>
              </a:rPr>
              <a:t>КОНСТРУКТОРСКОЕ БЮРО ИМЕНИ МИКОЯНА</a:t>
            </a:r>
          </a:p>
        </p:txBody>
      </p:sp>
      <p:pic>
        <p:nvPicPr>
          <p:cNvPr id="5" name="Picture 5" descr="C:\Users\a.horoshilov\Pictures\ГУРЕВИЧ.jpg">
            <a:extLst>
              <a:ext uri="{FF2B5EF4-FFF2-40B4-BE49-F238E27FC236}">
                <a16:creationId xmlns="" xmlns:a16="http://schemas.microsoft.com/office/drawing/2014/main" id="{9ABDF06C-1F48-2310-A058-BCDC9B9986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" r="48309" b="4"/>
          <a:stretch/>
        </p:blipFill>
        <p:spPr bwMode="auto">
          <a:xfrm>
            <a:off x="136831" y="751625"/>
            <a:ext cx="2367733" cy="216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РСК &quot;МиГ&quot; войдет в состав компании &quot;Сухой&quot;: bmpd — LiveJournal">
            <a:extLst>
              <a:ext uri="{FF2B5EF4-FFF2-40B4-BE49-F238E27FC236}">
                <a16:creationId xmlns="" xmlns:a16="http://schemas.microsoft.com/office/drawing/2014/main" id="{68DECE8D-0E71-622C-6632-61BACFA451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9" r="3" b="16262"/>
          <a:stretch/>
        </p:blipFill>
        <p:spPr bwMode="auto">
          <a:xfrm>
            <a:off x="5135624" y="909225"/>
            <a:ext cx="6107843" cy="3630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66436FB-6918-5F70-FDE7-9728E63166CD}"/>
              </a:ext>
            </a:extLst>
          </p:cNvPr>
          <p:cNvSpPr txBox="1"/>
          <p:nvPr/>
        </p:nvSpPr>
        <p:spPr>
          <a:xfrm>
            <a:off x="5960155" y="5375697"/>
            <a:ext cx="33177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Гуревич Михаил Иосифович</a:t>
            </a:r>
          </a:p>
          <a:p>
            <a:pPr algn="ctr"/>
            <a:r>
              <a:rPr lang="ru-RU" dirty="0"/>
              <a:t>1892—1976 гг.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7223CB2-F3AD-27EB-A63C-A84BA05D8137}"/>
              </a:ext>
            </a:extLst>
          </p:cNvPr>
          <p:cNvSpPr/>
          <p:nvPr/>
        </p:nvSpPr>
        <p:spPr>
          <a:xfrm>
            <a:off x="2384516" y="1510619"/>
            <a:ext cx="26418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/>
              <a:t>Микоян Артём Иванович</a:t>
            </a:r>
          </a:p>
          <a:p>
            <a:pPr algn="ctr"/>
            <a:r>
              <a:rPr lang="ru-RU" dirty="0"/>
              <a:t>1905—1970 гг.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E353529D-9E91-7D06-FE62-4F87425E0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7" y="3429000"/>
            <a:ext cx="5313860" cy="321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a.horoshilov\Pictures\ГУРЕВИЧ.jpg">
            <a:extLst>
              <a:ext uri="{FF2B5EF4-FFF2-40B4-BE49-F238E27FC236}">
                <a16:creationId xmlns="" xmlns:a16="http://schemas.microsoft.com/office/drawing/2014/main" id="{5EEFFAF4-D823-F23C-A331-DF2E7BC62B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7" r="4" b="4"/>
          <a:stretch/>
        </p:blipFill>
        <p:spPr bwMode="auto">
          <a:xfrm>
            <a:off x="9163699" y="4616702"/>
            <a:ext cx="2328229" cy="216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-4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60155" y="585324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644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16"/>
    </mc:Choice>
    <mc:Fallback xmlns="">
      <p:transition spd="slow" advTm="35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2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DB90EDA9-2517-46EC-B6D4-3918D04786C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9D47A6-3A68-56B1-ED67-F01C55712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49" y="373335"/>
            <a:ext cx="11903811" cy="2068480"/>
          </a:xfr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000" b="1" dirty="0" err="1">
                <a:ln/>
                <a:solidFill>
                  <a:schemeClr val="accent4"/>
                </a:solidFill>
              </a:rPr>
              <a:t>А</a:t>
            </a:r>
            <a:r>
              <a:rPr lang="ru-RU" sz="4000" b="1" dirty="0">
                <a:ln/>
                <a:solidFill>
                  <a:schemeClr val="accent4"/>
                </a:solidFill>
              </a:rPr>
              <a:t>кционерное общество</a:t>
            </a:r>
            <a:r>
              <a:rPr lang="en-US" sz="4000" b="1" dirty="0">
                <a:ln/>
                <a:solidFill>
                  <a:schemeClr val="accent4"/>
                </a:solidFill>
              </a:rPr>
              <a:t> «</a:t>
            </a:r>
            <a:r>
              <a:rPr lang="ru-RU" sz="4000" b="1" dirty="0">
                <a:ln/>
                <a:solidFill>
                  <a:schemeClr val="accent4"/>
                </a:solidFill>
              </a:rPr>
              <a:t>Российская самолётостроительная корпорация</a:t>
            </a:r>
            <a:r>
              <a:rPr lang="en-US" sz="4000" b="1" dirty="0">
                <a:ln/>
                <a:solidFill>
                  <a:schemeClr val="accent4"/>
                </a:solidFill>
              </a:rPr>
              <a:t> „</a:t>
            </a:r>
            <a:r>
              <a:rPr lang="en-US" sz="4000" b="1" dirty="0" err="1">
                <a:ln/>
                <a:solidFill>
                  <a:schemeClr val="accent4"/>
                </a:solidFill>
              </a:rPr>
              <a:t>МиГ</a:t>
            </a:r>
            <a:r>
              <a:rPr lang="en-US" sz="4000" b="1" dirty="0">
                <a:ln/>
                <a:solidFill>
                  <a:schemeClr val="accent4"/>
                </a:solidFill>
              </a:rPr>
              <a:t>“»</a:t>
            </a:r>
            <a:endParaRPr lang="ru-RU" sz="4000" b="1" dirty="0">
              <a:ln/>
              <a:solidFill>
                <a:schemeClr val="accent4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D449B1F2-532C-44C7-8AC7-28EA15EE02C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rot="5400000">
            <a:off x="85039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EE7D3784-5CF9-4282-9B1C-523957852B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2" descr="Изображение выглядит как завод, строительство, промышленность, колесо&#10;&#10;Автоматически созданное описание">
            <a:extLst>
              <a:ext uri="{FF2B5EF4-FFF2-40B4-BE49-F238E27FC236}">
                <a16:creationId xmlns="" xmlns:a16="http://schemas.microsoft.com/office/drawing/2014/main" id="{202EB853-6287-0E85-FCBD-7A2910875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0" r="5062" b="4"/>
          <a:stretch/>
        </p:blipFill>
        <p:spPr bwMode="auto">
          <a:xfrm>
            <a:off x="2412537" y="2147652"/>
            <a:ext cx="7120812" cy="448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8A05D2E8-F64B-2E2E-B608-1E53028D1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537" y="2318061"/>
            <a:ext cx="7366926" cy="37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Звук-1055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46328" y="5584522"/>
            <a:ext cx="609600" cy="609600"/>
          </a:xfrm>
          <a:prstGeom prst="rect">
            <a:avLst/>
          </a:prstGeom>
        </p:spPr>
      </p:pic>
      <p:sp>
        <p:nvSpPr>
          <p:cNvPr id="4" name="AutoShape 2" descr="https://russianplanes.net/images/to262000/26173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russianplanes.net/images/to262000/261737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C:\Users\a.horoshilov\Desktop\261737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8"/>
          <a:stretch/>
        </p:blipFill>
        <p:spPr bwMode="auto">
          <a:xfrm>
            <a:off x="2537499" y="2192221"/>
            <a:ext cx="7117001" cy="439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376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422"/>
    </mc:Choice>
    <mc:Fallback xmlns="">
      <p:transition spd="slow" advTm="634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5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5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6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6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5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5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7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28|0.7|7.7|0.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329</TotalTime>
  <Words>146</Words>
  <Application>Microsoft Office PowerPoint</Application>
  <PresentationFormat>Произвольный</PresentationFormat>
  <Paragraphs>26</Paragraphs>
  <Slides>5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О «МиГ»-ах</vt:lpstr>
      <vt:lpstr>КОНСТРУКТОРСКОЕ БЮРО ИМЕНИ МИКОЯНА</vt:lpstr>
      <vt:lpstr>Акционерное общество «Российская самолётостроительная корпорация „МиГ“»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User111114724</dc:creator>
  <cp:lastModifiedBy>Хорошилов Александр Николаевич</cp:lastModifiedBy>
  <cp:revision>16</cp:revision>
  <dcterms:created xsi:type="dcterms:W3CDTF">2024-11-29T19:47:51Z</dcterms:created>
  <dcterms:modified xsi:type="dcterms:W3CDTF">2024-11-30T13:51:29Z</dcterms:modified>
</cp:coreProperties>
</file>