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91" r:id="rId26"/>
  </p:sldIdLst>
  <p:sldSz cx="12192000" cy="6858000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258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478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680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6706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2.xml"/><Relationship Id="rId21" Type="http://schemas.openxmlformats.org/officeDocument/2006/relationships/slide" Target="slide21.xml"/><Relationship Id="rId7" Type="http://schemas.openxmlformats.org/officeDocument/2006/relationships/slide" Target="slide6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slide" Target="slide4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0668" y="-128676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ФИЗИКА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08714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ХИМИЯ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45360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БИОЛОГИЯ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ОБиЗР</a:t>
            </a:r>
            <a:endParaRPr lang="ru-RU" sz="2800" b="1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609600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1310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695263" y="5281669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737912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713098" y="5306813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658954" y="5306813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400872"/>
            <a:ext cx="112848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Каким важнейшим </a:t>
            </a:r>
            <a:r>
              <a:rPr lang="ru-RU" sz="3200" dirty="0" smtClean="0"/>
              <a:t>химико-физическим свойствами </a:t>
            </a:r>
            <a:r>
              <a:rPr lang="ru-RU" sz="3200" dirty="0"/>
              <a:t>обладает обшивка современного минного тральщика?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44929" y="5260762"/>
            <a:ext cx="108236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Обшивка обладает диэлектрическими свойствами. Это необходимо, чтобы магнитные мины не смогли прикрепляться к судну.</a:t>
            </a:r>
          </a:p>
          <a:p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659" y="1676248"/>
            <a:ext cx="5474682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165" y="0"/>
            <a:ext cx="11575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называется сталь содержащая легирующие добавки(</a:t>
            </a:r>
            <a:r>
              <a:rPr lang="en-US" sz="2800" dirty="0" smtClean="0"/>
              <a:t>Cr ,Ni ,</a:t>
            </a:r>
            <a:r>
              <a:rPr lang="en-US" sz="2800" dirty="0" err="1" smtClean="0"/>
              <a:t>Mn</a:t>
            </a:r>
            <a:r>
              <a:rPr lang="en-US" sz="2800" dirty="0" smtClean="0"/>
              <a:t>)</a:t>
            </a:r>
            <a:r>
              <a:rPr lang="ru-RU" sz="2800" dirty="0" smtClean="0"/>
              <a:t>, используемые в </a:t>
            </a:r>
            <a:r>
              <a:rPr lang="ru-RU" sz="2800" dirty="0" err="1" smtClean="0"/>
              <a:t>судостроительстве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66537" y="5707039"/>
            <a:ext cx="5185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Нержавеющая сталь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847" y="1111463"/>
            <a:ext cx="6702533" cy="443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4368"/>
            <a:ext cx="117275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Практически на каждом производственном предприятии России производили какие либо устройства или  приспособления для бытовых нужд. Что помимо судов производили на заводе </a:t>
            </a:r>
            <a:r>
              <a:rPr lang="en-US" sz="3200" dirty="0"/>
              <a:t>“</a:t>
            </a:r>
            <a:r>
              <a:rPr lang="ru-RU" sz="3200" dirty="0"/>
              <a:t>Авангарде</a:t>
            </a:r>
            <a:r>
              <a:rPr lang="en-US" sz="3200" dirty="0"/>
              <a:t>”</a:t>
            </a:r>
            <a:r>
              <a:rPr lang="ru-RU" sz="3200" dirty="0"/>
              <a:t>?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506" y="1863541"/>
            <a:ext cx="3664014" cy="33652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76286" y="5707039"/>
            <a:ext cx="73006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cap="all" dirty="0"/>
              <a:t>ЛЕГЕНДАРНАЯ "АВАНГАРДОВСКАЯ" ТАБУРЕТКА</a:t>
            </a:r>
            <a:endParaRPr lang="ru-RU" sz="2800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782" y="1863541"/>
            <a:ext cx="5339977" cy="345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0271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</a:t>
            </a:r>
            <a:r>
              <a:rPr lang="ru-RU" sz="2800" dirty="0" smtClean="0"/>
              <a:t>остояние</a:t>
            </a:r>
            <a:r>
              <a:rPr lang="ru-RU" sz="2800" dirty="0"/>
              <a:t>, возникающее вследствие морской качки. Проявляется тошнотой, </a:t>
            </a:r>
            <a:r>
              <a:rPr lang="ru-RU" sz="2800" dirty="0" smtClean="0"/>
              <a:t>головокружением. Как называется данная болезнь?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639867" y="5744865"/>
            <a:ext cx="3814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Морская болезнь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968" t="4994" r="9478" b="16048"/>
          <a:stretch/>
        </p:blipFill>
        <p:spPr>
          <a:xfrm>
            <a:off x="3915294" y="2108223"/>
            <a:ext cx="4297681" cy="323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521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Какие живые обитатели водных глубин передвигаются за счёт реактивного движения?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327909" y="5814760"/>
            <a:ext cx="6882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Кальмары, осьминоги, медузы, </a:t>
            </a:r>
            <a:r>
              <a:rPr lang="ru-RU" sz="2800" dirty="0" err="1"/>
              <a:t>маллюски</a:t>
            </a:r>
            <a:r>
              <a:rPr lang="ru-RU" sz="2800" dirty="0"/>
              <a:t>, каракатицы</a:t>
            </a:r>
            <a:r>
              <a:rPr lang="ru-RU" dirty="0"/>
              <a:t>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167" y="2161313"/>
            <a:ext cx="7799503" cy="300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495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Наблюдения за какими живыми существами   могли натолкнуть на идею создания </a:t>
            </a:r>
            <a:r>
              <a:rPr lang="ru-RU" sz="2800" dirty="0" err="1"/>
              <a:t>экранопланов</a:t>
            </a:r>
            <a:r>
              <a:rPr lang="ru-RU" sz="2800" dirty="0"/>
              <a:t>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33747" y="5399261"/>
            <a:ext cx="9671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Можно утверждать, что идея создания </a:t>
            </a:r>
            <a:r>
              <a:rPr lang="ru-RU" sz="2400" dirty="0" err="1"/>
              <a:t>экраноплана</a:t>
            </a:r>
            <a:r>
              <a:rPr lang="ru-RU" sz="2400" dirty="0"/>
              <a:t> была заимствована у природы. Наблюдения позволили установить, что летучие рыбы при своем полете используют экранный эффект.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880" y="1756843"/>
            <a:ext cx="5073535" cy="338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316034" y="5999426"/>
            <a:ext cx="6906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Атомный ледокол </a:t>
            </a:r>
            <a:r>
              <a:rPr lang="en-US" sz="3200" dirty="0" smtClean="0"/>
              <a:t>“</a:t>
            </a:r>
            <a:r>
              <a:rPr lang="ru-RU" sz="3200" dirty="0" smtClean="0"/>
              <a:t>ЛЕНИН</a:t>
            </a:r>
            <a:r>
              <a:rPr lang="en-US" sz="3200" dirty="0" smtClean="0"/>
              <a:t>”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993" y="1746358"/>
            <a:ext cx="3664014" cy="33652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402" y="1203741"/>
            <a:ext cx="6675777" cy="44505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4770" y="207855"/>
            <a:ext cx="882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 называется первый в мире ледокол с ядерной силовой установкой, сделанный в СССР, спасательные шлюпки для которого</a:t>
            </a:r>
            <a:r>
              <a:rPr lang="ru-RU" dirty="0"/>
              <a:t> </a:t>
            </a:r>
            <a:r>
              <a:rPr lang="ru-RU" dirty="0" smtClean="0"/>
              <a:t>были изготовлены на заводе</a:t>
            </a:r>
            <a:r>
              <a:rPr lang="en-US" dirty="0" smtClean="0"/>
              <a:t>”</a:t>
            </a:r>
            <a:r>
              <a:rPr lang="ru-RU" dirty="0" smtClean="0"/>
              <a:t>АВАНГАРД</a:t>
            </a:r>
            <a:r>
              <a:rPr lang="en-US" dirty="0" smtClean="0"/>
              <a:t>”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615" y="406848"/>
            <a:ext cx="120163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Почему </a:t>
            </a:r>
            <a:r>
              <a:rPr lang="ru-RU" sz="3200" dirty="0" smtClean="0"/>
              <a:t>именно </a:t>
            </a:r>
            <a:r>
              <a:rPr lang="ru-RU" sz="3200" dirty="0"/>
              <a:t>в </a:t>
            </a:r>
            <a:r>
              <a:rPr lang="ru-RU" sz="3200" dirty="0" smtClean="0"/>
              <a:t>Карелии, крае озер и лесов, </a:t>
            </a:r>
            <a:r>
              <a:rPr lang="ru-RU" sz="3200" dirty="0"/>
              <a:t>проводятся испытания </a:t>
            </a:r>
            <a:r>
              <a:rPr lang="ru-RU" sz="3200" dirty="0" err="1"/>
              <a:t>экранопланов</a:t>
            </a:r>
            <a:r>
              <a:rPr lang="ru-RU" sz="3200" dirty="0"/>
              <a:t>?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845558" y="5399261"/>
            <a:ext cx="7521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Для испытаний удобно использовать большую площадь льда. В Карелии два больших озера, которые замерзают зимой и имеют большую толщину льда.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685" y="1516006"/>
            <a:ext cx="6556137" cy="368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246" y="0"/>
            <a:ext cx="11629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стране в период с 1938-1939 года строилось огромное количество заводов в том числе на севере (на границе с Финляндией ) завод </a:t>
            </a:r>
            <a:r>
              <a:rPr lang="en-US" sz="3200" dirty="0" smtClean="0"/>
              <a:t>“</a:t>
            </a:r>
            <a:r>
              <a:rPr lang="ru-RU" sz="3200" dirty="0" smtClean="0"/>
              <a:t>Авангард</a:t>
            </a:r>
            <a:r>
              <a:rPr lang="en-US" sz="3200" dirty="0" smtClean="0"/>
              <a:t>”</a:t>
            </a:r>
            <a:r>
              <a:rPr lang="ru-RU" sz="3200" dirty="0" smtClean="0"/>
              <a:t>.</a:t>
            </a:r>
            <a:r>
              <a:rPr lang="en-US" sz="3200" dirty="0" smtClean="0"/>
              <a:t> </a:t>
            </a:r>
            <a:r>
              <a:rPr lang="ru-RU" sz="3200" dirty="0" smtClean="0"/>
              <a:t>О каком виде промышленности может идти речь в данном случае?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46131" y="5768021"/>
            <a:ext cx="9213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данном случае речь может идти об обеспечении потребностей </a:t>
            </a:r>
            <a:r>
              <a:rPr lang="ru-RU" sz="2800" dirty="0" smtClean="0"/>
              <a:t>государства в </a:t>
            </a:r>
            <a:r>
              <a:rPr lang="ru-RU" sz="2800" dirty="0"/>
              <a:t>оборонной промышленности.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393" y="2028492"/>
            <a:ext cx="5227864" cy="367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776" y="961122"/>
            <a:ext cx="7238867" cy="50383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8625" y="66191"/>
            <a:ext cx="11577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</a:t>
            </a:r>
            <a:r>
              <a:rPr lang="ru-RU" sz="3200" dirty="0" smtClean="0"/>
              <a:t>авод </a:t>
            </a:r>
            <a:r>
              <a:rPr lang="en-US" sz="3200" dirty="0"/>
              <a:t>“</a:t>
            </a:r>
            <a:r>
              <a:rPr lang="ru-RU" sz="3200" dirty="0"/>
              <a:t>Авангард</a:t>
            </a:r>
            <a:r>
              <a:rPr lang="en-US" sz="3200" dirty="0"/>
              <a:t>”</a:t>
            </a:r>
            <a:r>
              <a:rPr lang="ru-RU" sz="3200" dirty="0"/>
              <a:t> получил название </a:t>
            </a:r>
            <a:r>
              <a:rPr lang="en-US" sz="3200" dirty="0"/>
              <a:t>“</a:t>
            </a:r>
            <a:r>
              <a:rPr lang="ru-RU" sz="3200" dirty="0"/>
              <a:t>Северная точка</a:t>
            </a:r>
            <a:r>
              <a:rPr lang="en-US" sz="3200" dirty="0" smtClean="0"/>
              <a:t>”</a:t>
            </a:r>
            <a:r>
              <a:rPr lang="ru-RU" sz="3200" dirty="0" smtClean="0"/>
              <a:t> с чем это может быть связанно?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11597" y="5707037"/>
            <a:ext cx="8040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Он находится на севере страны, и граничит с </a:t>
            </a:r>
            <a:r>
              <a:rPr lang="ru-RU" sz="3200" dirty="0" smtClean="0"/>
              <a:t>Финляндией.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862388" y="2633662"/>
            <a:ext cx="90487" cy="9286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072" y="541465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18502" y="4583652"/>
            <a:ext cx="90434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По закону Архимеда, выталкивающая сила должна быть больше силы тяжести</a:t>
            </a:r>
          </a:p>
          <a:p>
            <a:pPr algn="just"/>
            <a:r>
              <a:rPr lang="ru-RU" sz="2000" dirty="0"/>
              <a:t>Средняя плотность железного гвоздя больше плотности воды. Это значит, что выталкивающая сила, действующая на гвоздь меньше, чем сила тяжести, действующая на него же.</a:t>
            </a:r>
          </a:p>
          <a:p>
            <a:pPr algn="just"/>
            <a:r>
              <a:rPr lang="ru-RU" sz="2000" dirty="0"/>
              <a:t>Корабль   внутри полый, его средняя плотность (по всему объему)  меньше, чем плотность воды. Корабль погружается до тех пор, пока сила тяжести, действующая на него не уравновесится выталкивающей силой.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30072" y="299258"/>
            <a:ext cx="10848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Почему маленький железный гвоздь тонет, а </a:t>
            </a:r>
            <a:r>
              <a:rPr lang="ru-RU" sz="3200" dirty="0" smtClean="0"/>
              <a:t>корабль нет</a:t>
            </a:r>
            <a:r>
              <a:rPr lang="ru-RU" sz="3200" dirty="0"/>
              <a:t>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146" y="931669"/>
            <a:ext cx="6407727" cy="360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098" y="653258"/>
            <a:ext cx="116477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Испытания какой техники произведенной на заводе </a:t>
            </a:r>
            <a:r>
              <a:rPr lang="en-US" sz="3200" dirty="0" smtClean="0"/>
              <a:t>“</a:t>
            </a:r>
            <a:r>
              <a:rPr lang="ru-RU" sz="3200" dirty="0" smtClean="0"/>
              <a:t>Авангард</a:t>
            </a:r>
            <a:r>
              <a:rPr lang="en-US" sz="3200" dirty="0" smtClean="0"/>
              <a:t>”</a:t>
            </a:r>
            <a:r>
              <a:rPr lang="ru-RU" sz="3200" dirty="0" smtClean="0"/>
              <a:t> проводились в 2023 году?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76423" y="5737816"/>
            <a:ext cx="4735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экраноплан</a:t>
            </a:r>
            <a:r>
              <a:rPr lang="ru-RU" sz="2800" dirty="0"/>
              <a:t> «Орион-25»</a:t>
            </a:r>
            <a:endParaRPr lang="ru-RU" sz="44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568" y="1566326"/>
            <a:ext cx="6979481" cy="433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1" y="791570"/>
            <a:ext cx="10918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Связи с чем завод называли Почтовым ящиком?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26823" y="5707039"/>
            <a:ext cx="7222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Он был военным секретным объектом.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512" y="1783081"/>
            <a:ext cx="9070101" cy="311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719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Что означает слово </a:t>
            </a:r>
            <a:r>
              <a:rPr lang="en-US" sz="3200" dirty="0" smtClean="0"/>
              <a:t>“</a:t>
            </a:r>
            <a:r>
              <a:rPr lang="ru-RU" sz="3200" dirty="0" smtClean="0"/>
              <a:t>Авангард</a:t>
            </a:r>
            <a:r>
              <a:rPr lang="en-US" sz="3200" dirty="0" smtClean="0"/>
              <a:t>”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36515" y="5531991"/>
            <a:ext cx="90655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Часть войск (или флота), находящаяся впереди главных сил (при движении в сторону противника). 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689" y="1792462"/>
            <a:ext cx="3660321" cy="3365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782" y="1750062"/>
            <a:ext cx="5966841" cy="34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0" y="1905000"/>
            <a:ext cx="33147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8757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Почему завод </a:t>
            </a:r>
            <a:r>
              <a:rPr lang="en-US" sz="3200" dirty="0" smtClean="0"/>
              <a:t>“</a:t>
            </a:r>
            <a:r>
              <a:rPr lang="ru-RU" sz="3200" dirty="0" smtClean="0"/>
              <a:t>Авангард</a:t>
            </a:r>
            <a:r>
              <a:rPr lang="en-US" sz="3200" dirty="0" smtClean="0"/>
              <a:t>”</a:t>
            </a:r>
            <a:r>
              <a:rPr lang="ru-RU" sz="3200" dirty="0" smtClean="0"/>
              <a:t> получил название </a:t>
            </a:r>
            <a:r>
              <a:rPr lang="en-US" sz="3200" dirty="0" smtClean="0"/>
              <a:t>“</a:t>
            </a:r>
            <a:r>
              <a:rPr lang="ru-RU" sz="3200" dirty="0" smtClean="0"/>
              <a:t>Северная точка</a:t>
            </a:r>
            <a:r>
              <a:rPr lang="en-US" sz="3200" dirty="0" smtClean="0"/>
              <a:t>”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93699" y="5707038"/>
            <a:ext cx="6806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Он находится на севере страны, и граничит с Финляндией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45" y="1562407"/>
            <a:ext cx="5135343" cy="41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ВОПРОС</a:t>
            </a:r>
            <a:r>
              <a:rPr lang="en-US" sz="3200" dirty="0" smtClean="0"/>
              <a:t> </a:t>
            </a:r>
            <a:r>
              <a:rPr lang="ru-RU" sz="3200" dirty="0"/>
              <a:t> …требовалось все больше и больше «изделий». По стране строили новые заводы и развитие «Северной точки»</a:t>
            </a:r>
            <a:r>
              <a:rPr lang="ru-RU" sz="3200" i="1" dirty="0"/>
              <a:t> </a:t>
            </a:r>
            <a:r>
              <a:rPr lang="ru-RU" sz="3200" dirty="0"/>
              <a:t>На производство какой промышленности был направлен  завод </a:t>
            </a:r>
            <a:r>
              <a:rPr lang="en-US" sz="3200" dirty="0"/>
              <a:t>“</a:t>
            </a:r>
            <a:r>
              <a:rPr lang="ru-RU" sz="3200" dirty="0"/>
              <a:t>Авангард</a:t>
            </a:r>
            <a:r>
              <a:rPr lang="en-US" sz="3200" dirty="0"/>
              <a:t>”</a:t>
            </a:r>
            <a:r>
              <a:rPr lang="ru-RU" sz="3200" dirty="0"/>
              <a:t>? 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ТЕКСТ ОТВЕТА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05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798" y="443227"/>
            <a:ext cx="11226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Как изменится осадка тральщика, выпущенного на заводе «Авангард» при переходе из Онежского озера (пресная вода) в море?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05664" y="4737543"/>
            <a:ext cx="8890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Осадка корабля уменьшится. При увеличении плотности жидкости выталкивающая сила станет больше силы тяжести, действующее на корабль. Он будет подыматься на поверхность до тех пор, пока сила тяжести и сила Архимеда не сравняются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r>
              <a:rPr lang="ru-RU" sz="2400" dirty="0" smtClean="0"/>
              <a:t>Объём </a:t>
            </a:r>
            <a:r>
              <a:rPr lang="ru-RU" sz="2400" dirty="0"/>
              <a:t>погружённой части при этом станет меньше.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122" y="1397334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3432" y="226305"/>
            <a:ext cx="10220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 чём заключается принцип полёта </a:t>
            </a:r>
            <a:r>
              <a:rPr lang="ru-RU" sz="3200" dirty="0" err="1"/>
              <a:t>экранопланов</a:t>
            </a:r>
            <a:r>
              <a:rPr lang="ru-RU" sz="3200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337706"/>
            <a:ext cx="90816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 Эффект экрана — это создание определенной воздушной подушки за счет нагнетания воздуха. Воздушные потоки от крыла летательного аппарата доходят до поверхности и отражаются, за счет чего давление под крылом растет, что и помогает использовать эффект для передвижения.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2399297" y="1074965"/>
            <a:ext cx="7109077" cy="39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942" y="492930"/>
            <a:ext cx="12477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 каких характеристик конструкции  и физических величин </a:t>
            </a:r>
          </a:p>
          <a:p>
            <a:r>
              <a:rPr lang="ru-RU" sz="3200" dirty="0"/>
              <a:t>зависит экранный эффект?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34193" y="5553150"/>
            <a:ext cx="8186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Чем больше ширина крыла, тем выше экранный эффект.</a:t>
            </a:r>
          </a:p>
          <a:p>
            <a:r>
              <a:rPr lang="ru-RU" sz="2400" dirty="0"/>
              <a:t>Чем ниже скорость полёта и высота, тем выше экранный эффект.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216" y="2400069"/>
            <a:ext cx="5254770" cy="245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456422"/>
            <a:ext cx="10335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 какой целью на заводе был построен самый крупный в стране </a:t>
            </a:r>
            <a:r>
              <a:rPr lang="ru-RU" sz="3200" dirty="0" err="1" smtClean="0"/>
              <a:t>кантователь</a:t>
            </a:r>
            <a:r>
              <a:rPr lang="ru-RU" sz="3200" dirty="0"/>
              <a:t>?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336798" y="5487780"/>
            <a:ext cx="9329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err="1" smtClean="0"/>
              <a:t>Кантователь</a:t>
            </a:r>
            <a:r>
              <a:rPr lang="ru-RU" sz="3200" dirty="0" smtClean="0"/>
              <a:t> переворачивал судно для создания элемента судна-создания шахты(20)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428" b="48837"/>
          <a:stretch/>
        </p:blipFill>
        <p:spPr>
          <a:xfrm>
            <a:off x="2336798" y="2026082"/>
            <a:ext cx="7206343" cy="30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13" y="2441632"/>
            <a:ext cx="5135496" cy="33269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5877" y="330528"/>
            <a:ext cx="10402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Практически на каждом производственном предприятии России производили какие либо устройства</a:t>
            </a:r>
            <a:r>
              <a:rPr lang="ru-RU" sz="3200" dirty="0"/>
              <a:t> </a:t>
            </a:r>
            <a:r>
              <a:rPr lang="ru-RU" sz="3200" dirty="0" smtClean="0"/>
              <a:t>или  приспособления для бытовых нужд. Что помимо судов производили на заводе </a:t>
            </a:r>
            <a:r>
              <a:rPr lang="en-US" sz="3200" dirty="0" smtClean="0"/>
              <a:t>“</a:t>
            </a:r>
            <a:r>
              <a:rPr lang="ru-RU" sz="3200" dirty="0" smtClean="0"/>
              <a:t>Авангарде</a:t>
            </a:r>
            <a:r>
              <a:rPr lang="en-US" sz="3200" dirty="0" smtClean="0"/>
              <a:t>”</a:t>
            </a:r>
            <a:r>
              <a:rPr lang="ru-RU" sz="3200" dirty="0" smtClean="0"/>
              <a:t>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08666" y="5768594"/>
            <a:ext cx="753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cap="all" dirty="0"/>
              <a:t>ЛЕГЕНДАРНАЯ "АВАНГАРДОВСКАЯ" ТАБУРЕТКА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AutoShape 2" descr="https://static.mk.ru/upload/entities/2022/07/27/11/articlesImages/image/f1/50/dc/28/3e4b2b85fa3be1e46626fdaa2b4860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0828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</a:t>
            </a:r>
            <a:r>
              <a:rPr lang="ru-RU" sz="3200" dirty="0" err="1"/>
              <a:t>судостроительстве</a:t>
            </a:r>
            <a:r>
              <a:rPr lang="ru-RU" sz="3200" dirty="0"/>
              <a:t> используются различные материалы и сплавы. Этот сплав устойчив к действию соли; включает в себя хром, никель, кремний, марганец в разных пропорциях. В основе этого сплава лежит металл, окрашивающий кровь человека в красный цвет. Что это за сплав и что это за металл?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24976" y="5815997"/>
            <a:ext cx="39043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Сталь + Железо </a:t>
            </a:r>
          </a:p>
          <a:p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265" y="2467538"/>
            <a:ext cx="5155783" cy="343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062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Для чего по бортам судов крепят цинковые слитки</a:t>
            </a:r>
            <a:r>
              <a:rPr lang="ru-RU" sz="3200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41731" y="6030204"/>
            <a:ext cx="3853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Защита от </a:t>
            </a:r>
            <a:r>
              <a:rPr lang="ru-RU" sz="2800" dirty="0" smtClean="0"/>
              <a:t>коррозии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431" y="1572771"/>
            <a:ext cx="5994947" cy="42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988</Words>
  <Application>Microsoft Office PowerPoint</Application>
  <PresentationFormat>Широкоэкранный</PresentationFormat>
  <Paragraphs>257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Борисов А.Ю.</cp:lastModifiedBy>
  <cp:revision>60</cp:revision>
  <dcterms:created xsi:type="dcterms:W3CDTF">2017-08-05T04:53:38Z</dcterms:created>
  <dcterms:modified xsi:type="dcterms:W3CDTF">2024-12-19T09:52:03Z</dcterms:modified>
</cp:coreProperties>
</file>