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73" r:id="rId15"/>
    <p:sldId id="274" r:id="rId16"/>
    <p:sldId id="275" r:id="rId17"/>
    <p:sldId id="278" r:id="rId18"/>
    <p:sldId id="279" r:id="rId19"/>
    <p:sldId id="280" r:id="rId20"/>
    <p:sldId id="281" r:id="rId21"/>
    <p:sldId id="283" r:id="rId22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4F5F"/>
    <a:srgbClr val="FE3000"/>
    <a:srgbClr val="FF3300"/>
    <a:srgbClr val="FF714F"/>
    <a:srgbClr val="FFA18B"/>
    <a:srgbClr val="FFCABD"/>
    <a:srgbClr val="FFE3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222" autoAdjust="0"/>
    <p:restoredTop sz="94660"/>
  </p:normalViewPr>
  <p:slideViewPr>
    <p:cSldViewPr snapToGrid="0">
      <p:cViewPr varScale="1">
        <p:scale>
          <a:sx n="89" d="100"/>
          <a:sy n="89" d="100"/>
        </p:scale>
        <p:origin x="90" y="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79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3" Type="http://schemas.openxmlformats.org/officeDocument/2006/relationships/slide" Target="slide2.xml"/><Relationship Id="rId21" Type="http://schemas.openxmlformats.org/officeDocument/2006/relationships/slide" Target="slide20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23" Type="http://schemas.openxmlformats.org/officeDocument/2006/relationships/image" Target="../media/image1.png"/><Relationship Id="rId10" Type="http://schemas.openxmlformats.org/officeDocument/2006/relationships/slide" Target="slide9.xml"/><Relationship Id="rId19" Type="http://schemas.openxmlformats.org/officeDocument/2006/relationships/slide" Target="slide18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812706" y="549545"/>
            <a:ext cx="3755572" cy="849086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БИОЛОГИЯ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12706" y="1628505"/>
            <a:ext cx="3755572" cy="849086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ФИЗИКА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2706" y="2719164"/>
            <a:ext cx="3755572" cy="849086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ХИМИЯ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12706" y="3798124"/>
            <a:ext cx="3755572" cy="849086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Основы безопасности и защиты Родины</a:t>
            </a:r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4765819" y="582553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834219" y="574357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6857164" y="582554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7912660" y="586143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8968156" y="582554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4792327" y="1606167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5849072" y="1628505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6870748" y="1637661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7912660" y="1650753"/>
            <a:ext cx="870858" cy="859971"/>
          </a:xfrm>
          <a:prstGeom prst="roundRect">
            <a:avLst>
              <a:gd name="adj" fmla="val 20796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8977385" y="1666109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4792327" y="2719164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5849072" y="2702323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6879883" y="2702322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7928634" y="2702321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8977385" y="2702320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</a:t>
            </a:r>
          </a:p>
        </p:txBody>
      </p:sp>
      <p:sp>
        <p:nvSpPr>
          <p:cNvPr id="34" name="Скругленный прямоугольник 33">
            <a:hlinkClick r:id="rId18" action="ppaction://hlinksldjump"/>
          </p:cNvPr>
          <p:cNvSpPr/>
          <p:nvPr/>
        </p:nvSpPr>
        <p:spPr>
          <a:xfrm>
            <a:off x="4800321" y="3787239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Скругленный прямоугольник 34">
            <a:hlinkClick r:id="rId19" action="ppaction://hlinksldjump"/>
          </p:cNvPr>
          <p:cNvSpPr/>
          <p:nvPr/>
        </p:nvSpPr>
        <p:spPr>
          <a:xfrm>
            <a:off x="5887754" y="3817493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6" name="Скругленный прямоугольник 35">
            <a:hlinkClick r:id="rId20" action="ppaction://hlinksldjump"/>
          </p:cNvPr>
          <p:cNvSpPr/>
          <p:nvPr/>
        </p:nvSpPr>
        <p:spPr>
          <a:xfrm>
            <a:off x="6917164" y="3816534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Скругленный прямоугольник 36">
            <a:hlinkClick r:id="rId21" action="ppaction://hlinksldjump"/>
          </p:cNvPr>
          <p:cNvSpPr/>
          <p:nvPr/>
        </p:nvSpPr>
        <p:spPr>
          <a:xfrm>
            <a:off x="7928634" y="3824656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8" name="Скругленный прямоугольник 37">
            <a:hlinkClick r:id="rId22" action="ppaction://hlinksldjump"/>
          </p:cNvPr>
          <p:cNvSpPr/>
          <p:nvPr/>
        </p:nvSpPr>
        <p:spPr>
          <a:xfrm>
            <a:off x="8977385" y="3826900"/>
            <a:ext cx="870858" cy="85997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878889" y="5301627"/>
            <a:ext cx="1854409" cy="633336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КОМАНДА 1</a:t>
            </a:r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869279" y="5301627"/>
            <a:ext cx="1829788" cy="633336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КОМАНДА </a:t>
            </a:r>
            <a:r>
              <a:rPr lang="en-US" sz="2400" b="1" dirty="0">
                <a:solidFill>
                  <a:srgbClr val="FF0000"/>
                </a:solidFill>
              </a:rPr>
              <a:t>2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838353" y="5301627"/>
            <a:ext cx="1854409" cy="633336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КОМАНДА </a:t>
            </a:r>
            <a:r>
              <a:rPr lang="en-US" sz="2400" b="1" dirty="0">
                <a:solidFill>
                  <a:srgbClr val="FF0000"/>
                </a:solidFill>
              </a:rPr>
              <a:t>3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796401" y="5301627"/>
            <a:ext cx="1854409" cy="633336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КОМАНДА </a:t>
            </a:r>
            <a:r>
              <a:rPr lang="en-US" sz="2400" b="1" dirty="0">
                <a:solidFill>
                  <a:srgbClr val="FF0000"/>
                </a:solidFill>
              </a:rPr>
              <a:t>4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66843" y="5301627"/>
            <a:ext cx="1854409" cy="633336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КОМАНДА 5</a:t>
            </a:r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7F05DCF-EBCB-49FA-9C0D-AF7B00D2484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16200000">
            <a:off x="8949156" y="1998014"/>
            <a:ext cx="4251463" cy="144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4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4" fill="hold">
                      <p:stCondLst>
                        <p:cond delay="0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>
                      <p:stCondLst>
                        <p:cond delay="0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44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6" fill="hold">
                      <p:stCondLst>
                        <p:cond delay="0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>
                      <p:stCondLst>
                        <p:cond delay="0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2" fill="hold">
                      <p:stCondLst>
                        <p:cond delay="indefinite"/>
                      </p:stCondLst>
                      <p:childTnLst>
                        <p:par>
                          <p:cTn id="553" fill="hold">
                            <p:stCondLst>
                              <p:cond delay="0"/>
                            </p:stCondLst>
                            <p:childTnLst>
                              <p:par>
                                <p:cTn id="5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2" fill="hold">
                      <p:stCondLst>
                        <p:cond delay="indefinite"/>
                      </p:stCondLst>
                      <p:childTnLst>
                        <p:par>
                          <p:cTn id="593" fill="hold">
                            <p:stCondLst>
                              <p:cond delay="0"/>
                            </p:stCondLst>
                            <p:childTnLst>
                              <p:par>
                                <p:cTn id="5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2" fill="hold">
                      <p:stCondLst>
                        <p:cond delay="indefinite"/>
                      </p:stCondLst>
                      <p:childTnLst>
                        <p:par>
                          <p:cTn id="603" fill="hold">
                            <p:stCondLst>
                              <p:cond delay="0"/>
                            </p:stCondLst>
                            <p:childTnLst>
                              <p:par>
                                <p:cTn id="6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7" fill="hold">
                      <p:stCondLst>
                        <p:cond delay="indefinite"/>
                      </p:stCondLst>
                      <p:childTnLst>
                        <p:par>
                          <p:cTn id="618" fill="hold">
                            <p:stCondLst>
                              <p:cond delay="0"/>
                            </p:stCondLst>
                            <p:childTnLst>
                              <p:par>
                                <p:cTn id="6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2" fill="hold">
                      <p:stCondLst>
                        <p:cond delay="indefinite"/>
                      </p:stCondLst>
                      <p:childTnLst>
                        <p:par>
                          <p:cTn id="623" fill="hold">
                            <p:stCondLst>
                              <p:cond delay="0"/>
                            </p:stCondLst>
                            <p:childTnLst>
                              <p:par>
                                <p:cTn id="6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7" fill="hold">
                      <p:stCondLst>
                        <p:cond delay="indefinite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2" fill="hold">
                      <p:stCondLst>
                        <p:cond delay="indefinite"/>
                      </p:stCondLst>
                      <p:childTnLst>
                        <p:par>
                          <p:cTn id="633" fill="hold">
                            <p:stCondLst>
                              <p:cond delay="0"/>
                            </p:stCondLst>
                            <p:childTnLst>
                              <p:par>
                                <p:cTn id="6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7" fill="hold">
                      <p:stCondLst>
                        <p:cond delay="indefinite"/>
                      </p:stCondLst>
                      <p:childTnLst>
                        <p:par>
                          <p:cTn id="638" fill="hold">
                            <p:stCondLst>
                              <p:cond delay="0"/>
                            </p:stCondLst>
                            <p:childTnLst>
                              <p:par>
                                <p:cTn id="6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2" fill="hold">
                      <p:stCondLst>
                        <p:cond delay="indefinite"/>
                      </p:stCondLst>
                      <p:childTnLst>
                        <p:par>
                          <p:cTn id="643" fill="hold">
                            <p:stCondLst>
                              <p:cond delay="0"/>
                            </p:stCondLst>
                            <p:childTnLst>
                              <p:par>
                                <p:cTn id="6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00300" y="1645164"/>
            <a:ext cx="7548918" cy="336117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Каков диапазон длин волн инфракрасного излучения микроканальных пластин приборов ночного видения?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7672" y="5774042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1690" y="5707038"/>
            <a:ext cx="8286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Bahnschrift Condensed" panose="020B0502040204020203" pitchFamily="34" charset="0"/>
              </a:rPr>
              <a:t>от 750 </a:t>
            </a:r>
            <a:r>
              <a:rPr lang="ru-RU" sz="2800" dirty="0" err="1">
                <a:latin typeface="Bahnschrift Condensed" panose="020B0502040204020203" pitchFamily="34" charset="0"/>
              </a:rPr>
              <a:t>нм</a:t>
            </a:r>
            <a:r>
              <a:rPr lang="ru-RU" sz="2800" dirty="0">
                <a:latin typeface="Bahnschrift Condensed" panose="020B0502040204020203" pitchFamily="34" charset="0"/>
              </a:rPr>
              <a:t> до 1 мм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42638" y="1553724"/>
            <a:ext cx="7978652" cy="314400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Если бы вы могли создать прибор ночного видения, способный «видеть» сквозь стены,  какие типы излучений вы бы использовали?</a:t>
            </a:r>
            <a:endParaRPr lang="ru-RU" sz="3200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752" y="5707037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47385" y="5699074"/>
            <a:ext cx="7313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Bahnschrift Condensed" panose="020B0502040204020203" pitchFamily="34" charset="0"/>
              </a:rPr>
              <a:t>Рентгеновское или гамма-излучение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12632" y="1485144"/>
            <a:ext cx="7428647" cy="344118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E3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Какой великий русский ученый 13 мая 1756 года в речи на заседании Академии Наук сообщил о своем изобретении – оптическом приборе (</a:t>
            </a:r>
            <a:r>
              <a:rPr lang="ru-RU" sz="2800" dirty="0" err="1">
                <a:solidFill>
                  <a:schemeClr val="tx1"/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ночезрительной</a:t>
            </a:r>
            <a:r>
              <a:rPr lang="ru-RU" sz="2800" dirty="0">
                <a:solidFill>
                  <a:schemeClr val="tx1"/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 трубе), позволяющей человеку видеть ночью? </a:t>
            </a:r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61756" y="5583928"/>
            <a:ext cx="6377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Bahnschrift Condensed" panose="020B0502040204020203" pitchFamily="34" charset="0"/>
              </a:rPr>
              <a:t>Михаил Васильевич Ломоносов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16958" y="1376345"/>
            <a:ext cx="7498592" cy="355548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Какой основной материал используется в производстве микроканальных пластин (МКП) для приборов ночного видения?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7672" y="579937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47785" y="5614704"/>
            <a:ext cx="4735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Bahnschrift Condensed" panose="020B0502040204020203" pitchFamily="34" charset="0"/>
              </a:rPr>
              <a:t>Стекло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56764" y="1656594"/>
            <a:ext cx="7447356" cy="360120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Какое сырье необходимо для производства основного материала, необходимого для производства микроканальных пластин?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768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Bahnschrift Condensed" panose="020B0502040204020203" pitchFamily="34" charset="0"/>
              </a:rPr>
              <a:t>Кварцевый песок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79798" y="1554102"/>
            <a:ext cx="7807202" cy="354405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Какой химический элемент используется для покрытия стенок каналов микроканальных пластин в приборах ночного видения?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36927" y="5522373"/>
            <a:ext cx="4735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Bahnschrift Condensed" panose="020B0502040204020203" pitchFamily="34" charset="0"/>
              </a:rPr>
              <a:t>Серебро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56764" y="1610874"/>
            <a:ext cx="7515936" cy="360120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Какой химический элемент обеспечивает усиление сигнала в микроканальных пластинах?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7672" y="5707038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36927" y="5707037"/>
            <a:ext cx="4735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Bahnschrift Condensed" panose="020B0502040204020203" pitchFamily="34" charset="0"/>
              </a:rPr>
              <a:t>Свинец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780" y="791570"/>
            <a:ext cx="4687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218" y="1508004"/>
            <a:ext cx="7864352" cy="363549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Безопасность — это состояние человека, при котором</a:t>
            </a:r>
            <a:endParaRPr lang="ru-RU" sz="3200" b="1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8378" y="5589376"/>
            <a:ext cx="78643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ahnschrift Condensed" panose="020B0502040204020203" pitchFamily="34" charset="0"/>
              </a:rPr>
              <a:t>с определенной </a:t>
            </a:r>
            <a:r>
              <a:rPr lang="ru-RU" sz="2800" b="1" dirty="0">
                <a:latin typeface="Bahnschrift Condensed" panose="020B0502040204020203" pitchFamily="34" charset="0"/>
              </a:rPr>
              <a:t>вероятностью исключено проявление опасностей</a:t>
            </a:r>
            <a:endParaRPr lang="ru-RU" sz="2800" b="1" dirty="0">
              <a:latin typeface="Bahnschrift Condensed" panose="020B0502040204020203" pitchFamily="34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072" y="9058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71238" y="1633734"/>
            <a:ext cx="7784342" cy="348690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 защитить Родину, работая на предприятии оборонной промышленности?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39448" y="5536631"/>
            <a:ext cx="76014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Bahnschrift Condensed" panose="020B0502040204020203" pitchFamily="34" charset="0"/>
              </a:rPr>
              <a:t>О</a:t>
            </a:r>
            <a:r>
              <a:rPr lang="ru-RU" sz="2400" dirty="0" smtClean="0">
                <a:latin typeface="Bahnschrift Condensed" panose="020B0502040204020203" pitchFamily="34" charset="0"/>
              </a:rPr>
              <a:t>тветственно </a:t>
            </a:r>
            <a:r>
              <a:rPr lang="ru-RU" sz="2400" dirty="0">
                <a:latin typeface="Bahnschrift Condensed" panose="020B0502040204020203" pitchFamily="34" charset="0"/>
              </a:rPr>
              <a:t>и точно выполнять свои обязанности, чтобы помочь сделать нашу страну более безопасной и защищенной.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37204" y="1633734"/>
            <a:ext cx="7372862" cy="334974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Какие могут быть угрозы для безопасности на предприятиях оборонной промышленности?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64294" y="5460817"/>
            <a:ext cx="8606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Bahnschrift Condensed" panose="020B0502040204020203" pitchFamily="34" charset="0"/>
              </a:rPr>
              <a:t>Шпионаж, кибератаки, </a:t>
            </a:r>
            <a:r>
              <a:rPr lang="ru-RU" sz="2400" dirty="0" smtClean="0">
                <a:latin typeface="Bahnschrift Condensed" panose="020B0502040204020203" pitchFamily="34" charset="0"/>
              </a:rPr>
              <a:t>террористические </a:t>
            </a:r>
            <a:r>
              <a:rPr lang="ru-RU" sz="2400" dirty="0">
                <a:latin typeface="Bahnschrift Condensed" panose="020B0502040204020203" pitchFamily="34" charset="0"/>
              </a:rPr>
              <a:t>акты (при указании двух любых факторов засчитывается ответ)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79798" y="1886803"/>
            <a:ext cx="7469420" cy="3084394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Какое животное обладает отличным ночным зрением, изучение которого вдохновило на ранние разработки приборов ночного видения?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7672" y="5707037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3245" y="5645481"/>
            <a:ext cx="4735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Bahnschrift Condensed" panose="020B0502040204020203" pitchFamily="34" charset="0"/>
              </a:rPr>
              <a:t>Сова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74058" y="1599444"/>
            <a:ext cx="7675160" cy="349833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Какие шаги следует предпринять в случае возникновения угрозы на предприятии оборонной промышленности?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4058" y="5531991"/>
            <a:ext cx="8698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ahnschrift Condensed" panose="020B0502040204020203" pitchFamily="34" charset="0"/>
              </a:rPr>
              <a:t>О</a:t>
            </a:r>
            <a:r>
              <a:rPr lang="ru-RU" sz="2800" dirty="0" smtClean="0">
                <a:latin typeface="Bahnschrift Condensed" panose="020B0502040204020203" pitchFamily="34" charset="0"/>
              </a:rPr>
              <a:t>повестить </a:t>
            </a:r>
            <a:r>
              <a:rPr lang="ru-RU" sz="2800" dirty="0">
                <a:latin typeface="Bahnschrift Condensed" panose="020B0502040204020203" pitchFamily="34" charset="0"/>
              </a:rPr>
              <a:t>руководство предприятия, сотрудников службы безопасности и правоохранительные органы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74058" y="1376345"/>
            <a:ext cx="8104382" cy="371550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 можно повысить эффективность системы безопасности на предприятии оборонной промышленности?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612" y="5707038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33437" y="5431900"/>
            <a:ext cx="98526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ahnschrift Condensed" panose="020B0502040204020203" pitchFamily="34" charset="0"/>
              </a:rPr>
              <a:t>О</a:t>
            </a:r>
            <a:r>
              <a:rPr lang="ru-RU" sz="2800" dirty="0" smtClean="0">
                <a:latin typeface="Bahnschrift Condensed" panose="020B0502040204020203" pitchFamily="34" charset="0"/>
              </a:rPr>
              <a:t>бновлять </a:t>
            </a:r>
            <a:r>
              <a:rPr lang="ru-RU" sz="2800" dirty="0">
                <a:latin typeface="Bahnschrift Condensed" panose="020B0502040204020203" pitchFamily="34" charset="0"/>
              </a:rPr>
              <a:t>технические средства защиты, </a:t>
            </a:r>
            <a:r>
              <a:rPr lang="ru-RU" sz="2800" dirty="0" smtClean="0">
                <a:latin typeface="Bahnschrift Condensed" panose="020B0502040204020203" pitchFamily="34" charset="0"/>
              </a:rPr>
              <a:t>проводить </a:t>
            </a:r>
            <a:r>
              <a:rPr lang="ru-RU" sz="2800" dirty="0">
                <a:latin typeface="Bahnschrift Condensed" panose="020B0502040204020203" pitchFamily="34" charset="0"/>
              </a:rPr>
              <a:t>тренировки и учения с персоналом и сотрудничать </a:t>
            </a:r>
            <a:r>
              <a:rPr lang="ru-RU" sz="2800" dirty="0" smtClean="0">
                <a:latin typeface="Bahnschrift Condensed" panose="020B0502040204020203" pitchFamily="34" charset="0"/>
              </a:rPr>
              <a:t>с </a:t>
            </a:r>
            <a:r>
              <a:rPr lang="ru-RU" sz="2800" dirty="0">
                <a:latin typeface="Bahnschrift Condensed" panose="020B0502040204020203" pitchFamily="34" charset="0"/>
              </a:rPr>
              <a:t>службами безопасности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3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25518" y="1690884"/>
            <a:ext cx="7144262" cy="3084394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Какие клетки сетчатки глаза наиболее чувствительны к свету при низкой освещенности?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7672" y="5707038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8751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Bahnschrift Condensed" panose="020B0502040204020203" pitchFamily="34" charset="0"/>
              </a:rPr>
              <a:t>Палочки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91228" y="1623913"/>
            <a:ext cx="7292852" cy="3084394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Какое вещество в сетчатке глаза отвечает за восприятие света?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28113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Bahnschrift Condensed" panose="020B0502040204020203" pitchFamily="34" charset="0"/>
              </a:rPr>
              <a:t>Родопсин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56764" y="1690884"/>
            <a:ext cx="7504506" cy="3084394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Секрет ночного видения некоторых животных скрыт в особой структуре задней части глаза. Эта структура, расположенная в сосудистой оболочке, отражает свет, усиливая зрение в темноте. Как называется эта блестящая загадка природы?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7672" y="5687646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53275" y="5529422"/>
            <a:ext cx="4735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>
                <a:latin typeface="Bahnschrift Condensed" panose="020B0502040204020203" pitchFamily="34" charset="0"/>
              </a:rPr>
              <a:t>Тапетум</a:t>
            </a:r>
            <a:endParaRPr lang="ru-RU" sz="3600" dirty="0">
              <a:latin typeface="Bahnschrift Condensed" panose="020B0502040204020203" pitchFamily="34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24896" y="1547795"/>
            <a:ext cx="7624322" cy="3458545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Какой витамин необходим для образования вещества, которое отвечает за восприятие света органами зрения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7672" y="5707037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28113" y="5707036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Bahnschrift Condensed" panose="020B0502040204020203" pitchFamily="34" charset="0"/>
              </a:rPr>
              <a:t>Витамин 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81075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74058" y="1622304"/>
            <a:ext cx="7659522" cy="309828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Какое физическое явление объясняют принцип действия оптических </a:t>
            </a:r>
            <a:r>
              <a:rPr lang="ru-RU" sz="3200" b="1" dirty="0" err="1">
                <a:solidFill>
                  <a:schemeClr val="tx1"/>
                </a:solidFill>
                <a:latin typeface="Bahnschrift Condensed" panose="020B0502040204020203" pitchFamily="34" charset="0"/>
              </a:rPr>
              <a:t>световодов</a:t>
            </a:r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 для волоконно-оптических линий?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7672" y="5707037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8420" y="5707037"/>
            <a:ext cx="7675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Bahnschrift Condensed" panose="020B0502040204020203" pitchFamily="34" charset="0"/>
              </a:rPr>
              <a:t>Явление полного внутреннего отражения света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32428" y="1656594"/>
            <a:ext cx="7728841" cy="313257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Назовите недостатки прибора ночного видения</a:t>
            </a:r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7672" y="5707039"/>
            <a:ext cx="166502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3899" y="5774042"/>
            <a:ext cx="7509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Bahnschrift Condensed" panose="020B0502040204020203" pitchFamily="34" charset="0"/>
              </a:rPr>
              <a:t>Чувствительность к яркому свету (вспышкам)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81075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36948" y="1736604"/>
            <a:ext cx="7412270" cy="307542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Каково главное назначение люминофора на светодиодах?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7182" y="5707037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40401" y="5637143"/>
            <a:ext cx="9555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Bahnschrift Condensed" panose="020B0502040204020203" pitchFamily="34" charset="0"/>
              </a:rPr>
              <a:t>Преобразование синего света в один или несколько цветных или белых оттенков.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  <a:solidFill>
            <a:srgbClr val="F74F5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3520</TotalTime>
  <Words>597</Words>
  <Application>Microsoft Office PowerPoint</Application>
  <PresentationFormat>Широкоэкранный</PresentationFormat>
  <Paragraphs>230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Bahnschrift Condensed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Исаева Саида Эльбрусовна</cp:lastModifiedBy>
  <cp:revision>57</cp:revision>
  <dcterms:created xsi:type="dcterms:W3CDTF">2017-08-05T04:53:38Z</dcterms:created>
  <dcterms:modified xsi:type="dcterms:W3CDTF">2024-12-20T08:59:06Z</dcterms:modified>
</cp:coreProperties>
</file>