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326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6" r:id="rId10"/>
    <p:sldId id="287" r:id="rId11"/>
    <p:sldId id="273" r:id="rId12"/>
    <p:sldId id="274" r:id="rId13"/>
    <p:sldId id="275" r:id="rId14"/>
    <p:sldId id="277" r:id="rId15"/>
    <p:sldId id="278" r:id="rId16"/>
    <p:sldId id="279" r:id="rId17"/>
    <p:sldId id="280" r:id="rId18"/>
    <p:sldId id="283" r:id="rId19"/>
    <p:sldId id="281" r:id="rId20"/>
    <p:sldId id="282" r:id="rId21"/>
    <p:sldId id="284" r:id="rId22"/>
    <p:sldId id="288" r:id="rId23"/>
    <p:sldId id="285" r:id="rId24"/>
    <p:sldId id="286" r:id="rId25"/>
    <p:sldId id="289" r:id="rId26"/>
    <p:sldId id="290" r:id="rId27"/>
    <p:sldId id="291" r:id="rId28"/>
    <p:sldId id="292" r:id="rId29"/>
    <p:sldId id="294" r:id="rId30"/>
    <p:sldId id="295" r:id="rId31"/>
    <p:sldId id="296" r:id="rId32"/>
    <p:sldId id="297" r:id="rId33"/>
    <p:sldId id="300" r:id="rId34"/>
    <p:sldId id="298" r:id="rId35"/>
    <p:sldId id="299" r:id="rId36"/>
    <p:sldId id="312" r:id="rId37"/>
    <p:sldId id="301" r:id="rId38"/>
    <p:sldId id="302" r:id="rId39"/>
    <p:sldId id="303" r:id="rId40"/>
    <p:sldId id="304" r:id="rId41"/>
    <p:sldId id="305" r:id="rId42"/>
    <p:sldId id="306" r:id="rId43"/>
    <p:sldId id="307" r:id="rId44"/>
    <p:sldId id="308" r:id="rId45"/>
    <p:sldId id="310" r:id="rId46"/>
    <p:sldId id="311" r:id="rId47"/>
  </p:sldIdLst>
  <p:sldSz cx="12192000" cy="6858000"/>
  <p:notesSz cx="6858000" cy="9144000"/>
  <p:custDataLst>
    <p:tags r:id="rId4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0A83"/>
    <a:srgbClr val="1F08C6"/>
    <a:srgbClr val="1508C4"/>
    <a:srgbClr val="002E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>
        <p:scale>
          <a:sx n="75" d="100"/>
          <a:sy n="75" d="100"/>
        </p:scale>
        <p:origin x="216" y="58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2B4DA6-D526-4718-88DE-56577490007F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F2BCD6-C583-4A56-86EC-4380C69A8E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2669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F2BCD6-C583-4A56-86EC-4380C69A8EF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772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Relationship Id="rId6" Type="http://schemas.openxmlformats.org/officeDocument/2006/relationships/audio" Target="../media/audio1.wav"/><Relationship Id="rId5" Type="http://schemas.openxmlformats.org/officeDocument/2006/relationships/hyperlink" Target="http://sun-shine-kz.ucoz.ru/" TargetMode="External"/><Relationship Id="rId4" Type="http://schemas.openxmlformats.org/officeDocument/2006/relationships/image" Target="../media/image2.gif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3.wav"/><Relationship Id="rId6" Type="http://schemas.openxmlformats.org/officeDocument/2006/relationships/audio" Target="../media/audio3.wav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3">
            <a:lum/>
          </a:blip>
          <a:srcRect/>
          <a:stretch>
            <a:fillRect l="-9000" r="-11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1026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28" y="44624"/>
            <a:ext cx="613797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039" y="471448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6712" y="496391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3484" y="44624"/>
            <a:ext cx="613797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2696" y="335649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3804" y="44624"/>
            <a:ext cx="613797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213" y="171872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9271" y="82224"/>
            <a:ext cx="613797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5283" y="425496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3861" y="188641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9591" y="82224"/>
            <a:ext cx="613797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580" y="1124793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4308" y="891952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7616" y="960472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1943" y="730296"/>
            <a:ext cx="613797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2263" y="730296"/>
            <a:ext cx="613797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56" y="1372479"/>
            <a:ext cx="613797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367" y="1799303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23" y="1702104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9264" y="1372479"/>
            <a:ext cx="613797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4040" y="1824246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0812" y="1372479"/>
            <a:ext cx="613797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0024" y="1663504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3541" y="1499727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2611" y="1753350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2211" y="1338071"/>
            <a:ext cx="613797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1189" y="1516496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409" y="1876535"/>
            <a:ext cx="613797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944" y="2288327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8075" y="2147799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1132" y="2222424"/>
            <a:ext cx="613797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4743" y="1954853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9271" y="2058151"/>
            <a:ext cx="613797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4883" y="1986143"/>
            <a:ext cx="613797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9591" y="2058151"/>
            <a:ext cx="613797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984" y="2734530"/>
            <a:ext cx="613797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051" y="3064155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6592" y="2734530"/>
            <a:ext cx="613797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8140" y="2734530"/>
            <a:ext cx="613797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752" y="2706228"/>
            <a:ext cx="613797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2677" y="3077802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0869" y="2861778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8517" y="2878547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236" y="3814699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8964" y="3581858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6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8140" y="3296443"/>
            <a:ext cx="613797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2306" y="3313754"/>
            <a:ext cx="613797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8460" y="3584475"/>
            <a:ext cx="613797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6739" y="3666201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2211" y="3348194"/>
            <a:ext cx="613797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7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783" y="4087032"/>
            <a:ext cx="613797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0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3849" y="4416657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2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167" y="4538799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2939" y="4087032"/>
            <a:ext cx="613797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151" y="4378057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5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8551" y="4058730"/>
            <a:ext cx="613797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4737" y="4467904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3316" y="4231049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55" y="4735104"/>
            <a:ext cx="613797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0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2939" y="4648945"/>
            <a:ext cx="613797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1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9388" y="4974207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4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259" y="4936977"/>
            <a:ext cx="613797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6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1398" y="4772704"/>
            <a:ext cx="613797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8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7010" y="4700696"/>
            <a:ext cx="613797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0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1718" y="4772704"/>
            <a:ext cx="613797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0827" y="5423177"/>
            <a:ext cx="613797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5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9264" y="5423177"/>
            <a:ext cx="613797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9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6424" y="5394875"/>
            <a:ext cx="613797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0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5349" y="5766449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2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3541" y="5550425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2611" y="5804049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5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2211" y="5388769"/>
            <a:ext cx="613797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8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28" y="6071249"/>
            <a:ext cx="613797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9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908" y="6503346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1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1636" y="6270505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323" y="6042947"/>
            <a:ext cx="613797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5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7261" y="6310352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8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1132" y="6273122"/>
            <a:ext cx="613797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0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9271" y="6108849"/>
            <a:ext cx="613797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3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3861" y="6277278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9591" y="6108849"/>
            <a:ext cx="613797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Текст 8"/>
          <p:cNvSpPr>
            <a:spLocks noGrp="1"/>
          </p:cNvSpPr>
          <p:nvPr>
            <p:ph type="body" sz="quarter" idx="13" hasCustomPrompt="1"/>
          </p:nvPr>
        </p:nvSpPr>
        <p:spPr>
          <a:xfrm>
            <a:off x="1775885" y="4508276"/>
            <a:ext cx="9120716" cy="1296988"/>
          </a:xfrm>
        </p:spPr>
        <p:txBody>
          <a:bodyPr>
            <a:normAutofit/>
          </a:bodyPr>
          <a:lstStyle>
            <a:lvl5pPr marL="174625" indent="0">
              <a:buNone/>
              <a:defRPr sz="32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5pPr>
          </a:lstStyle>
          <a:p>
            <a:pPr lvl="4"/>
            <a:r>
              <a:rPr lang="ru-RU" dirty="0" smtClean="0"/>
              <a:t>Ваши данные</a:t>
            </a:r>
          </a:p>
        </p:txBody>
      </p:sp>
      <p:sp>
        <p:nvSpPr>
          <p:cNvPr id="195" name="TextBox 194" hidden="1"/>
          <p:cNvSpPr txBox="1"/>
          <p:nvPr userDrawn="1"/>
        </p:nvSpPr>
        <p:spPr>
          <a:xfrm>
            <a:off x="47328" y="539970"/>
            <a:ext cx="90993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АВТОР ШАБЛОНА САЛИШ САЛТАНАТ САЛИШЕВНА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 userDrawn="1"/>
        </p:nvSpPr>
        <p:spPr>
          <a:xfrm>
            <a:off x="-48682" y="-27384"/>
            <a:ext cx="168187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 smtClean="0">
                <a:hlinkClick r:id="rId5"/>
              </a:rPr>
              <a:t>http://sun-shine-kz.ucoz.ru/</a:t>
            </a:r>
            <a:r>
              <a:rPr lang="ru-RU" sz="1000" dirty="0" smtClean="0"/>
              <a:t> </a:t>
            </a:r>
            <a:endParaRPr lang="ru-RU" sz="1000" dirty="0"/>
          </a:p>
        </p:txBody>
      </p:sp>
      <p:sp>
        <p:nvSpPr>
          <p:cNvPr id="3" name="TextBox 2"/>
          <p:cNvSpPr txBox="1"/>
          <p:nvPr userDrawn="1"/>
        </p:nvSpPr>
        <p:spPr>
          <a:xfrm>
            <a:off x="-20949" y="6669361"/>
            <a:ext cx="16353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chemeClr val="bg1"/>
                </a:solidFill>
              </a:rPr>
              <a:t>Автор шаблона </a:t>
            </a:r>
            <a:r>
              <a:rPr lang="ru-RU" sz="1000" dirty="0" err="1" smtClean="0">
                <a:solidFill>
                  <a:schemeClr val="bg1"/>
                </a:solidFill>
              </a:rPr>
              <a:t>Салиш</a:t>
            </a:r>
            <a:r>
              <a:rPr lang="ru-RU" sz="1000" dirty="0" smtClean="0">
                <a:solidFill>
                  <a:schemeClr val="bg1"/>
                </a:solidFill>
              </a:rPr>
              <a:t> С.С.</a:t>
            </a:r>
            <a:endParaRPr lang="ru-RU" sz="1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Svoya_igra_-_Zastavka_2013.wav"/>
          </p:stSnd>
        </p:sndAc>
      </p:transition>
    </mc:Choice>
    <mc:Fallback xmlns="">
      <p:transition spd="slow">
        <p:sndAc>
          <p:stSnd>
            <p:snd r:embed="rId6" name="Svoya_igra_-_Zastavka_2013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gradFill flip="none" rotWithShape="1">
          <a:gsLst>
            <a:gs pos="0">
              <a:srgbClr val="070A83"/>
            </a:gs>
            <a:gs pos="39999">
              <a:srgbClr val="0A128C"/>
            </a:gs>
            <a:gs pos="70000">
              <a:srgbClr val="181CC7"/>
            </a:gs>
            <a:gs pos="88000">
              <a:srgbClr val="1508C4"/>
            </a:gs>
            <a:gs pos="100000">
              <a:srgbClr val="1F08C6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09600" y="274638"/>
            <a:ext cx="9614859" cy="11430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Категория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 hasCustomPrompt="1"/>
          </p:nvPr>
        </p:nvSpPr>
        <p:spPr>
          <a:xfrm>
            <a:off x="609600" y="1600201"/>
            <a:ext cx="10972800" cy="4493095"/>
          </a:xfrm>
        </p:spPr>
        <p:txBody>
          <a:bodyPr/>
          <a:lstStyle>
            <a:lvl1pPr>
              <a:defRPr sz="4000" baseline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5pPr marL="1828800" indent="0">
              <a:buNone/>
              <a:defRPr/>
            </a:lvl5pPr>
          </a:lstStyle>
          <a:p>
            <a:pPr lvl="0"/>
            <a:r>
              <a:rPr lang="ru-RU" dirty="0" smtClean="0"/>
              <a:t>Ваш вопрос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>
            <a:hlinkClick r:id="" action="ppaction://hlinkshowjump?jump=nextslide">
              <a:snd r:embed="rId2" name="восходящий ряд.wav"/>
            </a:hlinkClick>
          </p:cNvPr>
          <p:cNvSpPr txBox="1"/>
          <p:nvPr userDrawn="1"/>
        </p:nvSpPr>
        <p:spPr>
          <a:xfrm>
            <a:off x="5231905" y="6093297"/>
            <a:ext cx="1298561" cy="646331"/>
          </a:xfrm>
          <a:prstGeom prst="rect">
            <a:avLst/>
          </a:prstGeom>
          <a:solidFill>
            <a:srgbClr val="070A83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и объект">
    <p:bg>
      <p:bgPr>
        <a:gradFill flip="none" rotWithShape="1">
          <a:gsLst>
            <a:gs pos="0">
              <a:srgbClr val="070A83"/>
            </a:gs>
            <a:gs pos="39999">
              <a:srgbClr val="0A128C"/>
            </a:gs>
            <a:gs pos="70000">
              <a:srgbClr val="181CC7"/>
            </a:gs>
            <a:gs pos="88000">
              <a:srgbClr val="1508C4"/>
            </a:gs>
            <a:gs pos="100000">
              <a:srgbClr val="1F08C6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>
            <a:hlinkClick r:id="" action="ppaction://hlinkshowjump?jump=nextslide">
              <a:snd r:embed="rId3" name="восходящий ряд.wav"/>
            </a:hlinkClick>
          </p:cNvPr>
          <p:cNvSpPr txBox="1"/>
          <p:nvPr userDrawn="1"/>
        </p:nvSpPr>
        <p:spPr>
          <a:xfrm>
            <a:off x="5039883" y="6093297"/>
            <a:ext cx="1601721" cy="646331"/>
          </a:xfrm>
          <a:prstGeom prst="rect">
            <a:avLst/>
          </a:prstGeom>
          <a:solidFill>
            <a:srgbClr val="070A83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2" descr="https://festival.1september.ru/articles/604377/presentation/14.jpg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0694" b="79306" l="22604" r="8197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270" t="20969" r="17247" b="21612"/>
          <a:stretch/>
        </p:blipFill>
        <p:spPr bwMode="auto">
          <a:xfrm>
            <a:off x="2466221" y="2060848"/>
            <a:ext cx="7374195" cy="3937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 userDrawn="1"/>
        </p:nvSpPr>
        <p:spPr>
          <a:xfrm>
            <a:off x="548662" y="332656"/>
            <a:ext cx="380046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kern="120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Кот в мешке</a:t>
            </a:r>
            <a:endParaRPr lang="ru-RU" sz="54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24862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Svoya_igra_-_Kot_v_Meshke.wav"/>
          </p:stSnd>
        </p:sndAc>
      </p:transition>
    </mc:Choice>
    <mc:Fallback xmlns="">
      <p:transition spd="slow">
        <p:sndAc>
          <p:stSnd>
            <p:snd r:embed="rId6" name="Svoya_igra_-_Kot_v_Meshk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7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bg>
      <p:bgPr>
        <a:gradFill flip="none" rotWithShape="1">
          <a:gsLst>
            <a:gs pos="0">
              <a:srgbClr val="070A83"/>
            </a:gs>
            <a:gs pos="39999">
              <a:srgbClr val="0A128C"/>
            </a:gs>
            <a:gs pos="70000">
              <a:srgbClr val="181CC7"/>
            </a:gs>
            <a:gs pos="88000">
              <a:srgbClr val="1508C4"/>
            </a:gs>
            <a:gs pos="100000">
              <a:srgbClr val="1F08C6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09600" y="274638"/>
            <a:ext cx="9614859" cy="11430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Категория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 hasCustomPrompt="1"/>
          </p:nvPr>
        </p:nvSpPr>
        <p:spPr>
          <a:xfrm>
            <a:off x="609600" y="1600201"/>
            <a:ext cx="10972800" cy="4493095"/>
          </a:xfrm>
        </p:spPr>
        <p:txBody>
          <a:bodyPr/>
          <a:lstStyle>
            <a:lvl1pPr>
              <a:defRPr sz="4000" baseline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5pPr marL="1828800" indent="0">
              <a:buNone/>
              <a:defRPr/>
            </a:lvl5pPr>
          </a:lstStyle>
          <a:p>
            <a:pPr lvl="0"/>
            <a:r>
              <a:rPr lang="ru-RU" dirty="0" smtClean="0"/>
              <a:t>Ваш ответ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Picture 4">
            <a:hlinkClick r:id="rId2" action="ppaction://hlinksldjump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512492" y="5930946"/>
            <a:ext cx="1440161" cy="810090"/>
          </a:xfrm>
          <a:prstGeom prst="rect">
            <a:avLst/>
          </a:prstGeom>
          <a:noFill/>
          <a:ln w="12700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62515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bg>
      <p:bgPr>
        <a:gradFill flip="none" rotWithShape="1">
          <a:gsLst>
            <a:gs pos="0">
              <a:srgbClr val="070A83"/>
            </a:gs>
            <a:gs pos="39999">
              <a:srgbClr val="0A128C"/>
            </a:gs>
            <a:gs pos="70000">
              <a:srgbClr val="181CC7"/>
            </a:gs>
            <a:gs pos="88000">
              <a:srgbClr val="1508C4"/>
            </a:gs>
            <a:gs pos="100000">
              <a:srgbClr val="1F08C6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6599" y="920174"/>
            <a:ext cx="613797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2211" y="848166"/>
            <a:ext cx="613797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409" y="1386630"/>
            <a:ext cx="613797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9591" y="1568246"/>
            <a:ext cx="613797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4308" y="402047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7616" y="470567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3484" y="116632"/>
            <a:ext cx="613797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3804" y="404664"/>
            <a:ext cx="613797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2263" y="240391"/>
            <a:ext cx="613797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56" y="882574"/>
            <a:ext cx="613797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6424" y="854272"/>
            <a:ext cx="613797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Тема 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Рисунок 21"/>
          <p:cNvSpPr>
            <a:spLocks noGrp="1"/>
          </p:cNvSpPr>
          <p:nvPr>
            <p:ph type="pic" sz="quarter" idx="13"/>
          </p:nvPr>
        </p:nvSpPr>
        <p:spPr>
          <a:xfrm>
            <a:off x="686435" y="1616805"/>
            <a:ext cx="10793157" cy="440448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1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bg>
      <p:bgPr>
        <a:gradFill flip="none" rotWithShape="1">
          <a:gsLst>
            <a:gs pos="0">
              <a:srgbClr val="070A83"/>
            </a:gs>
            <a:gs pos="39999">
              <a:srgbClr val="0A128C"/>
            </a:gs>
            <a:gs pos="70000">
              <a:srgbClr val="181CC7"/>
            </a:gs>
            <a:gs pos="88000">
              <a:srgbClr val="1508C4"/>
            </a:gs>
            <a:gs pos="100000">
              <a:srgbClr val="1F08C6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6599" y="920174"/>
            <a:ext cx="613797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2211" y="848166"/>
            <a:ext cx="613797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409" y="1386630"/>
            <a:ext cx="613797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9591" y="1568246"/>
            <a:ext cx="613797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4308" y="402047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7616" y="470567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3484" y="116632"/>
            <a:ext cx="613797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3804" y="404664"/>
            <a:ext cx="613797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2263" y="240391"/>
            <a:ext cx="613797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56" y="882574"/>
            <a:ext cx="613797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6424" y="854272"/>
            <a:ext cx="613797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Категория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99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3" r:id="rId3"/>
    <p:sldLayoutId id="2147483662" r:id="rId4"/>
    <p:sldLayoutId id="2147483660" r:id="rId5"/>
    <p:sldLayoutId id="2147483661" r:id="rId6"/>
    <p:sldLayoutId id="2147483654" r:id="rId7"/>
    <p:sldLayoutId id="2147483655" r:id="rId8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4.wav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.xml"/><Relationship Id="rId4" Type="http://schemas.openxmlformats.org/officeDocument/2006/relationships/audio" Target="../media/audio2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4.wav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.xml"/><Relationship Id="rId4" Type="http://schemas.openxmlformats.org/officeDocument/2006/relationships/audio" Target="../media/audio3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13" Type="http://schemas.openxmlformats.org/officeDocument/2006/relationships/slide" Target="slide25.xml"/><Relationship Id="rId18" Type="http://schemas.openxmlformats.org/officeDocument/2006/relationships/slide" Target="slide36.xml"/><Relationship Id="rId3" Type="http://schemas.openxmlformats.org/officeDocument/2006/relationships/slide" Target="slide3.xml"/><Relationship Id="rId21" Type="http://schemas.openxmlformats.org/officeDocument/2006/relationships/slide" Target="slide43.xml"/><Relationship Id="rId7" Type="http://schemas.openxmlformats.org/officeDocument/2006/relationships/slide" Target="slide12.xml"/><Relationship Id="rId12" Type="http://schemas.openxmlformats.org/officeDocument/2006/relationships/slide" Target="slide23.xml"/><Relationship Id="rId17" Type="http://schemas.openxmlformats.org/officeDocument/2006/relationships/slide" Target="slide33.xml"/><Relationship Id="rId2" Type="http://schemas.openxmlformats.org/officeDocument/2006/relationships/notesSlide" Target="../notesSlides/notesSlide1.xml"/><Relationship Id="rId16" Type="http://schemas.openxmlformats.org/officeDocument/2006/relationships/slide" Target="slide31.xml"/><Relationship Id="rId20" Type="http://schemas.openxmlformats.org/officeDocument/2006/relationships/slide" Target="slide41.xml"/><Relationship Id="rId1" Type="http://schemas.openxmlformats.org/officeDocument/2006/relationships/slideLayout" Target="../slideLayouts/slideLayout6.xml"/><Relationship Id="rId6" Type="http://schemas.openxmlformats.org/officeDocument/2006/relationships/slide" Target="slide9.xml"/><Relationship Id="rId11" Type="http://schemas.openxmlformats.org/officeDocument/2006/relationships/slide" Target="slide21.xml"/><Relationship Id="rId5" Type="http://schemas.openxmlformats.org/officeDocument/2006/relationships/slide" Target="slide7.xml"/><Relationship Id="rId15" Type="http://schemas.openxmlformats.org/officeDocument/2006/relationships/slide" Target="slide29.xml"/><Relationship Id="rId23" Type="http://schemas.openxmlformats.org/officeDocument/2006/relationships/image" Target="../media/image9.png"/><Relationship Id="rId10" Type="http://schemas.openxmlformats.org/officeDocument/2006/relationships/slide" Target="slide18.xml"/><Relationship Id="rId19" Type="http://schemas.openxmlformats.org/officeDocument/2006/relationships/slide" Target="slide39.xml"/><Relationship Id="rId4" Type="http://schemas.openxmlformats.org/officeDocument/2006/relationships/slide" Target="slide5.xml"/><Relationship Id="rId9" Type="http://schemas.openxmlformats.org/officeDocument/2006/relationships/slide" Target="slide16.xml"/><Relationship Id="rId14" Type="http://schemas.openxmlformats.org/officeDocument/2006/relationships/slide" Target="slide27.xml"/><Relationship Id="rId22" Type="http://schemas.openxmlformats.org/officeDocument/2006/relationships/slide" Target="slide4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4.wav"/><Relationship Id="rId4" Type="http://schemas.openxmlformats.org/officeDocument/2006/relationships/image" Target="../media/image18.jf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.xml"/><Relationship Id="rId4" Type="http://schemas.openxmlformats.org/officeDocument/2006/relationships/audio" Target="../media/audio2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4.wav"/><Relationship Id="rId4" Type="http://schemas.openxmlformats.org/officeDocument/2006/relationships/image" Target="../media/image20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4.wav"/><Relationship Id="rId4" Type="http://schemas.openxmlformats.org/officeDocument/2006/relationships/image" Target="../media/image2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4.wav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.xml"/><Relationship Id="rId5" Type="http://schemas.openxmlformats.org/officeDocument/2006/relationships/audio" Target="../media/audio2.wav"/><Relationship Id="rId4" Type="http://schemas.openxmlformats.org/officeDocument/2006/relationships/image" Target="../media/image2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.xml"/><Relationship Id="rId4" Type="http://schemas.openxmlformats.org/officeDocument/2006/relationships/audio" Target="../media/audio3.wav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.xml"/><Relationship Id="rId4" Type="http://schemas.openxmlformats.org/officeDocument/2006/relationships/audio" Target="../media/audio3.wav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4.wav"/><Relationship Id="rId4" Type="http://schemas.openxmlformats.org/officeDocument/2006/relationships/image" Target="../media/image2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.xml"/><Relationship Id="rId5" Type="http://schemas.openxmlformats.org/officeDocument/2006/relationships/audio" Target="../media/audio2.wav"/><Relationship Id="rId4" Type="http://schemas.openxmlformats.org/officeDocument/2006/relationships/image" Target="../media/image3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4.wav"/><Relationship Id="rId4" Type="http://schemas.openxmlformats.org/officeDocument/2006/relationships/image" Target="../media/image31.jp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4.wav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4.wav"/><Relationship Id="rId4" Type="http://schemas.openxmlformats.org/officeDocument/2006/relationships/image" Target="../media/image12.jf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.xml"/><Relationship Id="rId4" Type="http://schemas.openxmlformats.org/officeDocument/2006/relationships/audio" Target="../media/audio3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2647" y="1819930"/>
            <a:ext cx="6159282" cy="299944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6B0194E-8B17-442A-9951-90BDCDCF108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693" y="177900"/>
            <a:ext cx="1295795" cy="128298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2464" y="0"/>
            <a:ext cx="1772816" cy="177281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27" b="17746"/>
          <a:stretch/>
        </p:blipFill>
        <p:spPr>
          <a:xfrm>
            <a:off x="4367808" y="-50918"/>
            <a:ext cx="2664423" cy="173794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79376" y="5085184"/>
            <a:ext cx="112761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«Естественные науки на службе Отечеству»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7792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612"/>
            <a:ext cx="10224459" cy="766316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Физика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600201"/>
            <a:ext cx="5414392" cy="4493095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будет с лётчиком, если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ему в голову вдруг придёт потрясающая идея 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экстренно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покинуть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самолёт на сверхзвуке?</a:t>
            </a: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11208568" y="43285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40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3992" y="1698130"/>
            <a:ext cx="5861044" cy="35602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1463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5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00" y="-34305"/>
            <a:ext cx="10224459" cy="943025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Физика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НИЧЕГО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этот случай в кабине пилота есть так называемая система защиты и блокировки, которая в том числе отвечает и за активацию катапультного кресла. 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истема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 не даст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совершить это. Это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связано с тем, что гермошлем лётчика и весь его противоперегрузочный костюм не рассчитаны на такую встречу с воздухом. От удара об воздух при катапультировании пилот просто потеряет сознание, и не факт, что снова в него придёт.</a:t>
            </a:r>
          </a:p>
        </p:txBody>
      </p:sp>
      <p:sp>
        <p:nvSpPr>
          <p:cNvPr id="5" name="Прямоугольник 4">
            <a:hlinkClick r:id="rId3" action="ppaction://hlinksldjump"/>
          </p:cNvPr>
          <p:cNvSpPr/>
          <p:nvPr/>
        </p:nvSpPr>
        <p:spPr>
          <a:xfrm>
            <a:off x="11150352" y="41163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24308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восходящий ряд.wav"/>
          </p:stSnd>
        </p:sndAc>
      </p:transition>
    </mc:Choice>
    <mc:Fallback xmlns="">
      <p:transition spd="slow">
        <p:sndAc>
          <p:stSnd>
            <p:snd r:embed="rId4" name="восходящий ряд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" y="0"/>
            <a:ext cx="10224459" cy="706090"/>
          </a:xfrm>
        </p:spPr>
        <p:txBody>
          <a:bodyPr>
            <a:no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Физика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5360" y="1124744"/>
            <a:ext cx="6840760" cy="449309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1944 года на АРЗ ремонтировали истребители Ла-7. После ремонта летчик проводил пробный полет. Сколько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бензина (в кг и литрах) потребуется на 40 минут полета истребителя Ла-7, если при мощности 800 кВт , КПД его двигателя – 30%. Удельная теплота сгорания бензина – 44400 кДж/кг , плотность – 720 кг/м3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11150352" y="83790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50</a:t>
            </a:r>
          </a:p>
        </p:txBody>
      </p:sp>
      <p:pic>
        <p:nvPicPr>
          <p:cNvPr id="2050" name="Picture 2" descr="Ла-7 Трижды Героя СССР И. Н. Кожедуба. Музей ВВС в Монино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951" y="1484784"/>
            <a:ext cx="4811583" cy="32064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0841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5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23788"/>
            <a:ext cx="8688288" cy="1143000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Физика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m=144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кг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V=200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11150352" y="23788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50</a:t>
            </a:r>
          </a:p>
        </p:txBody>
      </p:sp>
      <p:pic>
        <p:nvPicPr>
          <p:cNvPr id="5" name="Picture 2" descr="F:\открытый урок-семинар\Снимок1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8363" y="1133128"/>
            <a:ext cx="6639852" cy="46629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308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760296" cy="858317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Химия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вещество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используется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противообледенительной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жидкости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защиты от обледенения в полёте ветровых стёкол, пропеллеров, крыльев, хвостовых плоскостей и других элементов самолётов. </a:t>
            </a: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11150352" y="39515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784522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4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69" y="23788"/>
            <a:ext cx="10203681" cy="812924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Химия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78" y="1417380"/>
            <a:ext cx="5126632" cy="5126632"/>
          </a:xfrm>
        </p:spPr>
      </p:pic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11136560" y="4462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10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11824" y="2780928"/>
            <a:ext cx="50977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Изопропиловый спирт</a:t>
            </a:r>
            <a:endParaRPr lang="ru-RU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588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00" y="0"/>
            <a:ext cx="9614859" cy="836712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Химия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этого МЕТАЛЛА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АРЗ изготавливают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детали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реактивных двигателей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подвергающиеся высокотемпературным нагрузкам: лопатки компрессоров и диски компрессоров второго контура, кожухи камер сгорания, сопла реактивных двигателей</a:t>
            </a: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11150352" y="4720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946366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4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5124"/>
            <a:ext cx="8112224" cy="801588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Химия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Титан и его сплавы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11150352" y="4462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20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0735" y="2564904"/>
            <a:ext cx="6905625" cy="381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95172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rId3" action="ppaction://hlinksldjump"/>
          </p:cNvPr>
          <p:cNvSpPr/>
          <p:nvPr/>
        </p:nvSpPr>
        <p:spPr>
          <a:xfrm>
            <a:off x="9336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257174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Svoya_igra_-_Kot_v_Meshke.wav"/>
          </p:stSnd>
        </p:sndAc>
      </p:transition>
    </mc:Choice>
    <mc:Fallback xmlns="">
      <p:transition spd="slow">
        <p:sndAc>
          <p:stSnd>
            <p:snd r:embed="rId4" name="Svoya_igra_-_Kot_v_Meshk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-10120"/>
            <a:ext cx="9048328" cy="802208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Химия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начале октября 1941 года над Ленинградом сбили немецкий Ме-109. Немецкий летчик был арестован. Пока жители блокадного Ленинграда наблюдали за арестом немца, химик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Петров Александр Дмитриевич заинтересовался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содержимым топливного бака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самолета. Какую особенность топлива он отметил, которое в дальнейшем позволило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получить преимущество в авиации?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11308680" y="0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2089222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4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hlinkClick r:id="rId3" action="ppaction://hlinksldjump"/>
          </p:cNvPr>
          <p:cNvSpPr/>
          <p:nvPr/>
        </p:nvSpPr>
        <p:spPr>
          <a:xfrm>
            <a:off x="4493810" y="1916832"/>
            <a:ext cx="1098133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10</a:t>
            </a:r>
          </a:p>
        </p:txBody>
      </p:sp>
      <p:sp>
        <p:nvSpPr>
          <p:cNvPr id="7" name="Прямоугольник 6">
            <a:hlinkClick r:id="rId4" action="ppaction://hlinksldjump"/>
          </p:cNvPr>
          <p:cNvSpPr/>
          <p:nvPr/>
        </p:nvSpPr>
        <p:spPr>
          <a:xfrm>
            <a:off x="5807968" y="1916832"/>
            <a:ext cx="1080120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20</a:t>
            </a:r>
          </a:p>
        </p:txBody>
      </p:sp>
      <p:sp>
        <p:nvSpPr>
          <p:cNvPr id="8" name="Прямоугольник 7">
            <a:hlinkClick r:id="rId5" action="ppaction://hlinksldjump"/>
          </p:cNvPr>
          <p:cNvSpPr/>
          <p:nvPr/>
        </p:nvSpPr>
        <p:spPr>
          <a:xfrm>
            <a:off x="7104113" y="1916832"/>
            <a:ext cx="1080119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30</a:t>
            </a:r>
          </a:p>
        </p:txBody>
      </p:sp>
      <p:sp>
        <p:nvSpPr>
          <p:cNvPr id="9" name="Прямоугольник 8">
            <a:hlinkClick r:id="rId6" action="ppaction://hlinksldjump"/>
          </p:cNvPr>
          <p:cNvSpPr/>
          <p:nvPr/>
        </p:nvSpPr>
        <p:spPr>
          <a:xfrm>
            <a:off x="8400257" y="1916832"/>
            <a:ext cx="1080119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40</a:t>
            </a:r>
          </a:p>
        </p:txBody>
      </p:sp>
      <p:sp>
        <p:nvSpPr>
          <p:cNvPr id="10" name="Прямоугольник 9">
            <a:hlinkClick r:id="rId7" action="ppaction://hlinksldjump"/>
          </p:cNvPr>
          <p:cNvSpPr/>
          <p:nvPr/>
        </p:nvSpPr>
        <p:spPr>
          <a:xfrm>
            <a:off x="9696401" y="1916832"/>
            <a:ext cx="1080119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50</a:t>
            </a:r>
          </a:p>
        </p:txBody>
      </p:sp>
      <p:sp>
        <p:nvSpPr>
          <p:cNvPr id="11" name="Прямоугольник 10">
            <a:hlinkClick r:id="rId8" action="ppaction://hlinksldjump"/>
          </p:cNvPr>
          <p:cNvSpPr/>
          <p:nvPr/>
        </p:nvSpPr>
        <p:spPr>
          <a:xfrm>
            <a:off x="4493809" y="2852936"/>
            <a:ext cx="1098133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10</a:t>
            </a:r>
          </a:p>
        </p:txBody>
      </p:sp>
      <p:sp>
        <p:nvSpPr>
          <p:cNvPr id="12" name="Прямоугольник 11">
            <a:hlinkClick r:id="rId9" action="ppaction://hlinksldjump"/>
          </p:cNvPr>
          <p:cNvSpPr/>
          <p:nvPr/>
        </p:nvSpPr>
        <p:spPr>
          <a:xfrm>
            <a:off x="5807968" y="2852936"/>
            <a:ext cx="1080120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20</a:t>
            </a:r>
          </a:p>
        </p:txBody>
      </p:sp>
      <p:sp>
        <p:nvSpPr>
          <p:cNvPr id="13" name="Прямоугольник 12">
            <a:hlinkClick r:id="rId10" action="ppaction://hlinksldjump"/>
          </p:cNvPr>
          <p:cNvSpPr/>
          <p:nvPr/>
        </p:nvSpPr>
        <p:spPr>
          <a:xfrm>
            <a:off x="7104113" y="2852936"/>
            <a:ext cx="1080119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30</a:t>
            </a:r>
          </a:p>
        </p:txBody>
      </p:sp>
      <p:sp>
        <p:nvSpPr>
          <p:cNvPr id="14" name="Прямоугольник 13">
            <a:hlinkClick r:id="rId11" action="ppaction://hlinksldjump"/>
          </p:cNvPr>
          <p:cNvSpPr/>
          <p:nvPr/>
        </p:nvSpPr>
        <p:spPr>
          <a:xfrm>
            <a:off x="8400257" y="2852936"/>
            <a:ext cx="1080119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40</a:t>
            </a:r>
          </a:p>
        </p:txBody>
      </p:sp>
      <p:sp>
        <p:nvSpPr>
          <p:cNvPr id="15" name="Прямоугольник 14">
            <a:hlinkClick r:id="rId12" action="ppaction://hlinksldjump"/>
          </p:cNvPr>
          <p:cNvSpPr/>
          <p:nvPr/>
        </p:nvSpPr>
        <p:spPr>
          <a:xfrm>
            <a:off x="9696401" y="2852936"/>
            <a:ext cx="1080119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50</a:t>
            </a:r>
          </a:p>
        </p:txBody>
      </p:sp>
      <p:sp>
        <p:nvSpPr>
          <p:cNvPr id="16" name="Прямоугольник 15">
            <a:hlinkClick r:id="rId13" action="ppaction://hlinksldjump"/>
          </p:cNvPr>
          <p:cNvSpPr/>
          <p:nvPr/>
        </p:nvSpPr>
        <p:spPr>
          <a:xfrm>
            <a:off x="4493808" y="3789040"/>
            <a:ext cx="1098133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10</a:t>
            </a:r>
          </a:p>
        </p:txBody>
      </p:sp>
      <p:sp>
        <p:nvSpPr>
          <p:cNvPr id="17" name="Прямоугольник 16">
            <a:hlinkClick r:id="rId14" action="ppaction://hlinksldjump"/>
          </p:cNvPr>
          <p:cNvSpPr/>
          <p:nvPr/>
        </p:nvSpPr>
        <p:spPr>
          <a:xfrm>
            <a:off x="5807968" y="3796272"/>
            <a:ext cx="1080120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20</a:t>
            </a:r>
          </a:p>
        </p:txBody>
      </p:sp>
      <p:sp>
        <p:nvSpPr>
          <p:cNvPr id="18" name="Прямоугольник 17">
            <a:hlinkClick r:id="rId15" action="ppaction://hlinksldjump"/>
          </p:cNvPr>
          <p:cNvSpPr/>
          <p:nvPr/>
        </p:nvSpPr>
        <p:spPr>
          <a:xfrm>
            <a:off x="7104113" y="3789040"/>
            <a:ext cx="1080119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30</a:t>
            </a:r>
          </a:p>
        </p:txBody>
      </p:sp>
      <p:sp>
        <p:nvSpPr>
          <p:cNvPr id="19" name="Прямоугольник 18">
            <a:hlinkClick r:id="rId16" action="ppaction://hlinksldjump"/>
          </p:cNvPr>
          <p:cNvSpPr/>
          <p:nvPr/>
        </p:nvSpPr>
        <p:spPr>
          <a:xfrm>
            <a:off x="8400257" y="3789040"/>
            <a:ext cx="1080119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40</a:t>
            </a:r>
          </a:p>
        </p:txBody>
      </p:sp>
      <p:sp>
        <p:nvSpPr>
          <p:cNvPr id="20" name="Прямоугольник 19">
            <a:hlinkClick r:id="rId17" action="ppaction://hlinksldjump"/>
          </p:cNvPr>
          <p:cNvSpPr/>
          <p:nvPr/>
        </p:nvSpPr>
        <p:spPr>
          <a:xfrm>
            <a:off x="9696401" y="3789040"/>
            <a:ext cx="1080119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50</a:t>
            </a:r>
          </a:p>
        </p:txBody>
      </p:sp>
      <p:sp>
        <p:nvSpPr>
          <p:cNvPr id="21" name="Прямоугольник 20">
            <a:hlinkClick r:id="rId18" action="ppaction://hlinksldjump"/>
          </p:cNvPr>
          <p:cNvSpPr/>
          <p:nvPr/>
        </p:nvSpPr>
        <p:spPr>
          <a:xfrm>
            <a:off x="4525217" y="4725144"/>
            <a:ext cx="1066723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10</a:t>
            </a:r>
          </a:p>
        </p:txBody>
      </p:sp>
      <p:sp>
        <p:nvSpPr>
          <p:cNvPr id="22" name="Прямоугольник 21">
            <a:hlinkClick r:id="rId19" action="ppaction://hlinksldjump"/>
          </p:cNvPr>
          <p:cNvSpPr/>
          <p:nvPr/>
        </p:nvSpPr>
        <p:spPr>
          <a:xfrm>
            <a:off x="5807968" y="4739608"/>
            <a:ext cx="1080120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20</a:t>
            </a:r>
          </a:p>
        </p:txBody>
      </p:sp>
      <p:sp>
        <p:nvSpPr>
          <p:cNvPr id="23" name="Прямоугольник 22">
            <a:hlinkClick r:id="rId20" action="ppaction://hlinksldjump"/>
          </p:cNvPr>
          <p:cNvSpPr/>
          <p:nvPr/>
        </p:nvSpPr>
        <p:spPr>
          <a:xfrm>
            <a:off x="7104113" y="4725144"/>
            <a:ext cx="1080119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30</a:t>
            </a:r>
          </a:p>
        </p:txBody>
      </p:sp>
      <p:sp>
        <p:nvSpPr>
          <p:cNvPr id="24" name="Прямоугольник 23">
            <a:hlinkClick r:id="rId21" action="ppaction://hlinksldjump"/>
          </p:cNvPr>
          <p:cNvSpPr/>
          <p:nvPr/>
        </p:nvSpPr>
        <p:spPr>
          <a:xfrm>
            <a:off x="8400257" y="4725144"/>
            <a:ext cx="1080119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40</a:t>
            </a:r>
          </a:p>
        </p:txBody>
      </p:sp>
      <p:sp>
        <p:nvSpPr>
          <p:cNvPr id="25" name="Прямоугольник 24">
            <a:hlinkClick r:id="rId22" action="ppaction://hlinksldjump"/>
          </p:cNvPr>
          <p:cNvSpPr/>
          <p:nvPr/>
        </p:nvSpPr>
        <p:spPr>
          <a:xfrm>
            <a:off x="9696401" y="4725144"/>
            <a:ext cx="1080119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50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839416" y="1916832"/>
            <a:ext cx="3240360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Физика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839416" y="2852936"/>
            <a:ext cx="3240360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Химия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839416" y="3789040"/>
            <a:ext cx="3240360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839416" y="4725144"/>
            <a:ext cx="3240360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ОБЗР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1864" y="165342"/>
            <a:ext cx="2454546" cy="1247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809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4" fill="hold">
                      <p:stCondLst>
                        <p:cond delay="0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>
                      <p:stCondLst>
                        <p:cond delay="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5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6" fill="hold">
                      <p:stCondLst>
                        <p:cond delay="0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6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2" fill="hold">
                      <p:stCondLst>
                        <p:cond delay="0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8" fill="hold">
                      <p:stCondLst>
                        <p:cond delay="0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7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4" fill="hold">
                      <p:stCondLst>
                        <p:cond delay="0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7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0" fill="hold">
                      <p:stCondLst>
                        <p:cond delay="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6" fill="hold">
                      <p:stCondLst>
                        <p:cond delay="0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9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2" fill="hold">
                      <p:stCondLst>
                        <p:cond delay="0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9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8" fill="hold">
                      <p:stCondLst>
                        <p:cond delay="0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0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4" fill="hold">
                      <p:stCondLst>
                        <p:cond delay="0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0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0" fill="hold">
                      <p:stCondLst>
                        <p:cond delay="0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1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6" fill="hold">
                      <p:stCondLst>
                        <p:cond delay="0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2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2" fill="hold">
                      <p:stCondLst>
                        <p:cond delay="0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2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8" fill="hold">
                      <p:stCondLst>
                        <p:cond delay="0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33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4" fill="hold">
                      <p:stCondLst>
                        <p:cond delay="0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39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0" fill="hold">
                      <p:stCondLst>
                        <p:cond delay="0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31" grpId="0" animBg="1"/>
      <p:bldP spid="32" grpId="0" animBg="1"/>
      <p:bldP spid="33" grpId="0" animBg="1"/>
      <p:bldP spid="3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2303"/>
            <a:ext cx="8184232" cy="896417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Химия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5360" y="1052736"/>
            <a:ext cx="10972800" cy="449309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установил, что трофейное топливо, в отличие от советского топлива,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замерзало при температуре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14ºC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Наше топливо замерзало при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-60ºC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Ученый сразу же сделал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из-за температуры замерзания немецкие самолеты не могут взлетать высоко. А самое главное – когда в Ленинграде стукнут морозы ниже минус 15ºC, немецкие самолеты просто не смогут взлетать.</a:t>
            </a:r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11150352" y="64467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233798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-419"/>
            <a:ext cx="8544272" cy="765123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Химия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19336" y="1700808"/>
            <a:ext cx="6552728" cy="449309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2021 на 275 АРЗ устанавливают новые современные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катапультируемые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кресла с реактивными двигателями, установленными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 креслом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этого использовались кресла с пиропатроном, в котором происходила ЭТА реакция.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11181300" y="80629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40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2555" y="1772817"/>
            <a:ext cx="5482841" cy="39153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63380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svoya_igra_1.wav"/>
          </p:stSnd>
        </p:sndAc>
      </p:transition>
    </mc:Choice>
    <mc:Fallback xmlns="">
      <p:transition spd="slow">
        <p:sndAc>
          <p:stSnd>
            <p:snd r:embed="rId5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0224459" cy="692696"/>
          </a:xfrm>
        </p:spPr>
        <p:txBody>
          <a:bodyPr>
            <a:no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Химия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Взрыв порохового заряда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2KNO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S + 3C = K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+ 3CO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N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11150352" y="116632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1848567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восходящий ряд.wav"/>
          </p:stSnd>
        </p:sndAc>
      </p:transition>
    </mc:Choice>
    <mc:Fallback xmlns="">
      <p:transition spd="slow">
        <p:sndAc>
          <p:stSnd>
            <p:snd r:embed="rId4" name="восходящий ряд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215"/>
            <a:ext cx="10224459" cy="691481"/>
          </a:xfrm>
        </p:spPr>
        <p:txBody>
          <a:bodyPr>
            <a:no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Химия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275 АРЗ сотрудничает с НПП «Звезда», одним из основных производителей кислородного оборудования для военных самолетов. Для некоторых моделей самолетов устанавливаются системы КС-129, позволяющие неограниченно генерировать кислород. В чем особенность этой системы?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11150352" y="116632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50</a:t>
            </a:r>
          </a:p>
        </p:txBody>
      </p:sp>
    </p:spTree>
    <p:extLst>
      <p:ext uri="{BB962C8B-B14F-4D97-AF65-F5344CB8AC3E}">
        <p14:creationId xmlns:p14="http://schemas.microsoft.com/office/powerpoint/2010/main" val="642889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4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215"/>
            <a:ext cx="10224459" cy="835497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Химия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600201"/>
            <a:ext cx="5918448" cy="4493095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Особенностью систем является способ получения кислорода – он продуцируется из сжатого воздуха, отбираемого от компрессора двигателя самолета.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11150352" y="4462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50</a:t>
            </a:r>
          </a:p>
        </p:txBody>
      </p:sp>
      <p:pic>
        <p:nvPicPr>
          <p:cNvPr id="1026" name="Picture 2" descr="https://cs11.pikabu.ru/post_img/big/2020/03/09/8/158376039812371319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064" y="1772816"/>
            <a:ext cx="5342384" cy="3338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4324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0224459" cy="764704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9336" y="1052736"/>
            <a:ext cx="6984776" cy="449309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Первое публичное исполнение фигуры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ЭТОГО животного состоялось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1989 году на авиасалоне в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-Бурже. За штурвалом Су-27 находился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лётчик-испытатель Виктор Пугачёв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 фигура высшего пилотажа, при которой самолёт резко увеличивает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тангаж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вплоть до запрокидывания назад, но при этом сохраняет прежнее направление полёта. Затем самолёт возвращается к исходному углу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тангажа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практически без потери высоты.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11103759" y="59702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10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1268760"/>
            <a:ext cx="4812819" cy="3070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155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5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8830"/>
            <a:ext cx="10200456" cy="566936"/>
          </a:xfrm>
        </p:spPr>
        <p:txBody>
          <a:bodyPr>
            <a:no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44" y="1326778"/>
            <a:ext cx="11737304" cy="4492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11208568" y="32296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79776" y="5949429"/>
            <a:ext cx="37438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«Кобра Пугачева»</a:t>
            </a:r>
            <a:endParaRPr lang="ru-RU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1391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088"/>
            <a:ext cx="10224459" cy="753616"/>
          </a:xfrm>
        </p:spPr>
        <p:txBody>
          <a:bodyPr>
            <a:no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Какие наиболее частые проблемы со здоровьем возникают у летчиков боевых самолетов?</a:t>
            </a:r>
            <a:endParaRPr lang="ru-RU" dirty="0"/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11150352" y="11088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175302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4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215"/>
            <a:ext cx="9614859" cy="763489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Болезни сердечно-сосудистой системы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Ухудшение зрения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11150352" y="116632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1900998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087888" cy="692696"/>
          </a:xfrm>
        </p:spPr>
        <p:txBody>
          <a:bodyPr>
            <a:no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3352" y="1517080"/>
            <a:ext cx="8784976" cy="449309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Бионическая технология подсмотренная у хищных птиц позволила создать 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1967 году новейшие советские боевые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самолеты—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Су-17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МиГ-23, обладающие высокими маневренными характеристиками. Что это за технология?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11113821" y="54050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30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68" t="10101" r="6500" b="10101"/>
          <a:stretch/>
        </p:blipFill>
        <p:spPr>
          <a:xfrm>
            <a:off x="7392144" y="1539652"/>
            <a:ext cx="4585773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39359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5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418"/>
            <a:ext cx="10224459" cy="792088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Физика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1344" y="1196752"/>
            <a:ext cx="550701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у большинства современных 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сверхзвуковых истребителей 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два киля на 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хвосте?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11217787" y="28418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10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1447117"/>
            <a:ext cx="6816080" cy="38304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80179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5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231904" cy="764704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1344" y="2564904"/>
            <a:ext cx="6408712" cy="2142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самолётах использование крыла с изменяемой стреловидностью повышает эффективность манёвров при различных режимах полётов.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11208568" y="54050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30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6120" y="764704"/>
            <a:ext cx="3962400" cy="4819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27301" y="1052736"/>
            <a:ext cx="71106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Изменяемая стреловидность крыла</a:t>
            </a:r>
            <a:endParaRPr lang="ru-RU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3896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795"/>
            <a:ext cx="10224459" cy="760909"/>
          </a:xfrm>
        </p:spPr>
        <p:txBody>
          <a:bodyPr>
            <a:no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70136" y="1052736"/>
            <a:ext cx="10972800" cy="489654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Долгое время проблемой скоростной авиации был флаттер — внезапно и бурно возникающие на определенной скорости вибрации крыльев. Из-за этих вибраций самолет разваливался в воздухе за несколько секунд. После многочисленных аварий</a:t>
            </a:r>
          </a:p>
          <a:p>
            <a:pPr marL="0" indent="0">
              <a:buNone/>
            </a:pP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конструкторы нашли 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выход. Лишь 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позднее выяснилось, что НУЖНОЕ РЕШЕНИЕ было перед глазами людей задолго до того, как взлетел первый самолет.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11150352" y="116632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1057838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svoya_igra_1.wav"/>
          </p:stSnd>
        </p:sndAc>
      </p:transition>
    </mc:Choice>
    <mc:Fallback xmlns="">
      <p:transition spd="slow">
        <p:sndAc>
          <p:stSnd>
            <p:snd r:embed="rId4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215"/>
            <a:ext cx="8832304" cy="1143000"/>
          </a:xfrm>
        </p:spPr>
        <p:txBody>
          <a:bodyPr>
            <a:norm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600201"/>
            <a:ext cx="10887000" cy="4493095"/>
          </a:xfrm>
        </p:spPr>
        <p:txBody>
          <a:bodyPr/>
          <a:lstStyle/>
          <a:p>
            <a:pPr marL="0" indent="0">
              <a:buNone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Птеростигма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хитиновое утолщение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кромки передней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 крыла стрекоз оказалось не чем иным,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противофлаттерным устройством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11208568" y="25003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40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451"/>
          <a:stretch/>
        </p:blipFill>
        <p:spPr>
          <a:xfrm>
            <a:off x="3287688" y="3645024"/>
            <a:ext cx="5075638" cy="3105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45455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восходящий ряд.wav"/>
          </p:stSnd>
        </p:sndAc>
      </p:transition>
    </mc:Choice>
    <mc:Fallback xmlns="">
      <p:transition spd="slow">
        <p:sndAc>
          <p:stSnd>
            <p:snd r:embed="rId5" name="восходящий ряд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rId3" action="ppaction://hlinksldjump"/>
          </p:cNvPr>
          <p:cNvSpPr/>
          <p:nvPr/>
        </p:nvSpPr>
        <p:spPr>
          <a:xfrm>
            <a:off x="11136560" y="116632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50</a:t>
            </a:r>
          </a:p>
        </p:txBody>
      </p:sp>
    </p:spTree>
    <p:extLst>
      <p:ext uri="{BB962C8B-B14F-4D97-AF65-F5344CB8AC3E}">
        <p14:creationId xmlns:p14="http://schemas.microsoft.com/office/powerpoint/2010/main" val="481996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Svoya_igra_-_Kot_v_Meshke.wav"/>
          </p:stSnd>
        </p:sndAc>
      </p:transition>
    </mc:Choice>
    <mc:Fallback xmlns="">
      <p:transition spd="slow">
        <p:sndAc>
          <p:stSnd>
            <p:snd r:embed="rId4" name="Svoya_igra_-_Kot_v_Meshk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00" y="24755"/>
            <a:ext cx="10224459" cy="739949"/>
          </a:xfrm>
        </p:spPr>
        <p:txBody>
          <a:bodyPr>
            <a:no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Этим словом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называют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 крыльев самолёта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служащие для поворотов его вокруг продольной оси.  Это небольшие панели на задней кромке крыла, регулируя угол наклона которых пилот совершает плавный разворот машины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птиц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этим словом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называют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придаточное крыло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небольшой выступ на передней кромке крыла. Оно играет важную роль в полёте птиц, помогая при медленном движении. </a:t>
            </a:r>
          </a:p>
          <a:p>
            <a:endParaRPr lang="ru-RU" dirty="0"/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9336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50</a:t>
            </a:r>
          </a:p>
        </p:txBody>
      </p:sp>
    </p:spTree>
    <p:extLst>
      <p:ext uri="{BB962C8B-B14F-4D97-AF65-F5344CB8AC3E}">
        <p14:creationId xmlns:p14="http://schemas.microsoft.com/office/powerpoint/2010/main" val="2538126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4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20336" cy="908720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5360" y="1448780"/>
            <a:ext cx="2448272" cy="64807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ЭЛЕРОНЫ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11208568" y="116632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50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692" y="2420888"/>
            <a:ext cx="11665296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37162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rId3" action="ppaction://hlinksldjump"/>
          </p:cNvPr>
          <p:cNvSpPr/>
          <p:nvPr/>
        </p:nvSpPr>
        <p:spPr>
          <a:xfrm>
            <a:off x="11208568" y="116632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27561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Svoya_igra_-_Kot_v_Meshke.wav"/>
          </p:stSnd>
        </p:sndAc>
      </p:transition>
    </mc:Choice>
    <mc:Fallback xmlns="">
      <p:transition spd="slow">
        <p:sndAc>
          <p:stSnd>
            <p:snd r:embed="rId4" name="Svoya_igra_-_Kot_v_Meshk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26740"/>
            <a:ext cx="5591944" cy="1143000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ОБЗР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5360" y="1340768"/>
            <a:ext cx="11247040" cy="44930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годы войны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275 АРЗ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сложился коллектив профессионалов, специалистов своего дела, который ежемесячно ремонтировал до 40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самолётов.</a:t>
            </a:r>
            <a:r>
              <a:rPr lang="ru-RU" b="1" dirty="0">
                <a:solidFill>
                  <a:srgbClr val="333333"/>
                </a:solidFill>
                <a:latin typeface="YS Text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считается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самым знаменитым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советским штурмовиком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времён Второй мировой войны,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самым массовым боевым самолётом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истории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авиации.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11150352" y="53480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268534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4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8809"/>
            <a:ext cx="8688288" cy="1143000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ОБЗР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11208568" y="33418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10</a:t>
            </a: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08" y="835626"/>
            <a:ext cx="9680984" cy="5450816"/>
          </a:xfrm>
        </p:spPr>
      </p:pic>
      <p:sp>
        <p:nvSpPr>
          <p:cNvPr id="13" name="TextBox 12"/>
          <p:cNvSpPr txBox="1"/>
          <p:nvPr/>
        </p:nvSpPr>
        <p:spPr>
          <a:xfrm>
            <a:off x="5169092" y="5794580"/>
            <a:ext cx="13003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Ил-2</a:t>
            </a:r>
            <a:endParaRPr lang="ru-RU" sz="4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1955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23788"/>
            <a:ext cx="8976320" cy="1143000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ОБЗР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середине 60-х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XX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века на 275 авиаремонтном заводе начато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освоение ремонта реактивных самолётов второго поколения. В ноябре 1966 года в воздух поднялся первый отремонтированный сверхзвуковой ЭТОТ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истребитель. ОН первый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советский самолёт с треугольным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крылом развивал максимальную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скорость 2 230 км/ч. Самолёт был одним из самых быстрых реактивных истребителей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мире.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11150352" y="4338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762776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4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0224459" cy="620688"/>
          </a:xfrm>
        </p:spPr>
        <p:txBody>
          <a:bodyPr>
            <a:no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Физика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9336" y="1600201"/>
            <a:ext cx="11463064" cy="449309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вероятности схода с заданной траектории.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момента на пикирование и вывод истребителя на докритические углы атаки. </a:t>
            </a:r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11150352" y="54050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4111126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-2005"/>
            <a:ext cx="9048328" cy="982733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ОБЗР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464" y="1408434"/>
            <a:ext cx="8568952" cy="4826593"/>
          </a:xfrm>
        </p:spPr>
      </p:pic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11208568" y="93317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169092" y="5794580"/>
            <a:ext cx="197522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МиГ-21</a:t>
            </a:r>
            <a:endParaRPr lang="ru-RU" sz="4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1476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048328" cy="980728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ОБЗР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9336" y="1196752"/>
            <a:ext cx="11391056" cy="44930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80-х годов на 275 АРЗ активно ремонтировали учебно-тренировочную модель ЭТОГО самолета, называемого «Альбатрос». ОН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предназначенный для первоначального обучения курсантов технике пилотирования в простых и сложных метеоусловиях днём и ночью, обучения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элементам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боевого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11208568" y="4462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30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5675" y="1916832"/>
            <a:ext cx="4886325" cy="481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299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5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111"/>
            <a:ext cx="9614859" cy="886609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ОБЗР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11208568" y="69371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30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92593" y="782558"/>
            <a:ext cx="7848872" cy="548194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31904" y="5908662"/>
            <a:ext cx="125066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Л-39</a:t>
            </a:r>
            <a:endParaRPr lang="ru-RU" sz="4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938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0344472" cy="1143000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ОБЗР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2017 году завод приступил к освоению ремонта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ЭТОГО самолета. Самолет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маневренный. Особенностью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самолёта является переднее горизонтальное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оперение,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позволяющее выполнять недоступные иначе манёвры с отклонением оси самолёта от направления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полёта.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11150352" y="77838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4242211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svoya_igra_1.wav"/>
          </p:stSnd>
        </p:sndAc>
      </p:transition>
    </mc:Choice>
    <mc:Fallback xmlns="">
      <p:transition spd="slow">
        <p:sndAc>
          <p:stSnd>
            <p:snd r:embed="rId4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0224459" cy="1143000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ОБЗР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11312872" y="0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40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444" y="1326520"/>
            <a:ext cx="7760272" cy="517610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31904" y="5908662"/>
            <a:ext cx="148316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Су-30</a:t>
            </a:r>
            <a:endParaRPr lang="ru-RU" sz="4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7751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восходящий ряд.wav"/>
          </p:stSnd>
        </p:sndAc>
      </p:transition>
    </mc:Choice>
    <mc:Fallback xmlns="">
      <p:transition spd="slow">
        <p:sndAc>
          <p:stSnd>
            <p:snd r:embed="rId5" name="восходящий ряд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614859" cy="764704"/>
          </a:xfrm>
        </p:spPr>
        <p:txBody>
          <a:bodyPr>
            <a:no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ОБЗР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3352" y="908720"/>
            <a:ext cx="5688632" cy="594928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годы ВОВ на авиаремонтном заводе чинили советский истребитель И-16. Из-за ОСОБЕННОСТЕЙ конструкции этого самолета, летчики-испытатели должными были обладать огромной физической силой и выносливостью.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11169778" y="148928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50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7968" y="1601416"/>
            <a:ext cx="6020222" cy="40001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60446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5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088"/>
            <a:ext cx="10224459" cy="969640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ОБЗР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советском истребителе И-16 стойки шасси убирались вручную: летчик вращал штурвал лебедки, делая 44 оборота. Представьте, это надо было делать, одновременно управляя самолетом! Уборка шасси вызывала большие затруднения даже для физически сильного летчика.</a:t>
            </a:r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11150352" y="998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50</a:t>
            </a:r>
          </a:p>
        </p:txBody>
      </p:sp>
    </p:spTree>
    <p:extLst>
      <p:ext uri="{BB962C8B-B14F-4D97-AF65-F5344CB8AC3E}">
        <p14:creationId xmlns:p14="http://schemas.microsoft.com/office/powerpoint/2010/main" val="3885432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" y="-10120"/>
            <a:ext cx="5878579" cy="702816"/>
          </a:xfrm>
        </p:spPr>
        <p:txBody>
          <a:bodyPr>
            <a:no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Физика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223792" y="1417638"/>
            <a:ext cx="7830814" cy="44691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>
            <a:hlinkClick r:id="rId4" action="ppaction://hlinksldjump"/>
          </p:cNvPr>
          <p:cNvSpPr/>
          <p:nvPr/>
        </p:nvSpPr>
        <p:spPr>
          <a:xfrm>
            <a:off x="11179670" y="0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20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35360" y="1916832"/>
            <a:ext cx="367240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чего на носу истребителя ставят эту «иглу</a:t>
            </a:r>
            <a:r>
              <a:rPr lang="ru-RU" sz="4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(</a:t>
            </a:r>
            <a:r>
              <a:rPr lang="ru-RU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4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)?</a:t>
            </a:r>
            <a:endParaRPr lang="ru-RU" sz="4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5081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5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4007768" cy="620688"/>
          </a:xfrm>
        </p:spPr>
        <p:txBody>
          <a:bodyPr>
            <a:no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Физика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600201"/>
            <a:ext cx="7358608" cy="44930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Трубка Пито необходима для измерения скорости полета самолета.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11136560" y="54050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209491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2135560" cy="692696"/>
          </a:xfrm>
        </p:spPr>
        <p:txBody>
          <a:bodyPr>
            <a:no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Физика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600201"/>
            <a:ext cx="5486400" cy="4493095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носовую часть истребителя изготавливают из пластика, а не из металла?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11136560" y="57696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30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048" y="1772816"/>
            <a:ext cx="5198690" cy="38790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70841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5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215"/>
            <a:ext cx="10224459" cy="835497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Физика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носовой части находятся системы радиолокации,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наземной и спутниковой радиосвязи.</a:t>
            </a:r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11150352" y="4462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24308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rId3" action="ppaction://hlinksldjump"/>
          </p:cNvPr>
          <p:cNvSpPr/>
          <p:nvPr/>
        </p:nvSpPr>
        <p:spPr>
          <a:xfrm>
            <a:off x="11208568" y="0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448059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Svoya_igra_-_Kot_v_Meshke.wav"/>
          </p:stSnd>
        </p:sndAc>
      </p:transition>
    </mc:Choice>
    <mc:Fallback xmlns="">
      <p:transition spd="slow">
        <p:sndAc>
          <p:stSnd>
            <p:snd r:embed="rId4" name="Svoya_igra_-_Kot_v_Meshk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eedaf4c57429c1d422f38c566ca989c97b173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781</TotalTime>
  <Words>1141</Words>
  <Application>Microsoft Office PowerPoint</Application>
  <PresentationFormat>Широкоэкранный</PresentationFormat>
  <Paragraphs>162</Paragraphs>
  <Slides>46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51" baseType="lpstr">
      <vt:lpstr>Arial</vt:lpstr>
      <vt:lpstr>Calibri</vt:lpstr>
      <vt:lpstr>Times New Roman</vt:lpstr>
      <vt:lpstr>YS Text</vt:lpstr>
      <vt:lpstr>Тема Office</vt:lpstr>
      <vt:lpstr>Презентация PowerPoint</vt:lpstr>
      <vt:lpstr>Презентация PowerPoint</vt:lpstr>
      <vt:lpstr>Физика</vt:lpstr>
      <vt:lpstr>Физика</vt:lpstr>
      <vt:lpstr>Физика</vt:lpstr>
      <vt:lpstr>Физика</vt:lpstr>
      <vt:lpstr>Физика</vt:lpstr>
      <vt:lpstr>Физика</vt:lpstr>
      <vt:lpstr>Презентация PowerPoint</vt:lpstr>
      <vt:lpstr>Физика</vt:lpstr>
      <vt:lpstr>Физика</vt:lpstr>
      <vt:lpstr>Физика</vt:lpstr>
      <vt:lpstr>Физика</vt:lpstr>
      <vt:lpstr>Химия</vt:lpstr>
      <vt:lpstr>Химия</vt:lpstr>
      <vt:lpstr>Химия</vt:lpstr>
      <vt:lpstr>Химия</vt:lpstr>
      <vt:lpstr>Презентация PowerPoint</vt:lpstr>
      <vt:lpstr>Химия</vt:lpstr>
      <vt:lpstr>Химия</vt:lpstr>
      <vt:lpstr>Химия</vt:lpstr>
      <vt:lpstr>Химия</vt:lpstr>
      <vt:lpstr>Химия</vt:lpstr>
      <vt:lpstr>Химия</vt:lpstr>
      <vt:lpstr>Биология</vt:lpstr>
      <vt:lpstr>Биология</vt:lpstr>
      <vt:lpstr>Биология</vt:lpstr>
      <vt:lpstr>Биология</vt:lpstr>
      <vt:lpstr>Биология</vt:lpstr>
      <vt:lpstr>Биология</vt:lpstr>
      <vt:lpstr>Биология</vt:lpstr>
      <vt:lpstr>Биология</vt:lpstr>
      <vt:lpstr>Презентация PowerPoint</vt:lpstr>
      <vt:lpstr>Биология</vt:lpstr>
      <vt:lpstr>Биология</vt:lpstr>
      <vt:lpstr>Презентация PowerPoint</vt:lpstr>
      <vt:lpstr>ОБЗР</vt:lpstr>
      <vt:lpstr>ОБЗР</vt:lpstr>
      <vt:lpstr>ОБЗР</vt:lpstr>
      <vt:lpstr>ОБЗР</vt:lpstr>
      <vt:lpstr>ОБЗР</vt:lpstr>
      <vt:lpstr>ОБЗР</vt:lpstr>
      <vt:lpstr>ОБЗР</vt:lpstr>
      <vt:lpstr>ОБЗР</vt:lpstr>
      <vt:lpstr>ОБЗР</vt:lpstr>
      <vt:lpstr>ОБЗР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Тахмезов Э.Т.</dc:creator>
  <cp:lastModifiedBy>Тахмезов Э.Т.</cp:lastModifiedBy>
  <cp:revision>95</cp:revision>
  <dcterms:created xsi:type="dcterms:W3CDTF">2014-05-16T09:35:17Z</dcterms:created>
  <dcterms:modified xsi:type="dcterms:W3CDTF">2024-12-20T13:42:43Z</dcterms:modified>
</cp:coreProperties>
</file>