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71" r:id="rId13"/>
    <p:sldId id="272" r:id="rId14"/>
    <p:sldId id="273" r:id="rId15"/>
    <p:sldId id="274" r:id="rId16"/>
    <p:sldId id="275" r:id="rId17"/>
    <p:sldId id="278" r:id="rId18"/>
    <p:sldId id="279" r:id="rId19"/>
    <p:sldId id="280" r:id="rId20"/>
    <p:sldId id="281" r:id="rId21"/>
    <p:sldId id="282" r:id="rId22"/>
    <p:sldId id="283" r:id="rId23"/>
  </p:sldIdLst>
  <p:sldSz cx="12192000" cy="6858000"/>
  <p:notesSz cx="6858000" cy="9144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2" d="100"/>
          <a:sy n="42" d="100"/>
        </p:scale>
        <p:origin x="78" y="5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82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665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135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68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85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91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01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52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686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740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4174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003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779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9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4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7.xml"/><Relationship Id="rId3" Type="http://schemas.openxmlformats.org/officeDocument/2006/relationships/slide" Target="slide2.xml"/><Relationship Id="rId21" Type="http://schemas.openxmlformats.org/officeDocument/2006/relationships/slide" Target="slide20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" Type="http://schemas.openxmlformats.org/officeDocument/2006/relationships/notesSlide" Target="../notesSlides/notesSlide1.xml"/><Relationship Id="rId16" Type="http://schemas.openxmlformats.org/officeDocument/2006/relationships/slide" Target="slide15.xml"/><Relationship Id="rId20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10" Type="http://schemas.openxmlformats.org/officeDocument/2006/relationships/slide" Target="slide9.xml"/><Relationship Id="rId19" Type="http://schemas.openxmlformats.org/officeDocument/2006/relationships/slide" Target="slide18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Relationship Id="rId22" Type="http://schemas.openxmlformats.org/officeDocument/2006/relationships/slide" Target="slide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09798" y="10415"/>
            <a:ext cx="85491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СВОЯ 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ИГРА «ТУЛАТОЧМАШ – НА СЛУЖБЕ ОТЕЧЕСТВУ»</a:t>
            </a:r>
            <a:endParaRPr lang="ru-RU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C0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64943" y="641270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ФИЗИКА</a:t>
            </a:r>
            <a:endParaRPr lang="ru-RU" sz="3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64943" y="1791729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ХИМИЯ</a:t>
            </a:r>
            <a:endParaRPr lang="ru-RU" sz="3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0849" y="2965932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БИОЛОГИЯ</a:t>
            </a:r>
            <a:endParaRPr lang="ru-RU" sz="3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0409" y="4176525"/>
            <a:ext cx="376601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ОБЖЗР</a:t>
            </a:r>
            <a:endParaRPr lang="ru-RU" sz="3600" dirty="0"/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5200962" y="67739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6638774" y="62494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7955756" y="62494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9376604" y="63582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16" name="Скругленный прямоугольник 15">
            <a:hlinkClick r:id="rId7" action="ppaction://hlinksldjump"/>
          </p:cNvPr>
          <p:cNvSpPr/>
          <p:nvPr/>
        </p:nvSpPr>
        <p:spPr>
          <a:xfrm>
            <a:off x="10754635" y="627329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0" name="Скругленный прямоугольник 19">
            <a:hlinkClick r:id="rId8" action="ppaction://hlinksldjump"/>
          </p:cNvPr>
          <p:cNvSpPr/>
          <p:nvPr/>
        </p:nvSpPr>
        <p:spPr>
          <a:xfrm>
            <a:off x="5241624" y="1791729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1" name="Скругленный прямоугольник 20">
            <a:hlinkClick r:id="rId9" action="ppaction://hlinksldjump"/>
          </p:cNvPr>
          <p:cNvSpPr/>
          <p:nvPr/>
        </p:nvSpPr>
        <p:spPr>
          <a:xfrm>
            <a:off x="6619655" y="179225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2" name="Скругленный прямоугольник 21">
            <a:hlinkClick r:id="rId10" action="ppaction://hlinksldjump"/>
          </p:cNvPr>
          <p:cNvSpPr/>
          <p:nvPr/>
        </p:nvSpPr>
        <p:spPr>
          <a:xfrm>
            <a:off x="8027544" y="1831289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23" name="Скругленный прямоугольник 22">
            <a:hlinkClick r:id="rId11" action="ppaction://hlinksldjump"/>
          </p:cNvPr>
          <p:cNvSpPr/>
          <p:nvPr/>
        </p:nvSpPr>
        <p:spPr>
          <a:xfrm>
            <a:off x="9376604" y="183076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24" name="Скругленный прямоугольник 23">
            <a:hlinkClick r:id="rId12" action="ppaction://hlinksldjump"/>
          </p:cNvPr>
          <p:cNvSpPr/>
          <p:nvPr/>
        </p:nvSpPr>
        <p:spPr>
          <a:xfrm>
            <a:off x="10754635" y="1791729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7" name="Скругленный прямоугольник 26">
            <a:hlinkClick r:id="rId13" action="ppaction://hlinksldjump"/>
          </p:cNvPr>
          <p:cNvSpPr/>
          <p:nvPr/>
        </p:nvSpPr>
        <p:spPr>
          <a:xfrm>
            <a:off x="5241624" y="296593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8" name="Скругленный прямоугольник 27">
            <a:hlinkClick r:id="rId14" action="ppaction://hlinksldjump"/>
          </p:cNvPr>
          <p:cNvSpPr/>
          <p:nvPr/>
        </p:nvSpPr>
        <p:spPr>
          <a:xfrm>
            <a:off x="6619655" y="2969181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9" name="Скругленный прямоугольник 28">
            <a:hlinkClick r:id="rId15" action="ppaction://hlinksldjump"/>
          </p:cNvPr>
          <p:cNvSpPr/>
          <p:nvPr/>
        </p:nvSpPr>
        <p:spPr>
          <a:xfrm>
            <a:off x="7967905" y="2969181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0" name="Скругленный прямоугольник 29">
            <a:hlinkClick r:id="rId16" action="ppaction://hlinksldjump"/>
          </p:cNvPr>
          <p:cNvSpPr/>
          <p:nvPr/>
        </p:nvSpPr>
        <p:spPr>
          <a:xfrm>
            <a:off x="9376604" y="2969181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1" name="Скругленный прямоугольник 30">
            <a:hlinkClick r:id="rId17" action="ppaction://hlinksldjump"/>
          </p:cNvPr>
          <p:cNvSpPr/>
          <p:nvPr/>
        </p:nvSpPr>
        <p:spPr>
          <a:xfrm>
            <a:off x="10754635" y="2969181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34" name="Скругленный прямоугольник 33">
            <a:hlinkClick r:id="rId18" action="ppaction://hlinksldjump"/>
          </p:cNvPr>
          <p:cNvSpPr/>
          <p:nvPr/>
        </p:nvSpPr>
        <p:spPr>
          <a:xfrm>
            <a:off x="5243506" y="4158655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35" name="Скругленный прямоугольник 34">
            <a:hlinkClick r:id="rId19" action="ppaction://hlinksldjump"/>
          </p:cNvPr>
          <p:cNvSpPr/>
          <p:nvPr/>
        </p:nvSpPr>
        <p:spPr>
          <a:xfrm>
            <a:off x="6621205" y="4176525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36" name="Скругленный прямоугольник 35">
            <a:hlinkClick r:id="rId20" action="ppaction://hlinksldjump"/>
          </p:cNvPr>
          <p:cNvSpPr/>
          <p:nvPr/>
        </p:nvSpPr>
        <p:spPr>
          <a:xfrm>
            <a:off x="8027544" y="4176525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7" name="Скругленный прямоугольник 36">
            <a:hlinkClick r:id="rId21" action="ppaction://hlinksldjump"/>
          </p:cNvPr>
          <p:cNvSpPr/>
          <p:nvPr/>
        </p:nvSpPr>
        <p:spPr>
          <a:xfrm>
            <a:off x="9376604" y="4192954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8" name="Скругленный прямоугольник 37">
            <a:hlinkClick r:id="rId22" action="ppaction://hlinksldjump"/>
          </p:cNvPr>
          <p:cNvSpPr/>
          <p:nvPr/>
        </p:nvSpPr>
        <p:spPr>
          <a:xfrm>
            <a:off x="10769975" y="417652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980442" y="5281670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КОМАНДА1</a:t>
            </a:r>
            <a:endParaRPr lang="ru-RU" sz="2400" dirty="0"/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66" name="Овал 6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68" name="Овал 6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71" name="Овал 7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72" name="Овал 7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73" name="Овал 7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74" name="Овал 73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75" name="Овал 7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918099" y="5301627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2</a:t>
            </a:r>
            <a:endParaRPr lang="ru-RU" sz="2400" dirty="0"/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95" name="Овал 9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97" name="Овал 9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00" name="Овал 9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01" name="Овал 10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02" name="Овал 10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03" name="Овал 102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04" name="Овал 10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4902177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3</a:t>
            </a:r>
            <a:endParaRPr lang="ru-RU" sz="2400" dirty="0"/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12" name="Овал 11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13" name="Овал 112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14" name="Овал 11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15" name="Овал 114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16" name="Овал 11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18" name="Овал 11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19" name="Овал 11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21" name="Овал 12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22" name="Овал 12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23" name="Овал 122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24" name="Овал 12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25" name="Овал 124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26" name="Овал 12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27" name="Овал 12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28" name="Овал 12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29" name="Овал 12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30" name="Овал 129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31" name="Овал 13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32" name="Прямоугольник 131"/>
          <p:cNvSpPr/>
          <p:nvPr/>
        </p:nvSpPr>
        <p:spPr>
          <a:xfrm>
            <a:off x="6823575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4</a:t>
            </a:r>
            <a:endParaRPr lang="ru-RU" sz="2400" dirty="0"/>
          </a:p>
        </p:txBody>
      </p:sp>
      <p:sp>
        <p:nvSpPr>
          <p:cNvPr id="133" name="Овал 132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35" name="Овал 134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36" name="Овал 135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37" name="Овал 13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38" name="Овал 137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39" name="Овал 13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40" name="Овал 139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41" name="Овал 14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42" name="Овал 141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43" name="Овал 14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44" name="Овал 14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45" name="Овал 14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46" name="Овал 14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47" name="Овал 14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48" name="Овал 14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49" name="Овал 14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50" name="Овал 149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51" name="Овал 15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52" name="Овал 151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53" name="Овал 15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54" name="Овал 15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55" name="Овал 15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56" name="Овал 15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57" name="Овал 156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58" name="Овал 15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8763282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КОМАНДА5</a:t>
            </a:r>
            <a:endParaRPr lang="ru-RU" sz="2400" dirty="0"/>
          </a:p>
        </p:txBody>
      </p:sp>
      <p:sp>
        <p:nvSpPr>
          <p:cNvPr id="181" name="Овал 180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2" name="Овал 18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83" name="Овал 182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84" name="Овал 183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85" name="Овал 18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86" name="Овал 185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87" name="Овал 18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88" name="Овал 187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89" name="Овал 18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90" name="Овал 189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91" name="Овал 19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92" name="Овал 19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93" name="Овал 19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94" name="Овал 19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95" name="Овал 19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96" name="Овал 19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97" name="Овал 19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98" name="Овал 197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99" name="Овал 19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200" name="Овал 199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201" name="Овал 20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202" name="Овал 20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203" name="Овал 20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204" name="Овал 20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205" name="Овал 204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206" name="Овал 20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82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9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5" fill="hold">
                      <p:stCondLst>
                        <p:cond delay="0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520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1" fill="hold">
                      <p:stCondLst>
                        <p:cond delay="0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delay="indefinite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646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7" fill="hold">
                      <p:stCondLst>
                        <p:cond delay="0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2" fill="hold">
                      <p:stCondLst>
                        <p:cond delay="indefinite"/>
                      </p:stCondLst>
                      <p:childTnLst>
                        <p:par>
                          <p:cTn id="663" fill="hold">
                            <p:stCondLst>
                              <p:cond delay="0"/>
                            </p:stCondLst>
                            <p:childTnLst>
                              <p:par>
                                <p:cTn id="6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delay="indefinite"/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delay="indefinite"/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7" fill="hold">
                      <p:stCondLst>
                        <p:cond delay="indefinite"/>
                      </p:stCondLst>
                      <p:childTnLst>
                        <p:par>
                          <p:cTn id="698" fill="hold">
                            <p:stCondLst>
                              <p:cond delay="0"/>
                            </p:stCondLst>
                            <p:childTnLst>
                              <p:par>
                                <p:cTn id="6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delay="indefinite"/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7" fill="hold">
                      <p:stCondLst>
                        <p:cond delay="indefinite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delay="indefinite"/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2" fill="hold">
                      <p:stCondLst>
                        <p:cond delay="indefinite"/>
                      </p:stCondLst>
                      <p:childTnLst>
                        <p:par>
                          <p:cTn id="733" fill="hold">
                            <p:stCondLst>
                              <p:cond delay="0"/>
                            </p:stCondLst>
                            <p:childTnLst>
                              <p:par>
                                <p:cTn id="7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7" fill="hold">
                      <p:stCondLst>
                        <p:cond delay="indefinite"/>
                      </p:stCondLst>
                      <p:childTnLst>
                        <p:par>
                          <p:cTn id="738" fill="hold">
                            <p:stCondLst>
                              <p:cond delay="0"/>
                            </p:stCondLst>
                            <p:childTnLst>
                              <p:par>
                                <p:cTn id="7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2" fill="hold">
                      <p:stCondLst>
                        <p:cond delay="indefinite"/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7" fill="hold">
                      <p:stCondLst>
                        <p:cond delay="indefinite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2" fill="hold">
                      <p:stCondLst>
                        <p:cond delay="indefinite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7" fill="hold">
                      <p:stCondLst>
                        <p:cond delay="indefinite"/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2" fill="hold">
                      <p:stCondLst>
                        <p:cond delay="indefinite"/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1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272" y="311510"/>
            <a:ext cx="113866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С 1970 года предприятие «</a:t>
            </a:r>
            <a:r>
              <a:rPr lang="ru-RU" sz="3200" dirty="0" err="1"/>
              <a:t>Тулаточмаш</a:t>
            </a:r>
            <a:r>
              <a:rPr lang="ru-RU" sz="3200" dirty="0"/>
              <a:t>» успешно освоило производство пускового устройства для реактивного противотанкового гранатомета РПГ-18 «Муха». Ствол этого устройства – две трубы, соединенные телескопически. Внешняя труба выполнена из стекловолокна. Какой кислотный оксид используется при производстве стекловолокна? 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401403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cap="all" dirty="0"/>
              <a:t>оксид кремния (</a:t>
            </a:r>
            <a:r>
              <a:rPr lang="en-US" sz="3200" cap="all" dirty="0"/>
              <a:t>IV)</a:t>
            </a:r>
            <a:endParaRPr lang="ru-RU" sz="3200" cap="all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4515" b="11264"/>
          <a:stretch/>
        </p:blipFill>
        <p:spPr>
          <a:xfrm>
            <a:off x="2876203" y="3406296"/>
            <a:ext cx="5901316" cy="221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5852" y="345292"/>
            <a:ext cx="113180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При необходимости уменьшить вес производимых изделий на АО «</a:t>
            </a:r>
            <a:r>
              <a:rPr lang="ru-RU" sz="3200" dirty="0" err="1"/>
              <a:t>Тулаточмаш</a:t>
            </a:r>
            <a:r>
              <a:rPr lang="ru-RU" sz="3200" dirty="0"/>
              <a:t>» используют сплавы более легких металлов, в том числе и этого металла. Соединения этого металла широко распространены в земной коре. Что это за металл? 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82482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АЛЮМИНИЙ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312" y="2680871"/>
            <a:ext cx="8073666" cy="293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Частый пульс у детей как результат эмоциональных и физических нагрузок |  1ДМЦ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004" y="3474809"/>
            <a:ext cx="4822095" cy="2722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7292" y="427821"/>
            <a:ext cx="112266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У мужчин в возрасте от 18 до 50 лет частота сердцебиений в норме составляет 60-80 ударов в минуту. Во время работы на тренажере ближнего боя пульс повышается до 110-120 ударов в минуту, а потом снова понижается. Как называется патологическое состояние сердечно-сосудистой системы, при котором частота пульса остается более 100 ударов в минуту?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ТАХИКАРДИЯ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432" y="345292"/>
            <a:ext cx="112495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При выполнении всех видов работ </a:t>
            </a:r>
            <a:r>
              <a:rPr lang="ru-RU" sz="3200" dirty="0" smtClean="0"/>
              <a:t>в </a:t>
            </a:r>
            <a:r>
              <a:rPr lang="ru-RU" sz="3200" dirty="0"/>
              <a:t>производственных помещениях и на территории </a:t>
            </a:r>
            <a:r>
              <a:rPr lang="ru-RU" sz="3200" dirty="0" smtClean="0"/>
              <a:t>АО «</a:t>
            </a:r>
            <a:r>
              <a:rPr lang="ru-RU" sz="3200" dirty="0" err="1" smtClean="0"/>
              <a:t>Тулаточмаш</a:t>
            </a:r>
            <a:r>
              <a:rPr lang="ru-RU" sz="3200" dirty="0" smtClean="0"/>
              <a:t>» </a:t>
            </a:r>
            <a:r>
              <a:rPr lang="ru-RU" sz="3200" dirty="0"/>
              <a:t>уровни звука </a:t>
            </a:r>
            <a:r>
              <a:rPr lang="ru-RU" sz="3200" dirty="0" smtClean="0"/>
              <a:t>не </a:t>
            </a:r>
            <a:r>
              <a:rPr lang="ru-RU" sz="3200" dirty="0"/>
              <a:t>должны превышать 80 </a:t>
            </a:r>
            <a:r>
              <a:rPr lang="ru-RU" sz="3200" dirty="0" err="1"/>
              <a:t>дБА</a:t>
            </a:r>
            <a:r>
              <a:rPr lang="ru-RU" sz="3200" dirty="0" smtClean="0"/>
              <a:t>. Во сколько раз слуховые косточки среднего уха усиливают такое шумовое загрязнение?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 20 РАЗ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Слуховые косточки | ABCD | Дзе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9"/>
          <a:stretch/>
        </p:blipFill>
        <p:spPr bwMode="auto">
          <a:xfrm>
            <a:off x="3378162" y="2471860"/>
            <a:ext cx="5102898" cy="35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4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5852" y="181477"/>
            <a:ext cx="113180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Для профилактики сезонных простудных заболеваний среди сотрудников АО «</a:t>
            </a:r>
            <a:r>
              <a:rPr lang="ru-RU" sz="3200" dirty="0" err="1" smtClean="0"/>
              <a:t>Тулаточмаш</a:t>
            </a:r>
            <a:r>
              <a:rPr lang="ru-RU" sz="3200" dirty="0" smtClean="0"/>
              <a:t>» рекомендуется включать в свой рацион </a:t>
            </a:r>
            <a:r>
              <a:rPr lang="ru-RU" sz="3200" b="1" dirty="0" smtClean="0"/>
              <a:t>это национальное блюдо, </a:t>
            </a:r>
            <a:r>
              <a:rPr lang="ru-RU" sz="3200" dirty="0" smtClean="0"/>
              <a:t>получаемое в результате брожения, содержание витамина С в котором гораздо выше, чем в лимонах. 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069080" y="5906637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КВАШЕННАЯ КАПУСТА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180" y="2736022"/>
            <a:ext cx="4468177" cy="297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2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5688" y="194781"/>
            <a:ext cx="109182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Одним из крупнейших гражданских заказчиков продукции АО «</a:t>
            </a:r>
            <a:r>
              <a:rPr lang="ru-RU" sz="3200" dirty="0" err="1"/>
              <a:t>Т</a:t>
            </a:r>
            <a:r>
              <a:rPr lang="ru-RU" sz="3200" dirty="0" err="1" smtClean="0"/>
              <a:t>улаточмаш</a:t>
            </a:r>
            <a:r>
              <a:rPr lang="ru-RU" sz="3200" dirty="0" smtClean="0"/>
              <a:t>» является корпорация, специализирующаяся на микрохирургических операциях этого </a:t>
            </a:r>
            <a:r>
              <a:rPr lang="ru-RU" sz="3200" b="1" dirty="0" smtClean="0"/>
              <a:t>органа чувств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ГЛАЗ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182" y="2382332"/>
            <a:ext cx="7109460" cy="319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3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4411" y="299126"/>
            <a:ext cx="114095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АО «</a:t>
            </a:r>
            <a:r>
              <a:rPr lang="ru-RU" sz="3200" dirty="0" err="1" smtClean="0"/>
              <a:t>Тулаточмаш</a:t>
            </a:r>
            <a:r>
              <a:rPr lang="ru-RU" sz="3200" dirty="0" smtClean="0"/>
              <a:t>» - крупный производитель</a:t>
            </a:r>
            <a:r>
              <a:rPr lang="ru-RU" sz="3200" dirty="0" smtClean="0"/>
              <a:t> изделий </a:t>
            </a:r>
            <a:r>
              <a:rPr lang="ru-RU" sz="3200" dirty="0"/>
              <a:t>из пластмасс, композиционных материалов, реактопластов и </a:t>
            </a:r>
            <a:r>
              <a:rPr lang="ru-RU" sz="3200" dirty="0" smtClean="0"/>
              <a:t>резин. Но утилизация этих материалов в естественной среде является экологической проблемой. Как называются организмы, умеющие разлагать органические вещества, но не способные справиться с пластиком?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720341" y="5893362"/>
            <a:ext cx="7388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РЕДУЦЕНТЫ / ДЕСТРУКТОРЫ / БАКТЕРИИ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4310" y="3346114"/>
            <a:ext cx="3813810" cy="238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12495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/>
              <a:t>Против какого вида военной техники на АО «</a:t>
            </a:r>
            <a:r>
              <a:rPr lang="ru-RU" sz="3200" dirty="0" err="1"/>
              <a:t>Тулаточмаш</a:t>
            </a:r>
            <a:r>
              <a:rPr lang="ru-RU" sz="3200" dirty="0"/>
              <a:t>» разработан реактивный гранатомет «Муха»?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ТАНК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Гранатомет Муха РПГ-18. Смертельный уку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699" y="2058351"/>
            <a:ext cx="8237675" cy="338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96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2992" y="610701"/>
            <a:ext cx="11180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Экипажи каких средств передвижения могут обучаться на тренажере ТЭК-688-РДП …, разработанного АО «</a:t>
            </a:r>
            <a:r>
              <a:rPr lang="ru-RU" sz="3200" dirty="0" err="1"/>
              <a:t>Тулаточмаш</a:t>
            </a:r>
            <a:r>
              <a:rPr lang="ru-RU" sz="3200" dirty="0"/>
              <a:t>»?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988257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БМП-3 /боевых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Боевая машина пехоты БМП-3 | Каталог Рособоронэкспорт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93"/>
          <a:stretch/>
        </p:blipFill>
        <p:spPr bwMode="auto">
          <a:xfrm>
            <a:off x="2839822" y="1855388"/>
            <a:ext cx="6407267" cy="368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0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4812" y="591514"/>
            <a:ext cx="11158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Операторы каких средств защиты могут отработать свои навыки на тренажерах АО «</a:t>
            </a:r>
            <a:r>
              <a:rPr lang="ru-RU" sz="3200" dirty="0" err="1" smtClean="0"/>
              <a:t>Тулаточмаш</a:t>
            </a:r>
            <a:r>
              <a:rPr lang="ru-RU" sz="3200" dirty="0" smtClean="0"/>
              <a:t>» </a:t>
            </a:r>
          </a:p>
          <a:p>
            <a:pPr algn="ctr"/>
            <a:r>
              <a:rPr lang="ru-RU" sz="3200" dirty="0" smtClean="0"/>
              <a:t>(назовите аббревиатуру)?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099145" y="5838057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ПТРК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1381" y="2161174"/>
            <a:ext cx="5144930" cy="360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9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1363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Какой вид движения использует при поражении цели, противотанковый гранатомет «Муха»?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cap="all" dirty="0"/>
              <a:t>реактивное</a:t>
            </a:r>
            <a:endParaRPr lang="ru-RU" sz="3200" cap="all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782" y="1868788"/>
            <a:ext cx="5117666" cy="38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380090"/>
            <a:ext cx="112495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Как называется система ЗРПК, которая охраняет большинство стратегических объектов города Тула?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ПАНЦИРЬ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ЗРПК «Панцирь-С1» поразил украинский дрон в зоне проведения С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287" y="1677344"/>
            <a:ext cx="6772724" cy="380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99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402950"/>
            <a:ext cx="109182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В каком городе России разработан первый тренажер «Малютка»?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ТУЛА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История города Тула | Следы истории | Дзе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85"/>
          <a:stretch/>
        </p:blipFill>
        <p:spPr bwMode="auto">
          <a:xfrm>
            <a:off x="2769078" y="1727647"/>
            <a:ext cx="5969635" cy="37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01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9672" y="517249"/>
            <a:ext cx="112342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В каком городе России разработан первый тренажер «Малютка»?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ТУЛА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9507" y="1782166"/>
            <a:ext cx="5974598" cy="373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30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673" y="610701"/>
            <a:ext cx="111352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По какой траектории движется ракета, выпущенная ЗРПК «Панцирь»?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401403" y="5707039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cap="all" dirty="0"/>
              <a:t>по баллистической</a:t>
            </a:r>
            <a:endParaRPr lang="ru-RU" sz="3200" cap="all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b="11787"/>
          <a:stretch/>
        </p:blipFill>
        <p:spPr>
          <a:xfrm>
            <a:off x="1541208" y="2078859"/>
            <a:ext cx="8791135" cy="341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1572" y="591514"/>
            <a:ext cx="11272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Скорость снаряда, выпущенного реактивной противотанковой системой «Муха», составляет 560 м/с. Через какое время будет поражена цель, находящаяся на расстоянии 1 км 120 м?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401403" y="5689493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cap="all" dirty="0"/>
              <a:t>через 2  секунды</a:t>
            </a:r>
            <a:endParaRPr lang="ru-RU" sz="3200" cap="all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8406" b="9550"/>
          <a:stretch/>
        </p:blipFill>
        <p:spPr>
          <a:xfrm>
            <a:off x="3094257" y="2340166"/>
            <a:ext cx="5943600" cy="325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3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610701"/>
            <a:ext cx="109182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ЗРПК «Панцирь» сбивает ракету на высоте 2 км. </a:t>
            </a:r>
          </a:p>
          <a:p>
            <a:pPr algn="ctr"/>
            <a:r>
              <a:rPr lang="ru-RU" sz="3200" dirty="0"/>
              <a:t>Через какое время обломки упадут на землю?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71052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cap="all" dirty="0"/>
              <a:t>через 20 секунд</a:t>
            </a:r>
            <a:endParaRPr lang="ru-RU" sz="3200" cap="all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12775" b="3224"/>
          <a:stretch/>
        </p:blipFill>
        <p:spPr>
          <a:xfrm>
            <a:off x="2653247" y="1971469"/>
            <a:ext cx="6483929" cy="363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9092" y="136964"/>
            <a:ext cx="115695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Длительность обучения оператора ПТРК составляет 2,5 месяца. Тренажер, разработанный АО «</a:t>
            </a:r>
            <a:r>
              <a:rPr lang="ru-RU" sz="3200" dirty="0" err="1"/>
              <a:t>Тулаточмаш</a:t>
            </a:r>
            <a:r>
              <a:rPr lang="ru-RU" sz="3200" dirty="0"/>
              <a:t>» позволяет сократить это время на 20%. Сколько длится обучение оператора с применением тренажера?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982091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cap="all" dirty="0"/>
              <a:t>2 месяца</a:t>
            </a:r>
            <a:endParaRPr lang="ru-RU" sz="3200" cap="all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12705" b="9331"/>
          <a:stretch/>
        </p:blipFill>
        <p:spPr>
          <a:xfrm>
            <a:off x="2930617" y="2199067"/>
            <a:ext cx="5999329" cy="350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1572" y="544289"/>
            <a:ext cx="112723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При производстве учебных тренажеров на заводе «</a:t>
            </a:r>
            <a:r>
              <a:rPr lang="ru-RU" sz="3200" dirty="0" err="1"/>
              <a:t>Тулаточмаш</a:t>
            </a:r>
            <a:r>
              <a:rPr lang="ru-RU" sz="3200" dirty="0"/>
              <a:t>» все чаще металлические сплавы заменяются новыми материалами, которые позволяют уменьшить вес тренажеров. Что это за материалы?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cap="all" dirty="0"/>
              <a:t>композитные</a:t>
            </a:r>
            <a:endParaRPr lang="ru-RU" sz="3200" cap="all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7774" y="2606392"/>
            <a:ext cx="5512261" cy="310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7292" y="185272"/>
            <a:ext cx="112266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Кроме производства учебных тренажеров «</a:t>
            </a:r>
            <a:r>
              <a:rPr lang="ru-RU" sz="3200" dirty="0" err="1"/>
              <a:t>Тулаточмаш</a:t>
            </a:r>
            <a:r>
              <a:rPr lang="ru-RU" sz="3200" dirty="0"/>
              <a:t>» предлагает улучшить качество любых металлических поверхностей, защитить их от действия окружающей среды химическим путем. Как называется эта отрасль производства?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870545" y="5821809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cap="all" dirty="0"/>
              <a:t>гальванизация</a:t>
            </a:r>
            <a:endParaRPr lang="ru-RU" sz="3200" cap="all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438" y="2272890"/>
            <a:ext cx="5116356" cy="340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0152" y="928730"/>
            <a:ext cx="112037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В «</a:t>
            </a:r>
            <a:r>
              <a:rPr lang="ru-RU" sz="3200" dirty="0" err="1"/>
              <a:t>Тулаточмаш</a:t>
            </a:r>
            <a:r>
              <a:rPr lang="ru-RU" sz="3200" dirty="0"/>
              <a:t>» представлен вариант одного из самых прогрессивных производств с замкнутыми циклами водоснабжения. Внедрены ионообменные технологии очистки стоков, обработка отработанных растворов и электролитов с использованием </a:t>
            </a:r>
            <a:r>
              <a:rPr lang="ru-RU" sz="3200" dirty="0" err="1"/>
              <a:t>реагентной</a:t>
            </a:r>
            <a:r>
              <a:rPr lang="ru-RU" sz="3200" dirty="0"/>
              <a:t> очистки. Назовите тип химической реакции лежащий в основе данного способа очистки воды? 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886201" y="5707038"/>
            <a:ext cx="6474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cap="all" dirty="0"/>
              <a:t>реакция нейтрализации</a:t>
            </a:r>
            <a:endParaRPr lang="ru-RU" sz="3200" cap="all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  <p:tag name="ISPRING_RESOURCE_PATHS_HASH_2" val="d5de1aabb4e56473b02a2a78ec7054bacfc35e2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812</Words>
  <Application>Microsoft Office PowerPoint</Application>
  <PresentationFormat>Широкоэкранный</PresentationFormat>
  <Paragraphs>242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Пользователь Windows</cp:lastModifiedBy>
  <cp:revision>43</cp:revision>
  <dcterms:created xsi:type="dcterms:W3CDTF">2017-08-05T04:53:38Z</dcterms:created>
  <dcterms:modified xsi:type="dcterms:W3CDTF">2024-12-19T18:46:25Z</dcterms:modified>
</cp:coreProperties>
</file>