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7"/>
  </p:notesMasterIdLst>
  <p:sldIdLst>
    <p:sldId id="295" r:id="rId2"/>
    <p:sldId id="296" r:id="rId3"/>
    <p:sldId id="300" r:id="rId4"/>
    <p:sldId id="299" r:id="rId5"/>
    <p:sldId id="30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454C0"/>
    <a:srgbClr val="1E469E"/>
    <a:srgbClr val="1E9E2A"/>
    <a:srgbClr val="0066FF"/>
    <a:srgbClr val="E2E2E2"/>
    <a:srgbClr val="5BF038"/>
    <a:srgbClr val="B1FDAD"/>
    <a:srgbClr val="C8FBFC"/>
    <a:srgbClr val="FF0000"/>
    <a:srgbClr val="FA34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28368-AE30-4524-92C4-37A3175A4E7B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AF3F5-3345-4DF2-BC45-049E6D81A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284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84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80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210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40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1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70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85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665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00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79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272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E84B4-C292-470D-8E00-2201BA9637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F673D-81A4-4CC6-A7D3-652A720F2A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15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25306"/>
            <a:ext cx="12243062" cy="7308612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7522802" y="5548238"/>
            <a:ext cx="4481464" cy="1187513"/>
          </a:xfrm>
          <a:prstGeom prst="roundRect">
            <a:avLst/>
          </a:prstGeom>
          <a:solidFill>
            <a:schemeClr val="bg1">
              <a:lumMod val="9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077" name="Прямая соединительная линия 8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300" y="662114"/>
            <a:ext cx="7747000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11"/>
          <p:cNvSpPr txBox="1">
            <a:spLocks noChangeArrowheads="1"/>
          </p:cNvSpPr>
          <p:nvPr/>
        </p:nvSpPr>
        <p:spPr bwMode="auto">
          <a:xfrm>
            <a:off x="-190500" y="0"/>
            <a:ext cx="12382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/>
              <a:t>ТВЕРСКОЕ СУВОРОВСКОЕ ВОЕННОЕ </a:t>
            </a:r>
            <a:r>
              <a:rPr lang="ru-RU" altLang="ru-RU" sz="2000" dirty="0" smtClean="0"/>
              <a:t>ОРДЕНА ПОЧЕТА УЧИЛИЩЕ</a:t>
            </a:r>
            <a:r>
              <a:rPr lang="ru-RU" altLang="ru-RU" sz="2000" u="sng" dirty="0" smtClean="0"/>
              <a:t>          </a:t>
            </a:r>
            <a:endParaRPr lang="ru-RU" altLang="ru-RU" sz="2000" u="sng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/>
              <a:t>  МИНИСТЕРСТВА ОБОРОНЫ РОССИЙСКОЙ ФЕДЕРАЦИИ</a:t>
            </a:r>
          </a:p>
        </p:txBody>
      </p:sp>
      <p:pic>
        <p:nvPicPr>
          <p:cNvPr id="16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9029" y="818507"/>
            <a:ext cx="647985" cy="794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кругленный прямоугольник 16"/>
          <p:cNvSpPr/>
          <p:nvPr/>
        </p:nvSpPr>
        <p:spPr>
          <a:xfrm>
            <a:off x="2471596" y="1652350"/>
            <a:ext cx="7523430" cy="128522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Наша команда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“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НаукЭКСики спешат на помощь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”</a:t>
            </a:r>
            <a:endParaRPr lang="ru-RU" sz="2800" b="1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30864" y="5936809"/>
            <a:ext cx="4481464" cy="765018"/>
          </a:xfrm>
          <a:prstGeom prst="roundRect">
            <a:avLst/>
          </a:prstGeom>
          <a:solidFill>
            <a:schemeClr val="bg1">
              <a:lumMod val="9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Возраст участников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12-15 лет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657094" y="5585964"/>
            <a:ext cx="4472412" cy="10773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Руководители команды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Эсауленко</a:t>
            </a:r>
            <a:r>
              <a:rPr lang="ru-RU" sz="2000" b="1" dirty="0" smtClean="0">
                <a:solidFill>
                  <a:schemeClr val="tx1"/>
                </a:solidFill>
              </a:rPr>
              <a:t> Мария Александровна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Герасина</a:t>
            </a:r>
            <a:r>
              <a:rPr lang="ru-RU" sz="2000" b="1" dirty="0" smtClean="0">
                <a:solidFill>
                  <a:schemeClr val="tx1"/>
                </a:solidFill>
              </a:rPr>
              <a:t> Лариса Валентиновна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883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2f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4668" y="899893"/>
            <a:ext cx="2658833" cy="2622382"/>
          </a:xfrm>
          <a:prstGeom prst="rect">
            <a:avLst/>
          </a:prstGeom>
        </p:spPr>
      </p:pic>
      <p:pic>
        <p:nvPicPr>
          <p:cNvPr id="6154" name="Picture 10" descr="https://avatars.mds.yandex.net/i?id=163913180f083e5d4f2f9f4e4bcb7541-7065986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3640" y="3535376"/>
            <a:ext cx="5691612" cy="3168715"/>
          </a:xfrm>
          <a:prstGeom prst="rect">
            <a:avLst/>
          </a:prstGeom>
          <a:noFill/>
        </p:spPr>
      </p:pic>
      <p:pic>
        <p:nvPicPr>
          <p:cNvPr id="6" name="Рисунок 5" descr="Снимок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3937" y="220357"/>
            <a:ext cx="5768633" cy="63977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871579" y="4312696"/>
            <a:ext cx="4916031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Естественные науки - наш путь и опора.</a:t>
            </a:r>
          </a:p>
          <a:p>
            <a:r>
              <a:rPr lang="ru-RU" sz="2000" i="1" dirty="0" smtClean="0"/>
              <a:t>С нашим «</a:t>
            </a:r>
            <a:r>
              <a:rPr lang="ru-RU" sz="2000" i="1" dirty="0" err="1" smtClean="0">
                <a:ln>
                  <a:solidFill>
                    <a:schemeClr val="tx1"/>
                  </a:solidFill>
                </a:ln>
              </a:rPr>
              <a:t>ЭКСМАШем</a:t>
            </a:r>
            <a:r>
              <a:rPr lang="ru-RU" sz="2000" i="1" dirty="0" smtClean="0"/>
              <a:t>» всегда мы готовы</a:t>
            </a:r>
          </a:p>
          <a:p>
            <a:r>
              <a:rPr lang="ru-RU" sz="2000" i="1" dirty="0" smtClean="0"/>
              <a:t>На помощь прийти, ведь вместе мы сила, </a:t>
            </a:r>
          </a:p>
          <a:p>
            <a:r>
              <a:rPr lang="ru-RU" sz="2000" i="1" dirty="0" smtClean="0"/>
              <a:t>Решим все задачи военного мира.</a:t>
            </a:r>
            <a:endParaRPr lang="ru-RU" sz="2000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46719" y="256691"/>
            <a:ext cx="622228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900" b="1" i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«НаукЭКСики спешат на помощь»</a:t>
            </a:r>
            <a:endParaRPr lang="ru-RU" sz="2900" b="1" i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994208" y="968719"/>
            <a:ext cx="2580239" cy="240822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939889" y="914400"/>
            <a:ext cx="2688879" cy="2525915"/>
          </a:xfrm>
          <a:prstGeom prst="ellipse">
            <a:avLst/>
          </a:prstGeom>
          <a:noFill/>
          <a:ln w="57150">
            <a:solidFill>
              <a:srgbClr val="FA3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8030424" y="1013988"/>
            <a:ext cx="2498756" cy="233579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</p:spTree>
  </p:cSld>
  <p:clrMapOvr>
    <a:masterClrMapping/>
  </p:clrMapOvr>
  <p:transition>
    <p:sndAc>
      <p:stSnd>
        <p:snd r:embed="rId2" name="27-нояб._-16.26_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.jpg"/>
          <p:cNvPicPr>
            <a:picLocks noChangeAspect="1"/>
          </p:cNvPicPr>
          <p:nvPr/>
        </p:nvPicPr>
        <p:blipFill>
          <a:blip r:embed="rId2" cstate="print">
            <a:lum bright="10000" contrast="-30000"/>
          </a:blip>
          <a:stretch>
            <a:fillRect/>
          </a:stretch>
        </p:blipFill>
        <p:spPr>
          <a:xfrm>
            <a:off x="12016" y="0"/>
            <a:ext cx="12167967" cy="6858000"/>
          </a:xfrm>
          <a:prstGeom prst="rect">
            <a:avLst/>
          </a:prstGeom>
          <a:scene3d>
            <a:camera prst="orthographicFront"/>
            <a:lightRig rig="threePt" dir="t"/>
          </a:scene3d>
          <a:sp3d prstMaterial="matte"/>
        </p:spPr>
      </p:pic>
      <p:sp>
        <p:nvSpPr>
          <p:cNvPr id="13" name="Скругленный прямоугольник 12"/>
          <p:cNvSpPr/>
          <p:nvPr/>
        </p:nvSpPr>
        <p:spPr>
          <a:xfrm>
            <a:off x="6933444" y="4424126"/>
            <a:ext cx="4935649" cy="1748826"/>
          </a:xfrm>
          <a:prstGeom prst="roundRect">
            <a:avLst/>
          </a:prstGeom>
          <a:solidFill>
            <a:schemeClr val="bg2">
              <a:alpha val="84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23041" y="541699"/>
            <a:ext cx="5124261" cy="1748826"/>
          </a:xfrm>
          <a:prstGeom prst="roundRect">
            <a:avLst/>
          </a:prstGeom>
          <a:solidFill>
            <a:schemeClr val="bg2">
              <a:alpha val="84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79430" y="632889"/>
            <a:ext cx="522301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NSimSun" pitchFamily="49" charset="-122"/>
                <a:cs typeface="Arial" pitchFamily="34" charset="0"/>
              </a:rPr>
              <a:t>      </a:t>
            </a: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NSimSun" pitchFamily="49" charset="-122"/>
                <a:cs typeface="Arial" pitchFamily="34" charset="0"/>
              </a:rPr>
              <a:t>«ЭКСМАШ» - что значит это слово, 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NSimSun" pitchFamily="49" charset="-122"/>
                <a:cs typeface="Arial" pitchFamily="34" charset="0"/>
              </a:rPr>
              <a:t>       О чем оно нам говорит?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NSimSun" pitchFamily="49" charset="-122"/>
                <a:cs typeface="Arial" pitchFamily="34" charset="0"/>
              </a:rPr>
              <a:t>       Завод такой, совсем не новый.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NSimSun" pitchFamily="49" charset="-122"/>
                <a:cs typeface="Arial" pitchFamily="34" charset="0"/>
              </a:rPr>
              <a:t>       И он находится в Твери!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7333768" y="4547715"/>
            <a:ext cx="437282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Здесь собираются машины,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Да, экскаватор в основном.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И вот по этой-то причине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Мы все «ЭКСМАШ» его зовем.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pic>
        <p:nvPicPr>
          <p:cNvPr id="10" name="Рисунок 9" descr="getfhd - 2020-02-28T160546.330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816" y="350635"/>
            <a:ext cx="5069939" cy="3431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экскавато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7232" y="2845554"/>
            <a:ext cx="5095216" cy="33968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Горизонтальный свиток 11"/>
          <p:cNvSpPr/>
          <p:nvPr/>
        </p:nvSpPr>
        <p:spPr>
          <a:xfrm>
            <a:off x="8170235" y="3733221"/>
            <a:ext cx="2248769" cy="531674"/>
          </a:xfrm>
          <a:prstGeom prst="horizontalScroll">
            <a:avLst/>
          </a:prstGeom>
          <a:gradFill flip="none" rotWithShape="1">
            <a:gsLst>
              <a:gs pos="0">
                <a:srgbClr val="0066FF">
                  <a:tint val="66000"/>
                  <a:satMod val="160000"/>
                </a:srgbClr>
              </a:gs>
              <a:gs pos="23000">
                <a:srgbClr val="0066FF">
                  <a:tint val="44500"/>
                  <a:satMod val="160000"/>
                </a:srgbClr>
              </a:gs>
              <a:gs pos="100000">
                <a:srgbClr val="0066FF">
                  <a:tint val="23500"/>
                  <a:satMod val="160000"/>
                </a:srgbClr>
              </a:gs>
            </a:gsLst>
            <a:lin ang="0" scaled="1"/>
            <a:tileRect/>
          </a:gradFill>
          <a:ln w="12700">
            <a:solidFill>
              <a:srgbClr val="1E469E"/>
            </a:solidFill>
          </a:ln>
          <a:effectLst>
            <a:innerShdw blurRad="114300">
              <a:prstClr val="black"/>
            </a:innerShdw>
          </a:effectLst>
        </p:spPr>
        <p:txBody>
          <a:bodyPr wrap="none">
            <a:spAutoFit/>
          </a:bodyPr>
          <a:lstStyle/>
          <a:p>
            <a:r>
              <a:rPr lang="ru-RU" sz="2000" i="1" dirty="0" smtClean="0"/>
              <a:t>ЗАО «ЭКСМАШ» 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  <p:bldP spid="512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on.jpg"/>
          <p:cNvPicPr>
            <a:picLocks noChangeAspect="1"/>
          </p:cNvPicPr>
          <p:nvPr/>
        </p:nvPicPr>
        <p:blipFill>
          <a:blip r:embed="rId2" cstate="print">
            <a:lum bright="10000" contrast="-30000"/>
          </a:blip>
          <a:stretch>
            <a:fillRect/>
          </a:stretch>
        </p:blipFill>
        <p:spPr>
          <a:xfrm>
            <a:off x="0" y="0"/>
            <a:ext cx="12200776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110604" y="2454442"/>
            <a:ext cx="4180855" cy="1742173"/>
          </a:xfrm>
          <a:prstGeom prst="roundRect">
            <a:avLst/>
          </a:prstGeom>
          <a:solidFill>
            <a:schemeClr val="bg2">
              <a:alpha val="84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8818" y="327260"/>
            <a:ext cx="4830837" cy="1857676"/>
          </a:xfrm>
          <a:prstGeom prst="roundRect">
            <a:avLst/>
          </a:prstGeom>
          <a:solidFill>
            <a:schemeClr val="bg2">
              <a:alpha val="84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345660" y="2583881"/>
            <a:ext cx="394579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NSimSun" pitchFamily="49" charset="-122"/>
                <a:cs typeface="Arial" pitchFamily="34" charset="0"/>
              </a:rPr>
              <a:t>И  встали новые задачи,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NSimSun" pitchFamily="49" charset="-122"/>
                <a:cs typeface="Arial" pitchFamily="34" charset="0"/>
              </a:rPr>
              <a:t>Когда закончилась война.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NSimSun" pitchFamily="49" charset="-122"/>
                <a:cs typeface="Arial" pitchFamily="34" charset="0"/>
              </a:rPr>
              <a:t>Отстроить все, а это значит -</a:t>
            </a:r>
          </a:p>
          <a:p>
            <a:pPr marL="0" marR="0" lvl="0" indent="0" algn="l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lang="ru-RU" altLang="zh-CN" sz="2200" b="1" dirty="0" smtClean="0">
                <a:latin typeface="+mj-lt"/>
                <a:ea typeface="NSimSun" pitchFamily="49" charset="-122"/>
                <a:cs typeface="Arial" pitchFamily="34" charset="0"/>
              </a:rPr>
              <a:t>Другая техника нужна.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08618" y="4656654"/>
            <a:ext cx="4832073" cy="1830774"/>
          </a:xfrm>
          <a:prstGeom prst="roundRect">
            <a:avLst/>
          </a:prstGeom>
          <a:solidFill>
            <a:schemeClr val="bg2">
              <a:alpha val="84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49307" y="474324"/>
            <a:ext cx="502762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52"/>
                <a:ea typeface="NSimSun" pitchFamily="49" charset="-122"/>
                <a:cs typeface="Arial" pitchFamily="34" charset="0"/>
              </a:rPr>
              <a:t>           </a:t>
            </a: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Завод запущен в сорок третьем,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       Шел третий год большой войны. 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       Тогда завод</a:t>
            </a:r>
            <a:r>
              <a:rPr kumimoji="0" lang="ru-RU" altLang="zh-CN" sz="2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</a:t>
            </a: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со всеми вместе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       Работать стал для нужд страны.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39062" y="4817152"/>
            <a:ext cx="429436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zh-CN" sz="2200" b="1" dirty="0" smtClean="0">
                <a:ea typeface="NSimSun" pitchFamily="49" charset="-122"/>
                <a:cs typeface="Arial" pitchFamily="34" charset="0"/>
              </a:rPr>
              <a:t>Сейчас все сильно изменилось,</a:t>
            </a:r>
            <a:endParaRPr lang="ru-RU" altLang="zh-CN" sz="2200" b="1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zh-CN" sz="2200" b="1" dirty="0" smtClean="0">
                <a:ea typeface="NSimSun" pitchFamily="49" charset="-122"/>
                <a:cs typeface="Arial" pitchFamily="34" charset="0"/>
              </a:rPr>
              <a:t>Во всем технический прогресс.</a:t>
            </a:r>
            <a:endParaRPr lang="ru-RU" altLang="zh-CN" sz="2200" b="1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zh-CN" sz="2200" b="1" dirty="0" smtClean="0">
                <a:ea typeface="NSimSun" pitchFamily="49" charset="-122"/>
                <a:cs typeface="Arial" pitchFamily="34" charset="0"/>
              </a:rPr>
              <a:t>Новинок много появилось,</a:t>
            </a:r>
            <a:endParaRPr lang="ru-RU" altLang="zh-CN" sz="2200" b="1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zh-CN" sz="2200" b="1" dirty="0" smtClean="0">
                <a:ea typeface="NSimSun" pitchFamily="49" charset="-122"/>
                <a:cs typeface="Arial" pitchFamily="34" charset="0"/>
              </a:rPr>
              <a:t>Идет развития процесс!</a:t>
            </a:r>
            <a:endParaRPr lang="ru-RU" altLang="zh-CN" sz="2200" b="1" dirty="0" smtClean="0">
              <a:cs typeface="Arial" pitchFamily="34" charset="0"/>
            </a:endParaRPr>
          </a:p>
        </p:txBody>
      </p:sp>
      <p:pic>
        <p:nvPicPr>
          <p:cNvPr id="14" name="Рисунок 13" descr="история.jpg"/>
          <p:cNvPicPr>
            <a:picLocks noChangeAspect="1"/>
          </p:cNvPicPr>
          <p:nvPr/>
        </p:nvPicPr>
        <p:blipFill>
          <a:blip r:embed="rId3" cstate="print"/>
          <a:srcRect t="3276" r="5584" b="12435"/>
          <a:stretch>
            <a:fillRect/>
          </a:stretch>
        </p:blipFill>
        <p:spPr>
          <a:xfrm>
            <a:off x="8339997" y="243506"/>
            <a:ext cx="3714999" cy="2487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 descr="Рисунок1.jpg"/>
          <p:cNvPicPr>
            <a:picLocks noChangeAspect="1"/>
          </p:cNvPicPr>
          <p:nvPr/>
        </p:nvPicPr>
        <p:blipFill>
          <a:blip r:embed="rId4" cstate="print"/>
          <a:srcRect l="6553" t="3277"/>
          <a:stretch>
            <a:fillRect/>
          </a:stretch>
        </p:blipFill>
        <p:spPr>
          <a:xfrm>
            <a:off x="404696" y="3074184"/>
            <a:ext cx="3612333" cy="25296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Горизонтальный свиток 15"/>
          <p:cNvSpPr/>
          <p:nvPr/>
        </p:nvSpPr>
        <p:spPr>
          <a:xfrm>
            <a:off x="8392562" y="2650691"/>
            <a:ext cx="3619871" cy="736163"/>
          </a:xfrm>
          <a:prstGeom prst="horizontalScroll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 w="19050">
            <a:solidFill>
              <a:schemeClr val="accent6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2000" i="1" dirty="0" smtClean="0"/>
              <a:t>Первой продукцией завода были</a:t>
            </a:r>
            <a:r>
              <a:rPr lang="en-US" sz="2000" i="1" dirty="0" smtClean="0"/>
              <a:t> </a:t>
            </a:r>
            <a:r>
              <a:rPr lang="ru-RU" sz="2000" i="1" dirty="0" smtClean="0"/>
              <a:t>грабли, ведра, кровати</a:t>
            </a:r>
            <a:endParaRPr lang="ru-RU" sz="2000" i="1" dirty="0"/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135802" y="5540793"/>
            <a:ext cx="4182701" cy="736163"/>
          </a:xfrm>
          <a:prstGeom prst="horizontalScroll">
            <a:avLst/>
          </a:prstGeom>
          <a:gradFill flip="none" rotWithShape="1">
            <a:gsLst>
              <a:gs pos="0">
                <a:srgbClr val="2454C0">
                  <a:tint val="66000"/>
                  <a:satMod val="160000"/>
                </a:srgbClr>
              </a:gs>
              <a:gs pos="50000">
                <a:srgbClr val="2454C0">
                  <a:tint val="44500"/>
                  <a:satMod val="160000"/>
                </a:srgbClr>
              </a:gs>
              <a:gs pos="100000">
                <a:srgbClr val="2454C0">
                  <a:tint val="23500"/>
                  <a:satMod val="160000"/>
                </a:srgbClr>
              </a:gs>
            </a:gsLst>
            <a:lin ang="0" scaled="1"/>
            <a:tileRect/>
          </a:gradFill>
          <a:ln w="19050">
            <a:solidFill>
              <a:srgbClr val="1E469E"/>
            </a:solidFill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1950" i="1" dirty="0" smtClean="0"/>
              <a:t>В 1957 году по приказу МО разработан экскаватор-кран Э-305</a:t>
            </a:r>
            <a:endParaRPr lang="ru-RU" sz="195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097" grpId="0"/>
      <p:bldP spid="8" grpId="0" animBg="1"/>
      <p:bldP spid="10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.jpg"/>
          <p:cNvPicPr>
            <a:picLocks noChangeAspect="1"/>
          </p:cNvPicPr>
          <p:nvPr/>
        </p:nvPicPr>
        <p:blipFill>
          <a:blip r:embed="rId2" cstate="print">
            <a:lum bright="10000" contrast="-30000"/>
          </a:blip>
          <a:stretch>
            <a:fillRect/>
          </a:stretch>
        </p:blipFill>
        <p:spPr>
          <a:xfrm>
            <a:off x="-3126" y="0"/>
            <a:ext cx="12195126" cy="685800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7075601" y="3346471"/>
            <a:ext cx="4331163" cy="1629623"/>
          </a:xfrm>
          <a:prstGeom prst="roundRect">
            <a:avLst/>
          </a:prstGeom>
          <a:solidFill>
            <a:srgbClr val="E2E2E2">
              <a:alpha val="84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9009" y="203110"/>
            <a:ext cx="5317983" cy="1629623"/>
          </a:xfrm>
          <a:prstGeom prst="roundRect">
            <a:avLst/>
          </a:prstGeom>
          <a:solidFill>
            <a:srgbClr val="E2E2E2">
              <a:alpha val="84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34954" y="226338"/>
            <a:ext cx="4653482" cy="1611519"/>
          </a:xfrm>
          <a:prstGeom prst="roundRect">
            <a:avLst/>
          </a:prstGeom>
          <a:solidFill>
            <a:srgbClr val="E2E2E2">
              <a:alpha val="84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71192" y="223266"/>
            <a:ext cx="546317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       </a:t>
            </a: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Его машины ждут на стройках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         И в коммунальных службах ждут,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         Ждут на «гражданке» - и не только</a:t>
            </a:r>
            <a:r>
              <a:rPr lang="en-US" altLang="zh-CN" sz="2200" b="1" dirty="0" smtClean="0">
                <a:ea typeface="NSimSun" pitchFamily="49" charset="-122"/>
                <a:cs typeface="Arial" pitchFamily="34" charset="0"/>
              </a:rPr>
              <a:t>: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         Еще они на фронт идут.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222836" y="302032"/>
            <a:ext cx="441086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И сразу видно те машины,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У них и цвет совсем другой. 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На то есть веские причины: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Быть меньше вид</a:t>
            </a:r>
            <a:r>
              <a:rPr lang="ru-RU" altLang="zh-CN" sz="2200" b="1" dirty="0" smtClean="0">
                <a:ea typeface="NSimSun" pitchFamily="49" charset="-122"/>
                <a:cs typeface="Arial" pitchFamily="34" charset="0"/>
              </a:rPr>
              <a:t>ными</a:t>
            </a: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врагом.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651362" y="3431977"/>
            <a:ext cx="475540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        </a:t>
            </a: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Вот так завод живет сегодня,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          Живет заботами страны.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          Он так свою задачу понял,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Arial" pitchFamily="34" charset="0"/>
              </a:rPr>
              <a:t>           Успехи в том его видны!</a:t>
            </a:r>
            <a:endParaRPr kumimoji="0" lang="ru-RU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" name="Picture 1" descr="E:\Конкурсы и проекты 2024-25\Креативный марафон\1 тур\Фото с интернета\зеленый экскаватор.jpg"/>
          <p:cNvPicPr>
            <a:picLocks noChangeAspect="1" noChangeArrowheads="1"/>
          </p:cNvPicPr>
          <p:nvPr/>
        </p:nvPicPr>
        <p:blipFill>
          <a:blip r:embed="rId3" cstate="print"/>
          <a:srcRect b="3195"/>
          <a:stretch>
            <a:fillRect/>
          </a:stretch>
        </p:blipFill>
        <p:spPr bwMode="auto">
          <a:xfrm>
            <a:off x="331027" y="2670772"/>
            <a:ext cx="5959973" cy="38477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Горизонтальный свиток 12"/>
          <p:cNvSpPr/>
          <p:nvPr/>
        </p:nvSpPr>
        <p:spPr>
          <a:xfrm>
            <a:off x="873081" y="1738250"/>
            <a:ext cx="4984513" cy="736163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 w="19050">
            <a:solidFill>
              <a:srgbClr val="1E469E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2000" i="1" dirty="0" smtClean="0"/>
              <a:t>Техника используется для восстановления инфраструктуры территорий в зоне СВО</a:t>
            </a:r>
            <a:endParaRPr lang="ru-RU" sz="2000" i="1" dirty="0"/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6924189" y="1711280"/>
            <a:ext cx="4698749" cy="1042898"/>
          </a:xfrm>
          <a:prstGeom prst="horizontalScroll">
            <a:avLst/>
          </a:prstGeom>
          <a:gradFill flip="none" rotWithShape="1">
            <a:gsLst>
              <a:gs pos="900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 w="19050">
            <a:solidFill>
              <a:schemeClr val="accent6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2000" i="1" dirty="0" smtClean="0"/>
              <a:t>Специальная комплектация</a:t>
            </a:r>
            <a:r>
              <a:rPr lang="en-US" sz="2000" i="1" dirty="0" smtClean="0"/>
              <a:t>: </a:t>
            </a:r>
            <a:r>
              <a:rPr lang="ru-RU" sz="2000" i="1" dirty="0" smtClean="0"/>
              <a:t>маскировочная сеть, бронестекло, </a:t>
            </a:r>
            <a:r>
              <a:rPr lang="ru-RU" sz="2000" i="1" dirty="0" err="1" smtClean="0"/>
              <a:t>бронещиты</a:t>
            </a:r>
            <a:r>
              <a:rPr lang="ru-RU" sz="2000" i="1" dirty="0" smtClean="0"/>
              <a:t>-пластины</a:t>
            </a:r>
            <a:endParaRPr lang="ru-RU" sz="2000" i="1" dirty="0"/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6491335" y="4810798"/>
            <a:ext cx="5468348" cy="1350060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lumMod val="8000"/>
                  <a:lumOff val="92000"/>
                </a:schemeClr>
              </a:gs>
              <a:gs pos="92000">
                <a:schemeClr val="accent1">
                  <a:lumMod val="84000"/>
                  <a:lumOff val="16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19050">
            <a:solidFill>
              <a:srgbClr val="1E469E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1930" i="1" dirty="0" smtClean="0"/>
              <a:t>В 2025 году планируется выпуск нового, полностью бронированного скоростного </a:t>
            </a:r>
            <a:endParaRPr lang="en-US" sz="1930" i="1" dirty="0" smtClean="0"/>
          </a:p>
          <a:p>
            <a:pPr algn="ctr">
              <a:lnSpc>
                <a:spcPts val="1800"/>
              </a:lnSpc>
            </a:pPr>
            <a:r>
              <a:rPr lang="ru-RU" sz="1930" i="1" dirty="0" smtClean="0"/>
              <a:t>(90</a:t>
            </a:r>
            <a:r>
              <a:rPr lang="en-US" sz="1930" i="1" dirty="0" smtClean="0"/>
              <a:t> </a:t>
            </a:r>
            <a:r>
              <a:rPr lang="ru-RU" sz="1930" i="1" dirty="0" smtClean="0"/>
              <a:t>км</a:t>
            </a:r>
            <a:r>
              <a:rPr lang="en-US" sz="1930" i="1" dirty="0" smtClean="0"/>
              <a:t>/</a:t>
            </a:r>
            <a:r>
              <a:rPr lang="ru-RU" sz="1930" i="1" dirty="0" smtClean="0"/>
              <a:t>ч) экскаватора для создания укреплений и оборудования позиций наших войск</a:t>
            </a:r>
            <a:endParaRPr lang="ru-RU" sz="193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3074" grpId="0"/>
      <p:bldP spid="3075" grpId="0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</TotalTime>
  <Words>340</Words>
  <Application>Microsoft Office PowerPoint</Application>
  <PresentationFormat>Широкоэкранный</PresentationFormat>
  <Paragraphs>52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NSimSun</vt:lpstr>
      <vt:lpstr>Arial</vt:lpstr>
      <vt:lpstr>Calibri</vt:lpstr>
      <vt:lpstr>Liberation Serif</vt:lpstr>
      <vt:lpstr>Times New Roman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Герасина Лариса Валентиновна</dc:creator>
  <cp:lastModifiedBy>Эсауленко Мария Александровна</cp:lastModifiedBy>
  <cp:revision>186</cp:revision>
  <dcterms:created xsi:type="dcterms:W3CDTF">2021-08-11T11:52:13Z</dcterms:created>
  <dcterms:modified xsi:type="dcterms:W3CDTF">2024-11-29T08:47:31Z</dcterms:modified>
</cp:coreProperties>
</file>