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34"/>
    </p:embeddedFont>
    <p:embeddedFont>
      <p:font typeface="Montserrat" panose="020F0502020204030204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527">
          <p15:clr>
            <a:srgbClr val="747775"/>
          </p15:clr>
        </p15:guide>
        <p15:guide id="2" orient="horz" pos="1537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9700B78-6C72-41C7-BEAB-B3C26B276CAB}">
  <a:tblStyle styleId="{99700B78-6C72-41C7-BEAB-B3C26B276CA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77"/>
      </p:cViewPr>
      <p:guideLst>
        <p:guide pos="5527"/>
        <p:guide orient="horz" pos="153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b70072c9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b70072c9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b70072c97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b70072c97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b682b8c9e7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b682b8c9e7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b682b8c9e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2b682b8c9e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b58c30e27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b58c30e27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5dd45f5b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5dd45f5b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b58c30e27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b58c30e27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58c30e27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b58c30e27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2b58c30e27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2b58c30e275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b58c30e275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b58c30e275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b58c30e275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b58c30e275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b58c30e27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b58c30e27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2b658aaea5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2b658aaea5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b67b2582a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b67b2582ad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b67b2582a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b67b2582a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b67b2582a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b67b2582a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b67b2582a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2b67b2582a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b67b2582ad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b67b2582ad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b67b2582ad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b67b2582ad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b67b2582ad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2b67b2582ad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2b658aaea5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2b658aaea5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b784534ed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b784534ed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b58c30e275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b58c30e275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b58c30e275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b58c30e275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b682b8c9e7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2b682b8c9e7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2b70072c97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2b70072c97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b58c30e275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b58c30e275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5dd45f5bf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2b5dd45f5bf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b7c10395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b7c10395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b5dd45f5b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b5dd45f5b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1251575" y="2139750"/>
            <a:ext cx="6765000" cy="864000"/>
          </a:xfrm>
          <a:prstGeom prst="rect">
            <a:avLst/>
          </a:prstGeom>
          <a:solidFill>
            <a:srgbClr val="434343"/>
          </a:solidFill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900" b="1">
                <a:solidFill>
                  <a:schemeClr val="lt1"/>
                </a:solidFill>
              </a:rPr>
              <a:t>Intrusion au collège!</a:t>
            </a:r>
            <a:endParaRPr sz="49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2"/>
          <p:cNvPicPr preferRelativeResize="0"/>
          <p:nvPr/>
        </p:nvPicPr>
        <p:blipFill rotWithShape="1">
          <a:blip r:embed="rId3">
            <a:alphaModFix/>
          </a:blip>
          <a:srcRect t="1314" b="1314"/>
          <a:stretch/>
        </p:blipFill>
        <p:spPr>
          <a:xfrm>
            <a:off x="4171850" y="2480725"/>
            <a:ext cx="1487575" cy="2031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2"/>
          <p:cNvSpPr txBox="1"/>
          <p:nvPr/>
        </p:nvSpPr>
        <p:spPr>
          <a:xfrm>
            <a:off x="7005825" y="200550"/>
            <a:ext cx="1768500" cy="21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u="sng">
                <a:solidFill>
                  <a:schemeClr val="dk1"/>
                </a:solidFill>
              </a:rPr>
              <a:t>Opérations plastiques associées</a:t>
            </a:r>
            <a:r>
              <a:rPr lang="fr" sz="1200" b="1">
                <a:solidFill>
                  <a:schemeClr val="dk1"/>
                </a:solidFill>
              </a:rPr>
              <a:t>: 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Presser, creuser, trouer, façonner, imprimer, répéter, agglomérer, lisser, etc.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u="sng">
                <a:solidFill>
                  <a:schemeClr val="dk1"/>
                </a:solidFill>
              </a:rPr>
              <a:t>Effets obtenus:</a:t>
            </a:r>
            <a:endParaRPr sz="1200" b="1" u="sng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Profondeurs et reliefs, textures, formes et contreformes.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2" name="Google Shape;112;p22"/>
          <p:cNvSpPr txBox="1"/>
          <p:nvPr/>
        </p:nvSpPr>
        <p:spPr>
          <a:xfrm>
            <a:off x="6116625" y="2440225"/>
            <a:ext cx="2657700" cy="2616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dk1"/>
                </a:solidFill>
              </a:rPr>
              <a:t>Vocabulaire</a:t>
            </a:r>
            <a:endParaRPr b="1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u="sng">
                <a:solidFill>
                  <a:schemeClr val="dk1"/>
                </a:solidFill>
              </a:rPr>
              <a:t>Modelage</a:t>
            </a:r>
            <a:r>
              <a:rPr lang="fr" sz="1200" b="1">
                <a:solidFill>
                  <a:schemeClr val="dk1"/>
                </a:solidFill>
              </a:rPr>
              <a:t>: </a:t>
            </a:r>
            <a:r>
              <a:rPr lang="fr" sz="1200">
                <a:solidFill>
                  <a:schemeClr val="dk1"/>
                </a:solidFill>
              </a:rPr>
              <a:t>Technique de sculpture qui consiste à donner une forme à un matériau malléable par ajouts et retraits successifs de matière (terre, plâtre).</a:t>
            </a:r>
            <a:endParaRPr sz="12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200" b="1" u="sng">
                <a:solidFill>
                  <a:schemeClr val="dk1"/>
                </a:solidFill>
              </a:rPr>
              <a:t>Forme</a:t>
            </a:r>
            <a:r>
              <a:rPr lang="fr" sz="1200" b="1">
                <a:solidFill>
                  <a:schemeClr val="dk1"/>
                </a:solidFill>
              </a:rPr>
              <a:t>: </a:t>
            </a:r>
            <a:r>
              <a:rPr lang="fr" sz="1200">
                <a:solidFill>
                  <a:schemeClr val="dk1"/>
                </a:solidFill>
              </a:rPr>
              <a:t>C’est une figure figurative ou abstraite dont les limites, le contour ou la silhouette sont identifiables.</a:t>
            </a:r>
            <a:endParaRPr sz="1200">
              <a:solidFill>
                <a:schemeClr val="dk1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 u="sng">
                <a:solidFill>
                  <a:schemeClr val="dk1"/>
                </a:solidFill>
              </a:rPr>
              <a:t>___________</a:t>
            </a:r>
            <a:r>
              <a:rPr lang="fr" sz="1200" b="1">
                <a:solidFill>
                  <a:schemeClr val="dk1"/>
                </a:solidFill>
              </a:rPr>
              <a:t>_: </a:t>
            </a:r>
            <a:r>
              <a:rPr lang="fr" sz="1200">
                <a:solidFill>
                  <a:schemeClr val="dk1"/>
                </a:solidFill>
              </a:rPr>
              <a:t>C’est l’espace vide généré par les contours d’une forme.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3" name="Google Shape;113;p22"/>
          <p:cNvSpPr txBox="1"/>
          <p:nvPr/>
        </p:nvSpPr>
        <p:spPr>
          <a:xfrm>
            <a:off x="329750" y="614150"/>
            <a:ext cx="65358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Dans le domaine de la sculpture les espaces _______ sont à prendre en considération autant que les pleins. </a:t>
            </a:r>
            <a:endParaRPr sz="1200">
              <a:solidFill>
                <a:schemeClr val="dk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L’oeuvre de </a:t>
            </a:r>
            <a:r>
              <a:rPr lang="fr" sz="1200" b="1">
                <a:solidFill>
                  <a:schemeClr val="dk2"/>
                </a:solidFill>
              </a:rPr>
              <a:t>Dan Stockholm</a:t>
            </a:r>
            <a:r>
              <a:rPr lang="fr" sz="1200">
                <a:solidFill>
                  <a:schemeClr val="dk2"/>
                </a:solidFill>
              </a:rPr>
              <a:t> intitulée</a:t>
            </a:r>
            <a:r>
              <a:rPr lang="fr" sz="1200" b="1" i="1">
                <a:solidFill>
                  <a:schemeClr val="dk2"/>
                </a:solidFill>
              </a:rPr>
              <a:t> House </a:t>
            </a:r>
            <a:r>
              <a:rPr lang="fr" sz="1200">
                <a:solidFill>
                  <a:schemeClr val="dk2"/>
                </a:solidFill>
              </a:rPr>
              <a:t>est une sculpture en plâtre faite à partir de l’____________ des mains de l’artiste. Elles nous apparaissent en </a:t>
            </a:r>
            <a:r>
              <a:rPr lang="fr" sz="1200" b="1">
                <a:solidFill>
                  <a:schemeClr val="dk1"/>
                </a:solidFill>
              </a:rPr>
              <a:t>contre-forme</a:t>
            </a:r>
            <a:r>
              <a:rPr lang="fr" sz="1200">
                <a:solidFill>
                  <a:schemeClr val="dk2"/>
                </a:solidFill>
              </a:rPr>
              <a:t>, les </a:t>
            </a:r>
            <a:r>
              <a:rPr lang="fr" sz="1200" b="1">
                <a:solidFill>
                  <a:schemeClr val="dk1"/>
                </a:solidFill>
              </a:rPr>
              <a:t>reliefs</a:t>
            </a:r>
            <a:r>
              <a:rPr lang="fr" sz="1200">
                <a:solidFill>
                  <a:schemeClr val="dk2"/>
                </a:solidFill>
              </a:rPr>
              <a:t> de la main sont donc inversés pour devenir des espaces évidés, en </a:t>
            </a:r>
            <a:r>
              <a:rPr lang="fr" sz="1200" b="1">
                <a:solidFill>
                  <a:schemeClr val="dk1"/>
                </a:solidFill>
              </a:rPr>
              <a:t>_________ </a:t>
            </a:r>
            <a:r>
              <a:rPr lang="fr" sz="1200">
                <a:solidFill>
                  <a:schemeClr val="dk2"/>
                </a:solidFill>
              </a:rPr>
              <a:t>.</a:t>
            </a:r>
            <a:endParaRPr sz="1200">
              <a:solidFill>
                <a:schemeClr val="dk2"/>
              </a:solidFill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Cette sculpture fait partie d’une installation. L’artiste raconte que lors de la mort de son père, il a placé ses mains sur toutes les parties de sa maison comme pour se remémorer par le toucher l’être manquant. En montrant le vide laissé par son empreinte, l’artiste cherche à évoquer le </a:t>
            </a:r>
            <a:r>
              <a:rPr lang="fr" sz="1200" b="1">
                <a:solidFill>
                  <a:schemeClr val="dk1"/>
                </a:solidFill>
              </a:rPr>
              <a:t>vide</a:t>
            </a:r>
            <a:r>
              <a:rPr lang="fr" sz="1200">
                <a:solidFill>
                  <a:schemeClr val="dk2"/>
                </a:solidFill>
              </a:rPr>
              <a:t> laissé par son père dans sa vie.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114" name="Google Shape;114;p22"/>
          <p:cNvSpPr txBox="1"/>
          <p:nvPr/>
        </p:nvSpPr>
        <p:spPr>
          <a:xfrm>
            <a:off x="2263688" y="2440225"/>
            <a:ext cx="2003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Pour réaliser ce vase en argile, la céramiste Judi </a:t>
            </a:r>
            <a:r>
              <a:rPr lang="fr" sz="1200" b="1">
                <a:solidFill>
                  <a:schemeClr val="dk2"/>
                </a:solidFill>
              </a:rPr>
              <a:t>façonne </a:t>
            </a:r>
            <a:r>
              <a:rPr lang="fr" sz="1200">
                <a:solidFill>
                  <a:schemeClr val="dk2"/>
                </a:solidFill>
              </a:rPr>
              <a:t>la forme générale puis intervient avec des outils variés. Elle a ainsi créé des </a:t>
            </a:r>
            <a:r>
              <a:rPr lang="fr" sz="1200" b="1">
                <a:solidFill>
                  <a:schemeClr val="dk2"/>
                </a:solidFill>
              </a:rPr>
              <a:t>effets de ___________  </a:t>
            </a:r>
            <a:r>
              <a:rPr lang="fr" sz="1200">
                <a:solidFill>
                  <a:schemeClr val="dk2"/>
                </a:solidFill>
              </a:rPr>
              <a:t>grâce à la répétition de petits trous créés par </a:t>
            </a:r>
            <a:r>
              <a:rPr lang="fr" sz="1200" b="1">
                <a:solidFill>
                  <a:schemeClr val="dk2"/>
                </a:solidFill>
              </a:rPr>
              <a:t>___________</a:t>
            </a:r>
            <a:r>
              <a:rPr lang="fr" sz="1200">
                <a:solidFill>
                  <a:schemeClr val="dk2"/>
                </a:solidFill>
              </a:rPr>
              <a:t> des outils.</a:t>
            </a: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>
              <a:solidFill>
                <a:schemeClr val="dk2"/>
              </a:solidFill>
            </a:endParaRPr>
          </a:p>
        </p:txBody>
      </p:sp>
      <p:pic>
        <p:nvPicPr>
          <p:cNvPr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125" y="2454913"/>
            <a:ext cx="1390650" cy="208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/>
        </p:nvSpPr>
        <p:spPr>
          <a:xfrm>
            <a:off x="413925" y="4458375"/>
            <a:ext cx="3000000" cy="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1"/>
                </a:solidFill>
              </a:rPr>
              <a:t>Dan STOCKHOLM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i="1">
                <a:solidFill>
                  <a:schemeClr val="dk1"/>
                </a:solidFill>
              </a:rPr>
              <a:t>House, plâtre, </a:t>
            </a:r>
            <a:r>
              <a:rPr lang="fr" sz="1200">
                <a:solidFill>
                  <a:schemeClr val="dk1"/>
                </a:solidFill>
              </a:rPr>
              <a:t>2016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17" name="Google Shape;117;p22"/>
          <p:cNvSpPr txBox="1"/>
          <p:nvPr/>
        </p:nvSpPr>
        <p:spPr>
          <a:xfrm>
            <a:off x="4080950" y="4435600"/>
            <a:ext cx="3000000" cy="6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1"/>
                </a:solidFill>
              </a:rPr>
              <a:t>Judi TAVILL</a:t>
            </a:r>
            <a:r>
              <a:rPr lang="fr" sz="1200">
                <a:solidFill>
                  <a:schemeClr val="dk1"/>
                </a:solidFill>
              </a:rPr>
              <a:t>, vase, 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" sz="1200">
                <a:solidFill>
                  <a:schemeClr val="dk1"/>
                </a:solidFill>
              </a:rPr>
              <a:t>argile, 2019</a:t>
            </a:r>
            <a:endParaRPr sz="1200"/>
          </a:p>
        </p:txBody>
      </p:sp>
      <p:sp>
        <p:nvSpPr>
          <p:cNvPr id="118" name="Google Shape;118;p22"/>
          <p:cNvSpPr txBox="1"/>
          <p:nvPr/>
        </p:nvSpPr>
        <p:spPr>
          <a:xfrm>
            <a:off x="332950" y="200550"/>
            <a:ext cx="8140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</a:rPr>
              <a:t>MODELAGE et EMPREINTE</a:t>
            </a:r>
            <a:endParaRPr sz="18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97200" y="721925"/>
            <a:ext cx="8949600" cy="8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/>
              <a:t>1/ Dans ces nuages de mots entourez tous les termes qui correspondent le mieux au travail que vous avez réalisé: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124" name="Google Shape;124;p23"/>
          <p:cNvPicPr preferRelativeResize="0"/>
          <p:nvPr/>
        </p:nvPicPr>
        <p:blipFill rotWithShape="1">
          <a:blip r:embed="rId3">
            <a:alphaModFix/>
          </a:blip>
          <a:srcRect l="34047" t="32836" r="33476" b="37548"/>
          <a:stretch/>
        </p:blipFill>
        <p:spPr>
          <a:xfrm>
            <a:off x="97200" y="2101600"/>
            <a:ext cx="4018176" cy="27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/>
        </p:nvSpPr>
        <p:spPr>
          <a:xfrm>
            <a:off x="973150" y="1282200"/>
            <a:ext cx="2465700" cy="461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Opérations plastiques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6" name="Google Shape;126;p23"/>
          <p:cNvSpPr/>
          <p:nvPr/>
        </p:nvSpPr>
        <p:spPr>
          <a:xfrm>
            <a:off x="1998625" y="1743900"/>
            <a:ext cx="220500" cy="367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23"/>
          <p:cNvPicPr preferRelativeResize="0"/>
          <p:nvPr/>
        </p:nvPicPr>
        <p:blipFill rotWithShape="1">
          <a:blip r:embed="rId4">
            <a:alphaModFix/>
          </a:blip>
          <a:srcRect l="34716" t="61270" r="34485" b="10523"/>
          <a:stretch/>
        </p:blipFill>
        <p:spPr>
          <a:xfrm>
            <a:off x="4864275" y="2251425"/>
            <a:ext cx="3818775" cy="2623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3"/>
          <p:cNvSpPr txBox="1"/>
          <p:nvPr/>
        </p:nvSpPr>
        <p:spPr>
          <a:xfrm>
            <a:off x="5701775" y="1282200"/>
            <a:ext cx="2028300" cy="4617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Effets produits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29" name="Google Shape;129;p23"/>
          <p:cNvSpPr/>
          <p:nvPr/>
        </p:nvSpPr>
        <p:spPr>
          <a:xfrm>
            <a:off x="6657150" y="1734100"/>
            <a:ext cx="220500" cy="3675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3"/>
          <p:cNvSpPr txBox="1"/>
          <p:nvPr/>
        </p:nvSpPr>
        <p:spPr>
          <a:xfrm>
            <a:off x="117575" y="73475"/>
            <a:ext cx="846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Nom/Prénom/classe:   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4"/>
          <p:cNvSpPr txBox="1"/>
          <p:nvPr/>
        </p:nvSpPr>
        <p:spPr>
          <a:xfrm>
            <a:off x="249825" y="279700"/>
            <a:ext cx="8797500" cy="36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2/ Repondez aux questions avec des phrases qui incluent les mots que vous n’avez pas rayé:</a:t>
            </a:r>
            <a:endParaRPr sz="1800">
              <a:solidFill>
                <a:schemeClr val="dk2"/>
              </a:solidFill>
            </a:endParaRPr>
          </a:p>
        </p:txBody>
      </p:sp>
      <p:graphicFrame>
        <p:nvGraphicFramePr>
          <p:cNvPr id="136" name="Google Shape;136;p24"/>
          <p:cNvGraphicFramePr/>
          <p:nvPr/>
        </p:nvGraphicFramePr>
        <p:xfrm>
          <a:off x="249825" y="775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{99700B78-6C72-41C7-BEAB-B3C26B276CAB}</a:tableStyleId>
              </a:tblPr>
              <a:tblGrid>
                <a:gridCol w="207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74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1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817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200">
                          <a:solidFill>
                            <a:schemeClr val="dk2"/>
                          </a:solidFill>
                        </a:rPr>
                        <a:t>Comment avez vous fait pour que votre empreinte soit “extraordinaire””?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66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fr" sz="1200">
                          <a:solidFill>
                            <a:schemeClr val="dk2"/>
                          </a:solidFill>
                        </a:rPr>
                        <a:t>Comment avez vous montré que la créature est trés lourde?</a:t>
                      </a:r>
                      <a:endParaRPr sz="1200"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7" name="Google Shape;137;p24"/>
          <p:cNvSpPr txBox="1"/>
          <p:nvPr/>
        </p:nvSpPr>
        <p:spPr>
          <a:xfrm>
            <a:off x="249825" y="4412950"/>
            <a:ext cx="8797500" cy="7026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fr" sz="1100" b="1">
                <a:solidFill>
                  <a:schemeClr val="dk1"/>
                </a:solidFill>
              </a:rPr>
              <a:t>Compétence évaluée: S’exprimer, analyser sa pratique</a:t>
            </a:r>
            <a:endParaRPr sz="11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100">
                <a:solidFill>
                  <a:schemeClr val="dk1"/>
                </a:solidFill>
              </a:rPr>
              <a:t>Tu es capable d’expliquer clairement ta démarche en utilisant un vocabulaire spécifique aux arts plastiques</a:t>
            </a:r>
            <a:endParaRPr sz="1100" b="1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3025"/>
            <a:ext cx="9144000" cy="50104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5"/>
          <p:cNvSpPr txBox="1">
            <a:spLocks noGrp="1"/>
          </p:cNvSpPr>
          <p:nvPr>
            <p:ph type="body" idx="1"/>
          </p:nvPr>
        </p:nvSpPr>
        <p:spPr>
          <a:xfrm>
            <a:off x="1508875" y="1223425"/>
            <a:ext cx="6490200" cy="21642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Votre animal est recherché !</a:t>
            </a:r>
            <a:endParaRPr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 Nous avons besoin de son empreinte…</a:t>
            </a:r>
            <a:endParaRPr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 </a:t>
            </a:r>
            <a:endParaRPr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/>
              <a:t> Comment la livrer au labo?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50" y="692574"/>
            <a:ext cx="4732274" cy="3168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7574" y="160175"/>
            <a:ext cx="3865176" cy="2574483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6"/>
          <p:cNvSpPr txBox="1"/>
          <p:nvPr/>
        </p:nvSpPr>
        <p:spPr>
          <a:xfrm>
            <a:off x="0" y="0"/>
            <a:ext cx="30000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50" b="1">
                <a:solidFill>
                  <a:srgbClr val="FFFFFF"/>
                </a:solidFill>
                <a:highlight>
                  <a:srgbClr val="050506"/>
                </a:highlight>
              </a:rPr>
              <a:t>Dan Stockholm / By Hand</a:t>
            </a:r>
            <a:endParaRPr sz="1350" b="1">
              <a:solidFill>
                <a:srgbClr val="FFFFFF"/>
              </a:solidFill>
              <a:highlight>
                <a:srgbClr val="050506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25" y="1271300"/>
            <a:ext cx="8903375" cy="14673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7"/>
          <p:cNvSpPr txBox="1"/>
          <p:nvPr/>
        </p:nvSpPr>
        <p:spPr>
          <a:xfrm>
            <a:off x="1826825" y="3006275"/>
            <a:ext cx="498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708090"/>
                </a:solidFill>
                <a:highlight>
                  <a:srgbClr val="F2F4F5"/>
                </a:highlight>
              </a:rPr>
              <a:t>La forme copiée s'appelle un tirage.</a:t>
            </a:r>
            <a:endParaRPr sz="19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body" idx="1"/>
          </p:nvPr>
        </p:nvSpPr>
        <p:spPr>
          <a:xfrm>
            <a:off x="267350" y="38749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 b="1">
                <a:solidFill>
                  <a:srgbClr val="072749"/>
                </a:solidFill>
                <a:latin typeface="Montserrat"/>
                <a:ea typeface="Montserrat"/>
                <a:cs typeface="Montserrat"/>
                <a:sym typeface="Montserrat"/>
              </a:rPr>
              <a:t>Le moulage d’empreintes digitales, de pieds et de pneus pour la police scientifique</a:t>
            </a:r>
            <a:endParaRPr/>
          </a:p>
        </p:txBody>
      </p:sp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092" y="445025"/>
            <a:ext cx="4859075" cy="321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9"/>
          <p:cNvSpPr txBox="1">
            <a:spLocks noGrp="1"/>
          </p:cNvSpPr>
          <p:nvPr>
            <p:ph type="body" idx="1"/>
          </p:nvPr>
        </p:nvSpPr>
        <p:spPr>
          <a:xfrm>
            <a:off x="311700" y="4061200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600" b="1">
                <a:solidFill>
                  <a:srgbClr val="072749"/>
                </a:solidFill>
                <a:latin typeface="Montserrat"/>
                <a:ea typeface="Montserrat"/>
                <a:cs typeface="Montserrat"/>
                <a:sym typeface="Montserrat"/>
              </a:rPr>
              <a:t>Le moulage d’empreintes d’animaux chez les naturalistes</a:t>
            </a:r>
            <a:endParaRPr/>
          </a:p>
        </p:txBody>
      </p:sp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950" y="859775"/>
            <a:ext cx="3785570" cy="2738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7252" y="232050"/>
            <a:ext cx="3776851" cy="300212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0"/>
          <p:cNvSpPr txBox="1"/>
          <p:nvPr/>
        </p:nvSpPr>
        <p:spPr>
          <a:xfrm>
            <a:off x="790650" y="3218525"/>
            <a:ext cx="2520900" cy="10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rgbClr val="212529"/>
                </a:solidFill>
              </a:rPr>
              <a:t>Moulage des figures d'une frise du Parthénon (plâtre),</a:t>
            </a:r>
            <a:endParaRPr sz="1200" b="1">
              <a:solidFill>
                <a:srgbClr val="212529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rgbClr val="212529"/>
                </a:solidFill>
                <a:highlight>
                  <a:srgbClr val="EEEEEE"/>
                </a:highlight>
              </a:rPr>
              <a:t>Galleria dell'Accademia &amp; Museo degli Strumenti Musicali, Florence,</a:t>
            </a:r>
            <a:endParaRPr sz="1200" b="1">
              <a:solidFill>
                <a:srgbClr val="212529"/>
              </a:solidFill>
            </a:endParaRPr>
          </a:p>
        </p:txBody>
      </p:sp>
      <p:sp>
        <p:nvSpPr>
          <p:cNvPr id="175" name="Google Shape;175;p30"/>
          <p:cNvSpPr txBox="1"/>
          <p:nvPr/>
        </p:nvSpPr>
        <p:spPr>
          <a:xfrm>
            <a:off x="1387500" y="4308900"/>
            <a:ext cx="63690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rgbClr val="072749"/>
                </a:solidFill>
                <a:latin typeface="Montserrat"/>
                <a:ea typeface="Montserrat"/>
                <a:cs typeface="Montserrat"/>
                <a:sym typeface="Montserrat"/>
              </a:rPr>
              <a:t>La reproduction d’oeuvres pour l’exposition et la conservation des originaux</a:t>
            </a:r>
            <a:endParaRPr/>
          </a:p>
        </p:txBody>
      </p:sp>
      <p:pic>
        <p:nvPicPr>
          <p:cNvPr id="176" name="Google Shape;176;p30"/>
          <p:cNvPicPr preferRelativeResize="0"/>
          <p:nvPr/>
        </p:nvPicPr>
        <p:blipFill rotWithShape="1">
          <a:blip r:embed="rId4">
            <a:alphaModFix/>
          </a:blip>
          <a:srcRect b="17252"/>
          <a:stretch/>
        </p:blipFill>
        <p:spPr>
          <a:xfrm>
            <a:off x="4203050" y="383850"/>
            <a:ext cx="4803450" cy="2687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0"/>
          <p:cNvPicPr preferRelativeResize="0"/>
          <p:nvPr/>
        </p:nvPicPr>
        <p:blipFill rotWithShape="1">
          <a:blip r:embed="rId4">
            <a:alphaModFix/>
          </a:blip>
          <a:srcRect t="83058"/>
          <a:stretch/>
        </p:blipFill>
        <p:spPr>
          <a:xfrm>
            <a:off x="4760513" y="3314375"/>
            <a:ext cx="3688526" cy="42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3001" y="478262"/>
            <a:ext cx="2260064" cy="339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850" y="478250"/>
            <a:ext cx="2540550" cy="3399141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1"/>
          <p:cNvSpPr txBox="1"/>
          <p:nvPr/>
        </p:nvSpPr>
        <p:spPr>
          <a:xfrm>
            <a:off x="6132725" y="1627125"/>
            <a:ext cx="66003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Auguste Rodin,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i="1">
                <a:solidFill>
                  <a:schemeClr val="dk2"/>
                </a:solidFill>
              </a:rPr>
              <a:t>L’homme qui marche, </a:t>
            </a:r>
            <a:endParaRPr sz="1800" i="1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1907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85" name="Google Shape;185;p31"/>
          <p:cNvSpPr txBox="1"/>
          <p:nvPr/>
        </p:nvSpPr>
        <p:spPr>
          <a:xfrm>
            <a:off x="713850" y="4133025"/>
            <a:ext cx="7548900" cy="7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fr" sz="1600" b="1">
                <a:solidFill>
                  <a:srgbClr val="072749"/>
                </a:solidFill>
                <a:latin typeface="Montserrat"/>
                <a:ea typeface="Montserrat"/>
                <a:cs typeface="Montserrat"/>
                <a:sym typeface="Montserrat"/>
              </a:rPr>
              <a:t>Pour modifier le matériau d’une oeuvre (bronze, plâtre) dans le but de lui donner plus de valeur ou dans un but d’expérimentation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</p:pic>
      <p:sp>
        <p:nvSpPr>
          <p:cNvPr id="61" name="Google Shape;61;p14"/>
          <p:cNvSpPr/>
          <p:nvPr/>
        </p:nvSpPr>
        <p:spPr>
          <a:xfrm>
            <a:off x="8875" y="0"/>
            <a:ext cx="4682400" cy="5267700"/>
          </a:xfrm>
          <a:prstGeom prst="rect">
            <a:avLst/>
          </a:prstGeom>
          <a:solidFill>
            <a:srgbClr val="EEEEE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  <a:reflection endPos="30000" dist="38100" dir="5400000" fadeDir="5400012" sy="-100000" algn="bl" rotWithShape="0"/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216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La nuit dernière une INCROYABLE créature s’est introduite au collège. Elle a laissé une empreinte au sol. </a:t>
            </a:r>
            <a:endParaRPr sz="2216"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216" b="1"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216" b="1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En la voyant on comprend que cette créature était vraiment très lourde.</a:t>
            </a:r>
            <a:endParaRPr>
              <a:solidFill>
                <a:schemeClr val="dk1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5054825" y="665100"/>
            <a:ext cx="3698100" cy="3387600"/>
          </a:xfrm>
          <a:prstGeom prst="rect">
            <a:avLst/>
          </a:prstGeom>
          <a:solidFill>
            <a:schemeClr val="dk2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32500" lnSpcReduction="1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4300" b="1">
                <a:solidFill>
                  <a:schemeClr val="lt1"/>
                </a:solidFill>
              </a:rPr>
              <a:t> Consigne:</a:t>
            </a:r>
            <a:endParaRPr sz="4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r" sz="4300" b="1">
                <a:solidFill>
                  <a:schemeClr val="lt1"/>
                </a:solidFill>
              </a:rPr>
              <a:t>Faites apparaître cette incroyable empreinte sur la plaque de terre en utilisant les outils à votre disposition</a:t>
            </a:r>
            <a:endParaRPr sz="4300" b="1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endParaRPr sz="4300" b="1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fr" sz="4300" b="1">
                <a:solidFill>
                  <a:schemeClr val="lt1"/>
                </a:solidFill>
              </a:rPr>
              <a:t>Contraintes : </a:t>
            </a:r>
            <a:endParaRPr sz="4300" b="1">
              <a:solidFill>
                <a:schemeClr val="lt1"/>
              </a:solidFill>
            </a:endParaRPr>
          </a:p>
          <a:p>
            <a:pPr marL="457200" lvl="0" indent="-317341" algn="l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ct val="100000"/>
              <a:buChar char="-"/>
            </a:pPr>
            <a:r>
              <a:rPr lang="fr" sz="4300" b="1">
                <a:solidFill>
                  <a:schemeClr val="lt1"/>
                </a:solidFill>
              </a:rPr>
              <a:t>On doit comprendre que cette créature est très lourde</a:t>
            </a:r>
            <a:endParaRPr sz="4300" b="1">
              <a:solidFill>
                <a:schemeClr val="lt1"/>
              </a:solidFill>
            </a:endParaRPr>
          </a:p>
          <a:p>
            <a:pPr marL="457200" lvl="0" indent="-3173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-"/>
            </a:pPr>
            <a:r>
              <a:rPr lang="fr" sz="4300" b="1">
                <a:solidFill>
                  <a:schemeClr val="lt1"/>
                </a:solidFill>
              </a:rPr>
              <a:t>Son empreinte ne ressemble à aucune empreinte existante</a:t>
            </a:r>
            <a:endParaRPr sz="4300" b="1">
              <a:solidFill>
                <a:schemeClr val="lt1"/>
              </a:solidFill>
            </a:endParaRPr>
          </a:p>
          <a:p>
            <a:pPr marL="457200" lvl="0" indent="-31734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-"/>
            </a:pPr>
            <a:r>
              <a:rPr lang="fr" sz="4300" b="1">
                <a:solidFill>
                  <a:schemeClr val="lt1"/>
                </a:solidFill>
              </a:rPr>
              <a:t>Aucun reste de terre, si vous enlevez de la terre il faut l'ajouter ailleurs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1525325" y="301525"/>
            <a:ext cx="510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i="1" u="sng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2"/>
          <p:cNvSpPr/>
          <p:nvPr/>
        </p:nvSpPr>
        <p:spPr>
          <a:xfrm>
            <a:off x="3384650" y="1241575"/>
            <a:ext cx="5719800" cy="3564900"/>
          </a:xfrm>
          <a:prstGeom prst="roundRect">
            <a:avLst>
              <a:gd name="adj" fmla="val 5805"/>
            </a:avLst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32"/>
          <p:cNvSpPr/>
          <p:nvPr/>
        </p:nvSpPr>
        <p:spPr>
          <a:xfrm>
            <a:off x="76675" y="2039700"/>
            <a:ext cx="3201300" cy="2807100"/>
          </a:xfrm>
          <a:prstGeom prst="roundRect">
            <a:avLst>
              <a:gd name="adj" fmla="val 988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32"/>
          <p:cNvSpPr txBox="1"/>
          <p:nvPr/>
        </p:nvSpPr>
        <p:spPr>
          <a:xfrm>
            <a:off x="3429000" y="3682825"/>
            <a:ext cx="42348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rgbClr val="072749"/>
                </a:solidFill>
                <a:latin typeface="Montserrat"/>
                <a:ea typeface="Montserrat"/>
                <a:cs typeface="Montserrat"/>
                <a:sym typeface="Montserrat"/>
              </a:rPr>
              <a:t>Le moulage d’une oeuvre permet de la reproduire afin de la conserver, l’exposer ou pour en modifier le matériau.</a:t>
            </a:r>
            <a:endParaRPr sz="1200" b="1">
              <a:solidFill>
                <a:srgbClr val="07274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3" name="Google Shape;19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2226" y="2244922"/>
            <a:ext cx="1458250" cy="96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8625" y="2217539"/>
            <a:ext cx="1410351" cy="102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32"/>
          <p:cNvPicPr preferRelativeResize="0"/>
          <p:nvPr/>
        </p:nvPicPr>
        <p:blipFill rotWithShape="1">
          <a:blip r:embed="rId5">
            <a:alphaModFix/>
          </a:blip>
          <a:srcRect l="1351"/>
          <a:stretch/>
        </p:blipFill>
        <p:spPr>
          <a:xfrm>
            <a:off x="76675" y="54425"/>
            <a:ext cx="7532151" cy="1110025"/>
          </a:xfrm>
          <a:prstGeom prst="rect">
            <a:avLst/>
          </a:prstGeom>
          <a:noFill/>
          <a:ln w="19050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6" name="Google Shape;19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8988" y="1332675"/>
            <a:ext cx="1725625" cy="137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2"/>
          <p:cNvPicPr preferRelativeResize="0"/>
          <p:nvPr/>
        </p:nvPicPr>
        <p:blipFill rotWithShape="1">
          <a:blip r:embed="rId7">
            <a:alphaModFix/>
          </a:blip>
          <a:srcRect b="17252"/>
          <a:stretch/>
        </p:blipFill>
        <p:spPr>
          <a:xfrm>
            <a:off x="5454625" y="1320263"/>
            <a:ext cx="2088951" cy="1168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885225" y="2609946"/>
            <a:ext cx="988525" cy="148670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/>
        </p:nvSpPr>
        <p:spPr>
          <a:xfrm>
            <a:off x="76675" y="3114125"/>
            <a:ext cx="14976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rgbClr val="072749"/>
                </a:solidFill>
              </a:rPr>
              <a:t>Le moulage d’empreintes digitales, de pieds et de pneus pour la police scientifique.</a:t>
            </a:r>
            <a:endParaRPr sz="800"/>
          </a:p>
        </p:txBody>
      </p:sp>
      <p:sp>
        <p:nvSpPr>
          <p:cNvPr id="200" name="Google Shape;200;p32"/>
          <p:cNvSpPr txBox="1"/>
          <p:nvPr/>
        </p:nvSpPr>
        <p:spPr>
          <a:xfrm>
            <a:off x="1710938" y="3190325"/>
            <a:ext cx="14976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rgbClr val="072749"/>
                </a:solidFill>
              </a:rPr>
              <a:t>Le moulage d’empreintes d’animaux chez les naturalistes.</a:t>
            </a:r>
            <a:endParaRPr sz="800"/>
          </a:p>
        </p:txBody>
      </p:sp>
      <p:sp>
        <p:nvSpPr>
          <p:cNvPr id="201" name="Google Shape;201;p32"/>
          <p:cNvSpPr txBox="1"/>
          <p:nvPr/>
        </p:nvSpPr>
        <p:spPr>
          <a:xfrm>
            <a:off x="96350" y="4060800"/>
            <a:ext cx="3181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 b="1">
                <a:solidFill>
                  <a:schemeClr val="dk1"/>
                </a:solidFill>
              </a:rPr>
              <a:t>Le moulage est aussi utilisé dans de nombreux autres domaines tels que  la patisserie, la médecine, etc…</a:t>
            </a:r>
            <a:endParaRPr sz="12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843568" y="1278050"/>
            <a:ext cx="1025170" cy="1371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2"/>
          <p:cNvSpPr txBox="1"/>
          <p:nvPr/>
        </p:nvSpPr>
        <p:spPr>
          <a:xfrm>
            <a:off x="3340926" y="2609950"/>
            <a:ext cx="1982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 b="1">
                <a:solidFill>
                  <a:srgbClr val="212529"/>
                </a:solidFill>
              </a:rPr>
              <a:t>Moulage des figures d'une frise du Parthénon (plâtre),</a:t>
            </a:r>
            <a:endParaRPr sz="1000" b="1">
              <a:solidFill>
                <a:srgbClr val="212529"/>
              </a:solidFill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000">
                <a:solidFill>
                  <a:srgbClr val="212529"/>
                </a:solidFill>
                <a:highlight>
                  <a:srgbClr val="EEEEEE"/>
                </a:highlight>
              </a:rPr>
              <a:t>Galleria dell'Accademia &amp; Museo degli Strumenti Musicali, Florence,</a:t>
            </a:r>
            <a:endParaRPr sz="1000" b="1">
              <a:solidFill>
                <a:srgbClr val="212529"/>
              </a:solidFill>
            </a:endParaRPr>
          </a:p>
        </p:txBody>
      </p:sp>
      <p:pic>
        <p:nvPicPr>
          <p:cNvPr id="204" name="Google Shape;204;p32"/>
          <p:cNvPicPr preferRelativeResize="0"/>
          <p:nvPr/>
        </p:nvPicPr>
        <p:blipFill rotWithShape="1">
          <a:blip r:embed="rId7">
            <a:alphaModFix/>
          </a:blip>
          <a:srcRect t="83058"/>
          <a:stretch/>
        </p:blipFill>
        <p:spPr>
          <a:xfrm>
            <a:off x="5386375" y="2644975"/>
            <a:ext cx="2440399" cy="4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2"/>
          <p:cNvSpPr txBox="1"/>
          <p:nvPr/>
        </p:nvSpPr>
        <p:spPr>
          <a:xfrm>
            <a:off x="7361400" y="4048550"/>
            <a:ext cx="18588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2"/>
                </a:solidFill>
              </a:rPr>
              <a:t>Auguste Rodin, </a:t>
            </a:r>
            <a:r>
              <a:rPr lang="fr" sz="1200" i="1">
                <a:solidFill>
                  <a:schemeClr val="dk2"/>
                </a:solidFill>
              </a:rPr>
              <a:t>L’homme qui marche </a:t>
            </a:r>
            <a:r>
              <a:rPr lang="fr" sz="1200">
                <a:solidFill>
                  <a:schemeClr val="dk2"/>
                </a:solidFill>
              </a:rPr>
              <a:t>(plâtre et bronze) 1907</a:t>
            </a:r>
            <a:endParaRPr sz="800"/>
          </a:p>
        </p:txBody>
      </p:sp>
      <p:sp>
        <p:nvSpPr>
          <p:cNvPr id="206" name="Google Shape;206;p32"/>
          <p:cNvSpPr txBox="1"/>
          <p:nvPr/>
        </p:nvSpPr>
        <p:spPr>
          <a:xfrm>
            <a:off x="164700" y="1440525"/>
            <a:ext cx="3264300" cy="3231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>
                <a:solidFill>
                  <a:srgbClr val="708090"/>
                </a:solidFill>
                <a:highlight>
                  <a:srgbClr val="F2F4F5"/>
                </a:highlight>
              </a:rPr>
              <a:t>La forme copiée s'appelle un tirage.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Un témoin a aperçu la créature qui s’est introduite à Poudlard la semaine dernière, grâce à lui on pu élaborer son portrait robot. Elle serait un mélange de plusieurs animaux.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Montrez nous à quoi elle ressemble.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Son apparence doit correspondre à son empreinte.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4"/>
          <p:cNvPicPr preferRelativeResize="0"/>
          <p:nvPr/>
        </p:nvPicPr>
        <p:blipFill rotWithShape="1">
          <a:blip r:embed="rId3">
            <a:alphaModFix/>
          </a:blip>
          <a:srcRect l="38622" t="25144" r="37806" b="25144"/>
          <a:stretch/>
        </p:blipFill>
        <p:spPr>
          <a:xfrm>
            <a:off x="3071425" y="0"/>
            <a:ext cx="325163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34"/>
          <p:cNvSpPr/>
          <p:nvPr/>
        </p:nvSpPr>
        <p:spPr>
          <a:xfrm>
            <a:off x="3776800" y="4144200"/>
            <a:ext cx="1954500" cy="426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4"/>
          <p:cNvSpPr/>
          <p:nvPr/>
        </p:nvSpPr>
        <p:spPr>
          <a:xfrm>
            <a:off x="3594750" y="161650"/>
            <a:ext cx="1954500" cy="176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25" name="Google Shape;225;p35"/>
          <p:cNvPicPr preferRelativeResize="0"/>
          <p:nvPr/>
        </p:nvPicPr>
        <p:blipFill rotWithShape="1">
          <a:blip r:embed="rId3">
            <a:alphaModFix/>
          </a:blip>
          <a:srcRect b="56090"/>
          <a:stretch/>
        </p:blipFill>
        <p:spPr>
          <a:xfrm>
            <a:off x="386038" y="547900"/>
            <a:ext cx="8371925" cy="3676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32" name="Google Shape;23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75650"/>
            <a:ext cx="51435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1850" y="-75650"/>
            <a:ext cx="39253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0" name="Google Shape;24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775" y="-30475"/>
            <a:ext cx="3588331" cy="520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5100" y="-129000"/>
            <a:ext cx="5204450" cy="520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48" name="Google Shape;248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152" y="0"/>
            <a:ext cx="3512995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86350" y="0"/>
            <a:ext cx="4957225" cy="4957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6" name="Google Shape;25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200" y="0"/>
            <a:ext cx="7032450" cy="4967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75" y="-111025"/>
            <a:ext cx="4010025" cy="525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5531" y="-55512"/>
            <a:ext cx="3636684" cy="525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492200"/>
          </a:xfrm>
          <a:prstGeom prst="rect">
            <a:avLst/>
          </a:prstGeom>
          <a:solidFill>
            <a:srgbClr val="BF9000"/>
          </a:solidFill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chemeClr val="lt1"/>
                </a:solidFill>
              </a:rPr>
              <a:t>Inventez d’autres preuves qui prouvent l’existence de la créature qui s’est introduite à Poudlard la semaine dernière.</a:t>
            </a: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endParaRPr b="1">
              <a:solidFill>
                <a:schemeClr val="lt1"/>
              </a:solidFill>
            </a:endParaRPr>
          </a:p>
        </p:txBody>
      </p:sp>
      <p:sp>
        <p:nvSpPr>
          <p:cNvPr id="268" name="Google Shape;268;p41"/>
          <p:cNvSpPr txBox="1"/>
          <p:nvPr/>
        </p:nvSpPr>
        <p:spPr>
          <a:xfrm>
            <a:off x="0" y="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https://www.pedagogie.ac-nice.fr/arts/wp-content/uploads/sites/33/2021/02/5eme-animaux-hybrides-Pages.pdf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1995550" y="427275"/>
            <a:ext cx="5586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Rangement (5 minutes maximum)</a:t>
            </a:r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714300" y="1312125"/>
            <a:ext cx="77154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fr"/>
              <a:t>Tous les outils sont rangés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fr"/>
              <a:t>Vous avez gravé votre nom/prénom derrière votre production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fr"/>
              <a:t>Votre production est posée sur la planche que votre professeur vous indique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fr"/>
              <a:t>Vous avez passé un coup d’éponge sur votre table si nécessaire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❏"/>
            </a:pPr>
            <a:r>
              <a:rPr lang="fr"/>
              <a:t>Tous les élèves sont assis à leur place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Séance 2 </a:t>
            </a:r>
            <a:endParaRPr/>
          </a:p>
        </p:txBody>
      </p:sp>
      <p:sp>
        <p:nvSpPr>
          <p:cNvPr id="274" name="Google Shape;274;p42"/>
          <p:cNvSpPr txBox="1">
            <a:spLocks noGrp="1"/>
          </p:cNvSpPr>
          <p:nvPr>
            <p:ph type="body" idx="1"/>
          </p:nvPr>
        </p:nvSpPr>
        <p:spPr>
          <a:xfrm>
            <a:off x="311700" y="18051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verbalisation: comparaison entre le moule et le tirage, forme contre forme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Partir sur l’idée de vraisemblance fontcuberta, damien hirst etc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Votre moulage d’empreinte est-il le témoin de quelque chose de réel 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Pourtant il y ressemble, non?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43"/>
          <p:cNvSpPr/>
          <p:nvPr/>
        </p:nvSpPr>
        <p:spPr>
          <a:xfrm>
            <a:off x="4221225" y="1862300"/>
            <a:ext cx="620700" cy="1011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43"/>
          <p:cNvSpPr txBox="1"/>
          <p:nvPr/>
        </p:nvSpPr>
        <p:spPr>
          <a:xfrm>
            <a:off x="2017950" y="3192500"/>
            <a:ext cx="5108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>
                <a:solidFill>
                  <a:schemeClr val="dk2"/>
                </a:solidFill>
              </a:rPr>
              <a:t>vraissemblance</a:t>
            </a:r>
            <a:endParaRPr sz="2000" b="1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Empreinte</a:t>
            </a:r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696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 b="1">
                <a:solidFill>
                  <a:schemeClr val="dk1"/>
                </a:solidFill>
                <a:highlight>
                  <a:srgbClr val="F2F4F5"/>
                </a:highlight>
              </a:rPr>
              <a:t>définition</a:t>
            </a:r>
            <a:endParaRPr sz="2000" b="1">
              <a:solidFill>
                <a:schemeClr val="dk1"/>
              </a:solidFill>
              <a:highlight>
                <a:srgbClr val="F2F4F5"/>
              </a:highlight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000" b="1">
              <a:solidFill>
                <a:schemeClr val="dk1"/>
              </a:solidFill>
              <a:highlight>
                <a:srgbClr val="F2F4F5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2000">
                <a:solidFill>
                  <a:schemeClr val="dk1"/>
                </a:solidFill>
                <a:highlight>
                  <a:srgbClr val="F2F4F5"/>
                </a:highlight>
              </a:rPr>
              <a:t>Trace laissée par un élément ou quelqu'un, sous l'action d’une pression  </a:t>
            </a:r>
            <a:endParaRPr sz="29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/>
          <p:nvPr/>
        </p:nvSpPr>
        <p:spPr>
          <a:xfrm>
            <a:off x="886800" y="1676050"/>
            <a:ext cx="71847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 b="1" u="sng">
                <a:solidFill>
                  <a:schemeClr val="dk1"/>
                </a:solidFill>
              </a:rPr>
              <a:t>Modelage </a:t>
            </a:r>
            <a:r>
              <a:rPr lang="fr" sz="1700" b="1">
                <a:solidFill>
                  <a:schemeClr val="dk1"/>
                </a:solidFill>
              </a:rPr>
              <a:t>: </a:t>
            </a:r>
            <a:r>
              <a:rPr lang="fr" sz="1700">
                <a:solidFill>
                  <a:schemeClr val="dk1"/>
                </a:solidFill>
              </a:rPr>
              <a:t>Technique de sculpture qui consiste à donner une forme à un matériau malléable par ajouts et retraits successifs de matière (terre, plâtre, ...). Ces oeuvres peuvent rester ainsi ou destinées à être moulées pour être reproduites.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253225" y="10122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/>
              <a:t>Opérations plastiques: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11"/>
              <a:t>Presser, modeler, creuser, imprimer</a:t>
            </a:r>
            <a:endParaRPr sz="1911"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253225" y="2172700"/>
            <a:ext cx="8520600" cy="144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300" b="1"/>
              <a:t>Effets:</a:t>
            </a:r>
            <a:endParaRPr sz="2300" b="1"/>
          </a:p>
          <a:p>
            <a:pPr marL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fr"/>
              <a:t>Trace, creux, effets de profondeur et de reliefs, effets de textures</a:t>
            </a:r>
            <a:endParaRPr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fr"/>
              <a:t>Contre-forme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/>
        </p:nvSpPr>
        <p:spPr>
          <a:xfrm>
            <a:off x="132075" y="512800"/>
            <a:ext cx="44754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1"/>
                </a:solidFill>
              </a:rPr>
              <a:t>Dan Stockolm</a:t>
            </a:r>
            <a:endParaRPr sz="1800" b="1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2"/>
                </a:solidFill>
              </a:rPr>
              <a:t> 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2" name="Google Shape;9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0000" y="152400"/>
            <a:ext cx="3280527" cy="4914801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9"/>
          <p:cNvSpPr txBox="1"/>
          <p:nvPr/>
        </p:nvSpPr>
        <p:spPr>
          <a:xfrm>
            <a:off x="169825" y="981550"/>
            <a:ext cx="3000000" cy="18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fr" i="1"/>
              <a:t>House, </a:t>
            </a:r>
            <a:r>
              <a:rPr lang="fr"/>
              <a:t>2016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fr"/>
              <a:t>détail d’une installation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fr"/>
              <a:t>Scaffolding, plaster casts, stainless steel, water, epoxy, video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1100"/>
              </a:spcAft>
              <a:buNone/>
            </a:pPr>
            <a:endParaRPr/>
          </a:p>
        </p:txBody>
      </p:sp>
      <p:sp>
        <p:nvSpPr>
          <p:cNvPr id="94" name="Google Shape;94;p19"/>
          <p:cNvSpPr txBox="1"/>
          <p:nvPr/>
        </p:nvSpPr>
        <p:spPr>
          <a:xfrm>
            <a:off x="169825" y="4264800"/>
            <a:ext cx="344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http://danstockholm.com/house.html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150" y="175250"/>
            <a:ext cx="7189500" cy="47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2163" y="0"/>
            <a:ext cx="36681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1"/>
          <p:cNvSpPr txBox="1"/>
          <p:nvPr/>
        </p:nvSpPr>
        <p:spPr>
          <a:xfrm>
            <a:off x="0" y="2101925"/>
            <a:ext cx="3000000" cy="6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Vase en argile réalisé par la céramiste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1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Judi Travill</a:t>
            </a:r>
            <a:r>
              <a:rPr lang="f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en 2019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Microsoft Office PowerPoint</Application>
  <PresentationFormat>Affichage à l'écran (16:9)</PresentationFormat>
  <Paragraphs>105</Paragraphs>
  <Slides>31</Slides>
  <Notes>31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31</vt:i4>
      </vt:variant>
    </vt:vector>
  </HeadingPairs>
  <TitlesOfParts>
    <vt:vector size="36" baseType="lpstr">
      <vt:lpstr>Arial</vt:lpstr>
      <vt:lpstr>Impact</vt:lpstr>
      <vt:lpstr>Montserrat</vt:lpstr>
      <vt:lpstr>Calibri</vt:lpstr>
      <vt:lpstr>Simple Light</vt:lpstr>
      <vt:lpstr>Intrusion au collège!</vt:lpstr>
      <vt:lpstr>Présentation PowerPoint</vt:lpstr>
      <vt:lpstr>Rangement (5 minutes maximum)</vt:lpstr>
      <vt:lpstr>Empreinte</vt:lpstr>
      <vt:lpstr>Présentation PowerPoint</vt:lpstr>
      <vt:lpstr>Opérations plastiques: Presser, modeler, creuser, imprimer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Un témoin a aperçu la créature qui s’est introduite à Poudlard la semaine dernière, grâce à lui on pu élaborer son portrait robot. Elle serait un mélange de plusieurs animaux.  Montrez nous à quoi elle ressemble.  Son apparence doit correspondre à son empreinte.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Séance 2 </vt:lpstr>
      <vt:lpstr>Votre moulage d’empreinte est-il le témoin de quelque chose de réel ? Pourtant il y ressemble, non?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Intrusion au collège!</dc:title>
  <cp:lastModifiedBy>Myriam Sagnes</cp:lastModifiedBy>
  <cp:revision>1</cp:revision>
  <dcterms:modified xsi:type="dcterms:W3CDTF">2024-02-19T14:39:44Z</dcterms:modified>
</cp:coreProperties>
</file>