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6" r:id="rId6"/>
    <p:sldId id="279" r:id="rId7"/>
    <p:sldId id="278" r:id="rId8"/>
    <p:sldId id="277" r:id="rId9"/>
    <p:sldId id="274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1" r:id="rId18"/>
    <p:sldId id="273" r:id="rId19"/>
    <p:sldId id="282" r:id="rId20"/>
    <p:sldId id="281" r:id="rId21"/>
    <p:sldId id="280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214" y="3157329"/>
            <a:ext cx="4682653" cy="292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78656"/>
            <a:ext cx="301148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911" y="2204864"/>
            <a:ext cx="7897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Проект: «Полезна ли Кока-кола</a:t>
            </a:r>
            <a:r>
              <a:rPr lang="en-US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2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352928" cy="387526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Опыт 2.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Мы</a:t>
            </a:r>
            <a:r>
              <a:rPr lang="ru-RU" b="1" dirty="0" smtClean="0"/>
              <a:t> </a:t>
            </a:r>
            <a:r>
              <a:rPr lang="ru-RU" sz="2000" dirty="0"/>
              <a:t>в</a:t>
            </a:r>
            <a:r>
              <a:rPr lang="ru-RU" sz="2000" dirty="0" smtClean="0"/>
              <a:t>зяли </a:t>
            </a:r>
            <a:r>
              <a:rPr lang="ru-RU" sz="2000" dirty="0"/>
              <a:t>2 ржавых </a:t>
            </a:r>
            <a:r>
              <a:rPr lang="ru-RU" sz="2000" dirty="0" smtClean="0"/>
              <a:t>гвоздика. </a:t>
            </a:r>
            <a:r>
              <a:rPr lang="ru-RU" sz="2000" dirty="0"/>
              <a:t>Один поместили в стакан с водой, другой – в </a:t>
            </a:r>
            <a:r>
              <a:rPr lang="ru-RU" sz="2000" dirty="0" smtClean="0"/>
              <a:t>«Колу</a:t>
            </a:r>
            <a:r>
              <a:rPr lang="ru-RU" sz="2000" dirty="0" smtClean="0"/>
              <a:t>»</a:t>
            </a:r>
            <a:r>
              <a:rPr lang="ru-RU" sz="2000" dirty="0" smtClean="0"/>
              <a:t>. </a:t>
            </a:r>
            <a:r>
              <a:rPr lang="ru-RU" sz="2000" dirty="0"/>
              <a:t>На второй день </a:t>
            </a:r>
            <a:r>
              <a:rPr lang="ru-RU" sz="2000" dirty="0" smtClean="0"/>
              <a:t>гвоздик в </a:t>
            </a:r>
            <a:r>
              <a:rPr lang="ru-RU" sz="2000" dirty="0"/>
              <a:t>воде покрылся еще одним слоем ржавчины, а </a:t>
            </a:r>
            <a:r>
              <a:rPr lang="ru-RU" sz="2000" dirty="0" smtClean="0"/>
              <a:t>гвоздик </a:t>
            </a:r>
            <a:r>
              <a:rPr lang="ru-RU" sz="2000" dirty="0"/>
              <a:t>в “Коле”, наоборот, даже очистился от нее.</a:t>
            </a:r>
          </a:p>
          <a:p>
            <a:pPr marL="0" indent="0">
              <a:buNone/>
            </a:pPr>
            <a:r>
              <a:rPr lang="ru-RU" b="1" dirty="0" smtClean="0"/>
              <a:t>Вывод</a:t>
            </a:r>
            <a:r>
              <a:rPr lang="ru-RU" b="1" dirty="0"/>
              <a:t>: </a:t>
            </a:r>
            <a:r>
              <a:rPr lang="ru-RU" b="1" dirty="0" smtClean="0"/>
              <a:t>«Кока-кола</a:t>
            </a:r>
            <a:r>
              <a:rPr lang="ru-RU" b="1" dirty="0" smtClean="0"/>
              <a:t>»</a:t>
            </a:r>
            <a:r>
              <a:rPr lang="ru-RU" b="1" dirty="0" smtClean="0"/>
              <a:t> </a:t>
            </a:r>
            <a:r>
              <a:rPr lang="ru-RU" b="1" dirty="0"/>
              <a:t>разъедает даже ржавчину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610" y="2528147"/>
            <a:ext cx="3834172" cy="2556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491" y="2528147"/>
            <a:ext cx="3923928" cy="2615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5189483"/>
            <a:ext cx="388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ДЕНЬ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5218326"/>
            <a:ext cx="323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ДЕНЬ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41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92696"/>
            <a:ext cx="69966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Опыт 3</a:t>
            </a:r>
            <a:r>
              <a:rPr lang="ru-RU" sz="2400" dirty="0" smtClean="0"/>
              <a:t>.</a:t>
            </a:r>
          </a:p>
          <a:p>
            <a:r>
              <a:rPr lang="ru-RU" sz="2000" dirty="0" smtClean="0"/>
              <a:t>Мы взяли </a:t>
            </a:r>
            <a:r>
              <a:rPr lang="ru-RU" sz="2000" dirty="0"/>
              <a:t>белую чашку со следами от чая. Обычной водой следы не </a:t>
            </a:r>
            <a:r>
              <a:rPr lang="ru-RU" sz="2000" dirty="0" smtClean="0"/>
              <a:t>отмылись. </a:t>
            </a:r>
            <a:r>
              <a:rPr lang="ru-RU" sz="2000" dirty="0"/>
              <a:t>Дети налили в чашку </a:t>
            </a:r>
            <a:r>
              <a:rPr lang="ru-RU" sz="2000" dirty="0" smtClean="0"/>
              <a:t>«Колу</a:t>
            </a:r>
            <a:r>
              <a:rPr lang="ru-RU" sz="2000" dirty="0" smtClean="0"/>
              <a:t>»</a:t>
            </a:r>
            <a:r>
              <a:rPr lang="ru-RU" sz="2000" dirty="0" smtClean="0"/>
              <a:t>  </a:t>
            </a:r>
            <a:r>
              <a:rPr lang="ru-RU" sz="2000" dirty="0"/>
              <a:t>и вышли на прогулку. После прогулки чашку прополоскали. Следы от чая пропали.</a:t>
            </a:r>
          </a:p>
          <a:p>
            <a:r>
              <a:rPr lang="ru-RU" sz="2000" b="1" dirty="0"/>
              <a:t>Вывод: </a:t>
            </a:r>
            <a:r>
              <a:rPr lang="ru-RU" sz="2000" b="1" dirty="0" smtClean="0"/>
              <a:t>«Кока-кола</a:t>
            </a:r>
            <a:r>
              <a:rPr lang="ru-RU" sz="2000" b="1" dirty="0" smtClean="0"/>
              <a:t>»</a:t>
            </a:r>
            <a:r>
              <a:rPr lang="ru-RU" sz="2000" b="1" dirty="0" smtClean="0"/>
              <a:t> </a:t>
            </a:r>
            <a:r>
              <a:rPr lang="ru-RU" sz="2000" b="1" dirty="0"/>
              <a:t>содержит вещества, разрушающие стойкие пятна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8485" y="2982610"/>
            <a:ext cx="2349719" cy="313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7842" y="3001019"/>
            <a:ext cx="2464278" cy="3127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018899"/>
            <a:ext cx="2304256" cy="307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456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18058"/>
            <a:ext cx="7200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Опыт 4.</a:t>
            </a:r>
          </a:p>
          <a:p>
            <a:r>
              <a:rPr lang="ru-RU" sz="2000" dirty="0" smtClean="0"/>
              <a:t>Взяли </a:t>
            </a:r>
            <a:r>
              <a:rPr lang="ru-RU" sz="2000" dirty="0"/>
              <a:t>бутылку </a:t>
            </a:r>
            <a:r>
              <a:rPr lang="ru-RU" sz="2000" dirty="0" smtClean="0"/>
              <a:t>«Кока-колы</a:t>
            </a:r>
            <a:r>
              <a:rPr lang="ru-RU" sz="2000" dirty="0" smtClean="0"/>
              <a:t>»</a:t>
            </a:r>
            <a:r>
              <a:rPr lang="ru-RU" sz="2000" dirty="0" smtClean="0"/>
              <a:t>, </a:t>
            </a:r>
            <a:r>
              <a:rPr lang="ru-RU" sz="2000" dirty="0" smtClean="0"/>
              <a:t>открыли </a:t>
            </a:r>
            <a:r>
              <a:rPr lang="ru-RU" sz="2000" dirty="0"/>
              <a:t>ее и </a:t>
            </a:r>
            <a:r>
              <a:rPr lang="ru-RU" sz="2000" dirty="0" smtClean="0"/>
              <a:t>положили </a:t>
            </a:r>
            <a:r>
              <a:rPr lang="ru-RU" sz="2000" dirty="0"/>
              <a:t>под крышку 3 драже </a:t>
            </a:r>
            <a:r>
              <a:rPr lang="ru-RU" sz="2000" dirty="0" smtClean="0"/>
              <a:t>«</a:t>
            </a:r>
            <a:r>
              <a:rPr lang="ru-RU" sz="2000" dirty="0" err="1" smtClean="0"/>
              <a:t>Ментос</a:t>
            </a:r>
            <a:r>
              <a:rPr lang="ru-RU" sz="2000" dirty="0" smtClean="0"/>
              <a:t>»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r>
              <a:rPr lang="ru-RU" sz="2000" dirty="0" smtClean="0"/>
              <a:t>Затем </a:t>
            </a:r>
            <a:r>
              <a:rPr lang="ru-RU" sz="2000" dirty="0"/>
              <a:t>резко открутили крышку. </a:t>
            </a:r>
            <a:endParaRPr lang="ru-RU" sz="2000" dirty="0" smtClean="0"/>
          </a:p>
          <a:p>
            <a:r>
              <a:rPr lang="ru-RU" sz="2000" dirty="0" smtClean="0"/>
              <a:t>Лимонад </a:t>
            </a:r>
            <a:r>
              <a:rPr lang="ru-RU" sz="2000" dirty="0"/>
              <a:t>высоким пенным </a:t>
            </a:r>
            <a:endParaRPr lang="ru-RU" sz="2000" dirty="0" smtClean="0"/>
          </a:p>
          <a:p>
            <a:r>
              <a:rPr lang="ru-RU" sz="2000" dirty="0" smtClean="0"/>
              <a:t>фонтаном будет брызнул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 разные стороны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/>
              <a:t>Вывод: Нельзя запивать </a:t>
            </a:r>
            <a:endParaRPr lang="ru-RU" sz="2000" b="1" dirty="0" smtClean="0"/>
          </a:p>
          <a:p>
            <a:r>
              <a:rPr lang="ru-RU" sz="2000" b="1" dirty="0" smtClean="0"/>
              <a:t>«</a:t>
            </a:r>
            <a:r>
              <a:rPr lang="ru-RU" sz="2000" b="1" dirty="0" err="1" smtClean="0"/>
              <a:t>Ментос</a:t>
            </a:r>
            <a:r>
              <a:rPr lang="ru-RU" sz="2000" b="1" dirty="0" smtClean="0"/>
              <a:t>»</a:t>
            </a:r>
            <a:r>
              <a:rPr lang="ru-RU" sz="2000" b="1" dirty="0" smtClean="0"/>
              <a:t> </a:t>
            </a:r>
            <a:r>
              <a:rPr lang="ru-RU" sz="2000" b="1" dirty="0"/>
              <a:t>К</a:t>
            </a:r>
            <a:r>
              <a:rPr lang="ru-RU" sz="2000" b="1" dirty="0" smtClean="0"/>
              <a:t>олой</a:t>
            </a:r>
            <a:r>
              <a:rPr lang="ru-RU" sz="2000" b="1" dirty="0"/>
              <a:t>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392512"/>
            <a:ext cx="3625209" cy="4595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034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12845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Опыт 5.</a:t>
            </a:r>
          </a:p>
          <a:p>
            <a:r>
              <a:rPr lang="ru-RU" sz="2400" dirty="0"/>
              <a:t>В стакан налили лимонад и оставили его на неделю. Через неделю вода из </a:t>
            </a:r>
            <a:r>
              <a:rPr lang="ru-RU" sz="2400" dirty="0" smtClean="0"/>
              <a:t>«Колы</a:t>
            </a:r>
            <a:r>
              <a:rPr lang="ru-RU" sz="2400" dirty="0" smtClean="0"/>
              <a:t>»</a:t>
            </a:r>
            <a:r>
              <a:rPr lang="ru-RU" sz="2400" dirty="0" smtClean="0"/>
              <a:t> </a:t>
            </a:r>
            <a:r>
              <a:rPr lang="ru-RU" sz="2400" dirty="0"/>
              <a:t>испарилась, а в стакане остался тягучий сироп.</a:t>
            </a:r>
          </a:p>
          <a:p>
            <a:r>
              <a:rPr lang="ru-RU" sz="2400" b="1" dirty="0"/>
              <a:t>Вывод: в этом </a:t>
            </a:r>
            <a:r>
              <a:rPr lang="ru-RU" sz="2400" b="1" dirty="0" smtClean="0"/>
              <a:t>напитке</a:t>
            </a:r>
            <a:r>
              <a:rPr lang="ru-RU" sz="2400" b="1" dirty="0" smtClean="0"/>
              <a:t> </a:t>
            </a:r>
            <a:r>
              <a:rPr lang="ru-RU" sz="2400" b="1" dirty="0"/>
              <a:t>очень много сахара</a:t>
            </a:r>
            <a:r>
              <a:rPr lang="ru-RU" b="1" dirty="0"/>
              <a:t>. </a:t>
            </a:r>
          </a:p>
        </p:txBody>
      </p:sp>
      <p:pic>
        <p:nvPicPr>
          <p:cNvPr id="2051" name="Picture 3" descr="H:\DCIM\102D3100\DSC_18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26811" y="2157863"/>
            <a:ext cx="3254373" cy="4212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74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692696"/>
            <a:ext cx="720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Опыт 6. </a:t>
            </a:r>
            <a:endParaRPr lang="ru-RU" sz="2400" b="1" dirty="0" smtClean="0"/>
          </a:p>
          <a:p>
            <a:r>
              <a:rPr lang="ru-RU" dirty="0" smtClean="0"/>
              <a:t>Дети </a:t>
            </a:r>
            <a:r>
              <a:rPr lang="ru-RU" dirty="0"/>
              <a:t>взяли </a:t>
            </a:r>
            <a:r>
              <a:rPr lang="ru-RU" dirty="0" smtClean="0"/>
              <a:t>два прозрачных стаканчика, </a:t>
            </a:r>
            <a:r>
              <a:rPr lang="ru-RU" dirty="0"/>
              <a:t>налили </a:t>
            </a:r>
            <a:r>
              <a:rPr lang="ru-RU" dirty="0" smtClean="0"/>
              <a:t>в один кока-колу в другой воду и опустили по яйцу . </a:t>
            </a:r>
            <a:r>
              <a:rPr lang="ru-RU" dirty="0"/>
              <a:t>На второй день </a:t>
            </a:r>
            <a:r>
              <a:rPr lang="ru-RU" dirty="0" smtClean="0"/>
              <a:t>яйцо в коле потемнело, а в воде по прежнему белое. Из </a:t>
            </a:r>
            <a:r>
              <a:rPr lang="ru-RU" dirty="0"/>
              <a:t>чего дети сделали вывод, что в кока-коле содержится красители, </a:t>
            </a:r>
            <a:r>
              <a:rPr lang="ru-RU" dirty="0" smtClean="0"/>
              <a:t>и ортофосфорная кислота которые </a:t>
            </a:r>
            <a:r>
              <a:rPr lang="ru-RU" dirty="0"/>
              <a:t>проникают </a:t>
            </a:r>
            <a:r>
              <a:rPr lang="ru-RU" dirty="0" smtClean="0"/>
              <a:t>в яйцо. </a:t>
            </a:r>
            <a:r>
              <a:rPr lang="ru-RU" dirty="0"/>
              <a:t>На третий день </a:t>
            </a:r>
            <a:r>
              <a:rPr lang="ru-RU" dirty="0" smtClean="0"/>
              <a:t>на яйце </a:t>
            </a:r>
            <a:r>
              <a:rPr lang="ru-RU" dirty="0"/>
              <a:t>появилась </a:t>
            </a:r>
            <a:r>
              <a:rPr lang="ru-RU" sz="2000" dirty="0" smtClean="0"/>
              <a:t>трещина</a:t>
            </a:r>
            <a:r>
              <a:rPr lang="ru-RU" sz="2000" dirty="0"/>
              <a:t>.</a:t>
            </a:r>
          </a:p>
          <a:p>
            <a:r>
              <a:rPr lang="ru-RU" sz="2000" b="1" dirty="0" smtClean="0"/>
              <a:t>Вывод</a:t>
            </a:r>
            <a:r>
              <a:rPr lang="ru-RU" sz="2000" b="1" dirty="0"/>
              <a:t>: </a:t>
            </a:r>
            <a:r>
              <a:rPr lang="ru-RU" sz="2000" b="1" dirty="0" smtClean="0"/>
              <a:t>В Кока-коле </a:t>
            </a:r>
            <a:r>
              <a:rPr lang="ru-RU" sz="2000" b="1" dirty="0" smtClean="0"/>
              <a:t>есть </a:t>
            </a:r>
            <a:r>
              <a:rPr lang="ru-RU" sz="2000" b="1" dirty="0" smtClean="0"/>
              <a:t>красители. </a:t>
            </a:r>
            <a:r>
              <a:rPr lang="ru-RU" sz="2000" b="1" dirty="0"/>
              <a:t>Красители </a:t>
            </a:r>
            <a:r>
              <a:rPr lang="ru-RU" sz="2000" b="1" dirty="0" smtClean="0"/>
              <a:t>Колы </a:t>
            </a:r>
            <a:r>
              <a:rPr lang="ru-RU" sz="2000" b="1" dirty="0"/>
              <a:t>очень стойкие и </a:t>
            </a:r>
            <a:r>
              <a:rPr lang="ru-RU" sz="2000" b="1" dirty="0" smtClean="0"/>
              <a:t>яйцо </a:t>
            </a:r>
            <a:r>
              <a:rPr lang="ru-RU" sz="2000" b="1" dirty="0"/>
              <a:t>от них </a:t>
            </a:r>
            <a:r>
              <a:rPr lang="ru-RU" sz="2000" b="1" dirty="0" smtClean="0"/>
              <a:t>темнеет.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4731" y="3356991"/>
            <a:ext cx="3783693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331" y="3356991"/>
            <a:ext cx="3888432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64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892" y="548680"/>
            <a:ext cx="8686800" cy="481136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Опыт 7.</a:t>
            </a:r>
          </a:p>
          <a:p>
            <a:pPr marL="0" indent="0">
              <a:buNone/>
            </a:pPr>
            <a:r>
              <a:rPr lang="ru-RU" dirty="0" smtClean="0"/>
              <a:t>Стебли </a:t>
            </a:r>
            <a:r>
              <a:rPr lang="ru-RU" dirty="0"/>
              <a:t>фиалок поместили в стакан с водой и в стакан с </a:t>
            </a:r>
            <a:r>
              <a:rPr lang="ru-RU" dirty="0" smtClean="0"/>
              <a:t>кока-колой. В </a:t>
            </a:r>
            <a:r>
              <a:rPr lang="ru-RU" dirty="0"/>
              <a:t>Кока-коле стебель фиалки стал очень мягким, липким, начал превращаться в кашицу, фиалка погибла. В воде фиалка проросла, появились корешки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Вывод</a:t>
            </a:r>
            <a:r>
              <a:rPr lang="ru-RU" b="1" dirty="0" smtClean="0"/>
              <a:t>: </a:t>
            </a:r>
            <a:r>
              <a:rPr lang="ru-RU" b="1" dirty="0"/>
              <a:t>Кока-кола губительно действует на все </a:t>
            </a:r>
            <a:r>
              <a:rPr lang="ru-RU" b="1" dirty="0" smtClean="0"/>
              <a:t>живое.</a:t>
            </a:r>
            <a:endParaRPr lang="ru-RU" b="1" dirty="0"/>
          </a:p>
          <a:p>
            <a:endParaRPr lang="ru-RU" b="1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284984"/>
            <a:ext cx="6120680" cy="283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399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380040" cy="48965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Выводы</a:t>
            </a:r>
            <a:r>
              <a:rPr lang="ru-RU" sz="2200" b="1" dirty="0"/>
              <a:t>: </a:t>
            </a:r>
          </a:p>
          <a:p>
            <a:pPr marL="0" indent="0">
              <a:buNone/>
            </a:pPr>
            <a:r>
              <a:rPr lang="ru-RU" sz="2200" dirty="0" smtClean="0"/>
              <a:t>- Таким </a:t>
            </a:r>
            <a:r>
              <a:rPr lang="ru-RU" sz="2200" dirty="0"/>
              <a:t>образом, проведя ряд опытов, мы увидели, </a:t>
            </a:r>
            <a:endParaRPr lang="en-US" sz="2200" dirty="0" smtClean="0"/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что </a:t>
            </a:r>
            <a:r>
              <a:rPr lang="ru-RU" sz="2200" dirty="0" smtClean="0">
                <a:solidFill>
                  <a:schemeClr val="tx1"/>
                </a:solidFill>
              </a:rPr>
              <a:t>«</a:t>
            </a:r>
            <a:r>
              <a:rPr lang="ru-RU" sz="2200" dirty="0" smtClean="0">
                <a:solidFill>
                  <a:schemeClr val="tx1"/>
                </a:solidFill>
              </a:rPr>
              <a:t>Кока-кола</a:t>
            </a:r>
            <a:r>
              <a:rPr lang="ru-RU" sz="2200" dirty="0" smtClean="0">
                <a:solidFill>
                  <a:schemeClr val="tx1"/>
                </a:solidFill>
              </a:rPr>
              <a:t>»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разрушает мясо, в ней много красителей.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- «Кока-кола» </a:t>
            </a:r>
            <a:r>
              <a:rPr lang="ru-RU" sz="2200" dirty="0">
                <a:solidFill>
                  <a:schemeClr val="tx1"/>
                </a:solidFill>
              </a:rPr>
              <a:t>губительно действует на живое (стебель фиалки</a:t>
            </a:r>
            <a:r>
              <a:rPr lang="ru-RU" sz="2200" dirty="0" smtClean="0">
                <a:solidFill>
                  <a:schemeClr val="tx1"/>
                </a:solidFill>
              </a:rPr>
              <a:t>). </a:t>
            </a:r>
            <a:endParaRPr lang="ru-RU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- В «Кока-коле» </a:t>
            </a:r>
            <a:r>
              <a:rPr lang="ru-RU" sz="2200" dirty="0">
                <a:solidFill>
                  <a:schemeClr val="tx1"/>
                </a:solidFill>
              </a:rPr>
              <a:t>есть такие вещества, которые разъедают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ржавчину </a:t>
            </a:r>
            <a:r>
              <a:rPr lang="ru-RU" sz="2200" dirty="0">
                <a:solidFill>
                  <a:schemeClr val="tx1"/>
                </a:solidFill>
              </a:rPr>
              <a:t>и налет от чая. 	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- Разрушаются </a:t>
            </a:r>
            <a:r>
              <a:rPr lang="ru-RU" sz="2200" dirty="0">
                <a:solidFill>
                  <a:schemeClr val="tx1"/>
                </a:solidFill>
              </a:rPr>
              <a:t>зубы, становятся хрупкими кости, может </a:t>
            </a:r>
            <a:r>
              <a:rPr lang="ru-RU" sz="2200" dirty="0" smtClean="0">
                <a:solidFill>
                  <a:schemeClr val="tx1"/>
                </a:solidFill>
              </a:rPr>
              <a:t>возникнуть </a:t>
            </a:r>
            <a:r>
              <a:rPr lang="ru-RU" sz="2200" dirty="0">
                <a:solidFill>
                  <a:schemeClr val="tx1"/>
                </a:solidFill>
              </a:rPr>
              <a:t>аллергия, заболевания </a:t>
            </a:r>
            <a:r>
              <a:rPr lang="ru-RU" sz="2200" dirty="0" smtClean="0">
                <a:solidFill>
                  <a:schemeClr val="tx1"/>
                </a:solidFill>
              </a:rPr>
              <a:t>желудка.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- Ее </a:t>
            </a:r>
            <a:r>
              <a:rPr lang="ru-RU" sz="2200" dirty="0">
                <a:solidFill>
                  <a:schemeClr val="tx1"/>
                </a:solidFill>
              </a:rPr>
              <a:t>нельзя пить </a:t>
            </a:r>
            <a:r>
              <a:rPr lang="ru-RU" sz="2200" dirty="0" smtClean="0">
                <a:solidFill>
                  <a:schemeClr val="tx1"/>
                </a:solidFill>
              </a:rPr>
              <a:t>с другими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продуктами. 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- А </a:t>
            </a:r>
            <a:r>
              <a:rPr lang="ru-RU" sz="2200" dirty="0">
                <a:solidFill>
                  <a:schemeClr val="tx1"/>
                </a:solidFill>
              </a:rPr>
              <a:t>еще в </a:t>
            </a:r>
            <a:r>
              <a:rPr lang="ru-RU" sz="2200" dirty="0" smtClean="0">
                <a:solidFill>
                  <a:schemeClr val="tx1"/>
                </a:solidFill>
              </a:rPr>
              <a:t>«</a:t>
            </a:r>
            <a:r>
              <a:rPr lang="ru-RU" sz="2200" dirty="0" smtClean="0">
                <a:solidFill>
                  <a:schemeClr val="tx1"/>
                </a:solidFill>
              </a:rPr>
              <a:t>Кока-коле</a:t>
            </a:r>
            <a:r>
              <a:rPr lang="ru-RU" sz="2200" dirty="0" smtClean="0">
                <a:solidFill>
                  <a:schemeClr val="tx1"/>
                </a:solidFill>
              </a:rPr>
              <a:t>»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о</a:t>
            </a:r>
            <a:r>
              <a:rPr lang="ru-RU" sz="2200" dirty="0" smtClean="0">
                <a:solidFill>
                  <a:schemeClr val="tx1"/>
                </a:solidFill>
              </a:rPr>
              <a:t>чень </a:t>
            </a:r>
            <a:r>
              <a:rPr lang="ru-RU" sz="2200" dirty="0">
                <a:solidFill>
                  <a:schemeClr val="tx1"/>
                </a:solidFill>
              </a:rPr>
              <a:t>много сахара, </a:t>
            </a:r>
            <a:r>
              <a:rPr lang="ru-RU" sz="2200" dirty="0" smtClean="0">
                <a:solidFill>
                  <a:schemeClr val="tx1"/>
                </a:solidFill>
              </a:rPr>
              <a:t>газов, которые  </a:t>
            </a:r>
            <a:r>
              <a:rPr lang="ru-RU" sz="2200" dirty="0">
                <a:solidFill>
                  <a:schemeClr val="tx1"/>
                </a:solidFill>
              </a:rPr>
              <a:t>вредят нашему организму.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- Зн</a:t>
            </a:r>
            <a:r>
              <a:rPr lang="ru-RU" sz="2200" dirty="0" smtClean="0"/>
              <a:t>ачит</a:t>
            </a:r>
            <a:r>
              <a:rPr lang="ru-RU" sz="2200" dirty="0"/>
              <a:t>, мы </a:t>
            </a:r>
            <a:r>
              <a:rPr lang="ru-RU" sz="2200" dirty="0" smtClean="0"/>
              <a:t>нашли ответ на вопрос и можем сделать вывод</a:t>
            </a:r>
            <a:r>
              <a:rPr lang="ru-RU" sz="2200" dirty="0" smtClean="0"/>
              <a:t>: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«</a:t>
            </a:r>
            <a:r>
              <a:rPr lang="ru-RU" sz="2200" b="1" dirty="0" smtClean="0"/>
              <a:t>Кока-кола</a:t>
            </a:r>
            <a:r>
              <a:rPr lang="ru-RU" sz="2200" b="1" dirty="0" smtClean="0"/>
              <a:t>»</a:t>
            </a:r>
            <a:r>
              <a:rPr lang="ru-RU" sz="2200" b="1" dirty="0" smtClean="0"/>
              <a:t> </a:t>
            </a:r>
            <a:r>
              <a:rPr lang="ru-RU" sz="2200" b="1" dirty="0"/>
              <a:t>НЕ БЕЗОПАСНА ДЛЯ </a:t>
            </a:r>
            <a:r>
              <a:rPr lang="ru-RU" sz="2200" b="1" dirty="0" smtClean="0"/>
              <a:t>ЗДОРОВЬЯ ЧЕЛОВЕКА И ЖИВЫХ ОРГАНИЗМОВ!</a:t>
            </a:r>
            <a:endParaRPr lang="ru-RU" sz="2200" b="1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25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54868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Работа с </a:t>
            </a:r>
            <a:r>
              <a:rPr lang="ru-RU" sz="2400" b="1" dirty="0" smtClean="0"/>
              <a:t>родителями</a:t>
            </a:r>
            <a:r>
              <a:rPr lang="ru-RU" sz="2400" dirty="0" smtClean="0"/>
              <a:t> (стенгазета)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480" y="1010345"/>
            <a:ext cx="7380312" cy="492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284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76671"/>
            <a:ext cx="835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Творческий конкурс рисунка «Дети против «Кока-Колы»»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146" y="1259565"/>
            <a:ext cx="3312367" cy="4416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2829" y="1259564"/>
            <a:ext cx="3316913" cy="4422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356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06" y="476672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06" y="3284984"/>
            <a:ext cx="3888432" cy="291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7916" y="1883338"/>
            <a:ext cx="3737722" cy="2803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921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3056" y="548680"/>
            <a:ext cx="731044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Актуальность темы</a:t>
            </a:r>
            <a:r>
              <a:rPr lang="ru-RU" dirty="0"/>
              <a:t>: </a:t>
            </a:r>
            <a:r>
              <a:rPr lang="ru-RU" sz="2000" dirty="0"/>
              <a:t>В последнее время в связи  широкого использования консервантов, красителей и искусственных вкусовых добавок многие родители стали задумываться о пользе или вреде того или иного продукта для их детей. Детей же в свою очередь привлекают яркие вкусы, красочность упаковки и рекламная кампания данных продуктов. Поэтому возникает ситуация, когда дети не принимают доводы родителей, отказывающих им в покупке, так как это вредно для здоровья.</a:t>
            </a:r>
          </a:p>
          <a:p>
            <a:r>
              <a:rPr lang="ru-RU" sz="2000" dirty="0"/>
              <a:t>В результате опроса </a:t>
            </a:r>
            <a:r>
              <a:rPr lang="ru-RU" sz="2000" dirty="0" smtClean="0"/>
              <a:t>«Мой </a:t>
            </a:r>
            <a:r>
              <a:rPr lang="ru-RU" sz="2000" dirty="0"/>
              <a:t>любимый </a:t>
            </a:r>
            <a:r>
              <a:rPr lang="ru-RU" sz="2000" dirty="0" smtClean="0"/>
              <a:t>напиток», </a:t>
            </a:r>
            <a:r>
              <a:rPr lang="ru-RU" sz="2000" dirty="0"/>
              <a:t>проводимого воспитателем в группах, выяснилось, что дети старшей  группы всем напиткам предпочитают </a:t>
            </a:r>
            <a:r>
              <a:rPr lang="ru-RU" sz="2000" dirty="0" smtClean="0"/>
              <a:t>«Кока-колу</a:t>
            </a:r>
            <a:r>
              <a:rPr lang="ru-RU" sz="2000" dirty="0" smtClean="0"/>
              <a:t>»</a:t>
            </a:r>
            <a:r>
              <a:rPr lang="ru-RU" sz="2000" dirty="0" smtClean="0"/>
              <a:t>, </a:t>
            </a:r>
            <a:r>
              <a:rPr lang="ru-RU" sz="2000" dirty="0"/>
              <a:t>а дети подготовительной группы добавили, что любят </a:t>
            </a:r>
            <a:r>
              <a:rPr lang="ru-RU" sz="2000" dirty="0" smtClean="0"/>
              <a:t>«Колу</a:t>
            </a:r>
            <a:r>
              <a:rPr lang="ru-RU" sz="2000" dirty="0"/>
              <a:t>» , но она, по словам родителей, вредна. На вопрос, в чем этот вред, дети затруднялись ответить или говорили словами родителей, что это </a:t>
            </a:r>
            <a:r>
              <a:rPr lang="ru-RU" sz="2000" dirty="0" smtClean="0"/>
              <a:t>«химия</a:t>
            </a:r>
            <a:r>
              <a:rPr lang="ru-RU" sz="2000" dirty="0" smtClean="0"/>
              <a:t>»</a:t>
            </a:r>
            <a:r>
              <a:rPr lang="ru-RU" sz="2000" dirty="0" smtClean="0"/>
              <a:t>. </a:t>
            </a:r>
            <a:r>
              <a:rPr lang="ru-RU" sz="2000" dirty="0" smtClean="0"/>
              <a:t>По </a:t>
            </a:r>
            <a:r>
              <a:rPr lang="ru-RU" sz="2000" dirty="0"/>
              <a:t>результатам опроса мы решили провести ряд экспериментов и точно установить, действительно ли </a:t>
            </a:r>
            <a:r>
              <a:rPr lang="ru-RU" sz="2000" dirty="0" smtClean="0"/>
              <a:t>«Кока-кола</a:t>
            </a:r>
            <a:r>
              <a:rPr lang="ru-RU" sz="2000" dirty="0" smtClean="0"/>
              <a:t>»</a:t>
            </a:r>
            <a:r>
              <a:rPr lang="ru-RU" sz="2000" dirty="0" smtClean="0"/>
              <a:t> </a:t>
            </a:r>
            <a:r>
              <a:rPr lang="ru-RU" sz="2000" dirty="0"/>
              <a:t>вредна для организма.</a:t>
            </a:r>
          </a:p>
        </p:txBody>
      </p:sp>
    </p:spTree>
    <p:extLst>
      <p:ext uri="{BB962C8B-B14F-4D97-AF65-F5344CB8AC3E}">
        <p14:creationId xmlns:p14="http://schemas.microsoft.com/office/powerpoint/2010/main" xmlns="" val="19445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2742392" cy="407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2736304" cy="410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2739802" cy="407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4868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Вечер открытий </a:t>
            </a:r>
            <a:r>
              <a:rPr lang="ru-RU" sz="2000" b="1" dirty="0" smtClean="0"/>
              <a:t>«О </a:t>
            </a:r>
            <a:r>
              <a:rPr lang="ru-RU" sz="2000" b="1" dirty="0"/>
              <a:t>чём поспорили Кока-кола </a:t>
            </a:r>
            <a:r>
              <a:rPr lang="ru-RU" sz="2000" b="1" dirty="0" smtClean="0"/>
              <a:t>и Вода</a:t>
            </a:r>
            <a:r>
              <a:rPr lang="ru-RU" sz="2000" b="1" dirty="0"/>
              <a:t>?»</a:t>
            </a:r>
          </a:p>
        </p:txBody>
      </p:sp>
    </p:spTree>
    <p:extLst>
      <p:ext uri="{BB962C8B-B14F-4D97-AF65-F5344CB8AC3E}">
        <p14:creationId xmlns:p14="http://schemas.microsoft.com/office/powerpoint/2010/main" xmlns="" val="7995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-1323528"/>
            <a:ext cx="8075240" cy="295232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000" dirty="0"/>
          </a:p>
          <a:p>
            <a:pPr marL="0" indent="0" algn="ctr">
              <a:buNone/>
            </a:pPr>
            <a:r>
              <a:rPr lang="ru-RU" sz="2000" b="1" dirty="0" smtClean="0"/>
              <a:t>Выступления перед детьми</a:t>
            </a:r>
            <a:r>
              <a:rPr lang="ru-RU" sz="2000" b="1" dirty="0" smtClean="0"/>
              <a:t> старшей группы </a:t>
            </a:r>
          </a:p>
          <a:p>
            <a:pPr marL="0" indent="0" algn="ctr">
              <a:buNone/>
            </a:pPr>
            <a:r>
              <a:rPr lang="ru-RU" sz="2000" b="1" dirty="0" smtClean="0"/>
              <a:t>«Почему </a:t>
            </a:r>
            <a:r>
              <a:rPr lang="ru-RU" sz="2000" b="1" dirty="0" smtClean="0"/>
              <a:t>же Кока-кола вредит здоровью»</a:t>
            </a:r>
          </a:p>
          <a:p>
            <a:pPr marL="0" indent="0" algn="ctr">
              <a:buNone/>
            </a:pPr>
            <a:endParaRPr lang="ru-RU" sz="20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503" y="1832605"/>
            <a:ext cx="2712631" cy="3616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3230" y="1832605"/>
            <a:ext cx="2712631" cy="3616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5861" y="1832605"/>
            <a:ext cx="2728626" cy="363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276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6781800" cy="36004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+mn-lt"/>
              </a:rPr>
              <a:t>Вот так мы зафиксировали наши выводы:</a:t>
            </a:r>
            <a:endParaRPr lang="ru-RU" sz="24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683" y="1829528"/>
            <a:ext cx="2687245" cy="358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1703" y="1809566"/>
            <a:ext cx="2432248" cy="355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571" y="1809566"/>
            <a:ext cx="2630132" cy="358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950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543800" cy="4615408"/>
          </a:xfrm>
        </p:spPr>
        <p:txBody>
          <a:bodyPr>
            <a:noAutofit/>
          </a:bodyPr>
          <a:lstStyle/>
          <a:p>
            <a:r>
              <a:rPr lang="ru-RU" sz="2000" b="1" dirty="0">
                <a:cs typeface="Andalus" panose="02020603050405020304" pitchFamily="18" charset="-78"/>
              </a:rPr>
              <a:t>Для решения поставленных задач мы  выбрали следующие методы</a:t>
            </a:r>
            <a:r>
              <a:rPr lang="ru-RU" sz="2000" b="1" dirty="0" smtClean="0">
                <a:cs typeface="Andalus" panose="02020603050405020304" pitchFamily="18" charset="-78"/>
              </a:rPr>
              <a:t>:</a:t>
            </a:r>
          </a:p>
          <a:p>
            <a:endParaRPr lang="ru-RU" sz="2000" b="1" dirty="0">
              <a:cs typeface="Andalus" panose="02020603050405020304" pitchFamily="18" charset="-78"/>
            </a:endParaRPr>
          </a:p>
          <a:p>
            <a:r>
              <a:rPr lang="ru-RU" sz="2000" b="1" dirty="0">
                <a:cs typeface="Andalus" panose="02020603050405020304" pitchFamily="18" charset="-78"/>
              </a:rPr>
              <a:t>Методика «трех вопросов</a:t>
            </a:r>
            <a:r>
              <a:rPr lang="ru-RU" sz="2000" dirty="0">
                <a:cs typeface="Andalus" panose="02020603050405020304" pitchFamily="18" charset="-78"/>
              </a:rPr>
              <a:t>»</a:t>
            </a:r>
          </a:p>
          <a:p>
            <a:r>
              <a:rPr lang="ru-RU" sz="2000" dirty="0" smtClean="0">
                <a:cs typeface="Andalus" panose="02020603050405020304" pitchFamily="18" charset="-78"/>
              </a:rPr>
              <a:t>Что </a:t>
            </a:r>
            <a:r>
              <a:rPr lang="ru-RU" sz="2000" dirty="0">
                <a:cs typeface="Andalus" panose="02020603050405020304" pitchFamily="18" charset="-78"/>
              </a:rPr>
              <a:t>мы знаем? </a:t>
            </a:r>
          </a:p>
          <a:p>
            <a:r>
              <a:rPr lang="ru-RU" sz="2000" dirty="0" smtClean="0">
                <a:cs typeface="Andalus" panose="02020603050405020304" pitchFamily="18" charset="-78"/>
              </a:rPr>
              <a:t>Что </a:t>
            </a:r>
            <a:r>
              <a:rPr lang="ru-RU" sz="2000" dirty="0">
                <a:cs typeface="Andalus" panose="02020603050405020304" pitchFamily="18" charset="-78"/>
              </a:rPr>
              <a:t>мы хотим </a:t>
            </a:r>
            <a:r>
              <a:rPr lang="ru-RU" sz="2000" dirty="0" smtClean="0">
                <a:cs typeface="Andalus" panose="02020603050405020304" pitchFamily="18" charset="-78"/>
              </a:rPr>
              <a:t>узнать</a:t>
            </a:r>
            <a:r>
              <a:rPr lang="ru-RU" sz="2000" dirty="0">
                <a:cs typeface="Andalus" panose="02020603050405020304" pitchFamily="18" charset="-78"/>
              </a:rPr>
              <a:t>?</a:t>
            </a:r>
          </a:p>
          <a:p>
            <a:r>
              <a:rPr lang="ru-RU" sz="2000" dirty="0" smtClean="0">
                <a:cs typeface="Andalus" panose="02020603050405020304" pitchFamily="18" charset="-78"/>
              </a:rPr>
              <a:t>Как </a:t>
            </a:r>
            <a:r>
              <a:rPr lang="ru-RU" sz="2000" dirty="0">
                <a:cs typeface="Andalus" panose="02020603050405020304" pitchFamily="18" charset="-78"/>
              </a:rPr>
              <a:t>нам найти ответы на вопросы? </a:t>
            </a:r>
            <a:endParaRPr lang="ru-RU" sz="2000" dirty="0" smtClean="0">
              <a:cs typeface="Andalus" panose="02020603050405020304" pitchFamily="18" charset="-78"/>
            </a:endParaRPr>
          </a:p>
          <a:p>
            <a:endParaRPr lang="ru-RU" sz="2000" dirty="0">
              <a:cs typeface="Andalus" panose="02020603050405020304" pitchFamily="18" charset="-78"/>
            </a:endParaRPr>
          </a:p>
          <a:p>
            <a:r>
              <a:rPr lang="ru-RU" sz="2000" b="1" dirty="0">
                <a:cs typeface="Andalus" panose="02020603050405020304" pitchFamily="18" charset="-78"/>
              </a:rPr>
              <a:t>Методы исследования (Н. Савенкова</a:t>
            </a:r>
            <a:r>
              <a:rPr lang="ru-RU" sz="2000" b="1" dirty="0" smtClean="0">
                <a:cs typeface="Andalus" panose="02020603050405020304" pitchFamily="18" charset="-78"/>
              </a:rPr>
              <a:t>)</a:t>
            </a:r>
            <a:endParaRPr lang="ru-RU" sz="2000" b="1" dirty="0">
              <a:cs typeface="Andalus" panose="02020603050405020304" pitchFamily="18" charset="-78"/>
            </a:endParaRPr>
          </a:p>
          <a:p>
            <a:r>
              <a:rPr lang="ru-RU" sz="2000" dirty="0" smtClean="0">
                <a:cs typeface="Andalus" panose="02020603050405020304" pitchFamily="18" charset="-78"/>
              </a:rPr>
              <a:t>Подумать </a:t>
            </a:r>
            <a:r>
              <a:rPr lang="ru-RU" sz="2000" dirty="0">
                <a:cs typeface="Andalus" panose="02020603050405020304" pitchFamily="18" charset="-78"/>
              </a:rPr>
              <a:t>самостоятельно</a:t>
            </a:r>
          </a:p>
          <a:p>
            <a:r>
              <a:rPr lang="ru-RU" sz="2000" dirty="0" smtClean="0">
                <a:cs typeface="Andalus" panose="02020603050405020304" pitchFamily="18" charset="-78"/>
              </a:rPr>
              <a:t>Получить </a:t>
            </a:r>
            <a:r>
              <a:rPr lang="ru-RU" sz="2000" dirty="0">
                <a:cs typeface="Andalus" panose="02020603050405020304" pitchFamily="18" charset="-78"/>
              </a:rPr>
              <a:t>информацию из книг</a:t>
            </a:r>
          </a:p>
          <a:p>
            <a:r>
              <a:rPr lang="ru-RU" sz="2000" dirty="0" smtClean="0">
                <a:cs typeface="Andalus" panose="02020603050405020304" pitchFamily="18" charset="-78"/>
              </a:rPr>
              <a:t>Посмотреть </a:t>
            </a:r>
            <a:r>
              <a:rPr lang="ru-RU" sz="2000" dirty="0">
                <a:cs typeface="Andalus" panose="02020603050405020304" pitchFamily="18" charset="-78"/>
              </a:rPr>
              <a:t>в интернете</a:t>
            </a:r>
          </a:p>
          <a:p>
            <a:r>
              <a:rPr lang="ru-RU" sz="2000" dirty="0" smtClean="0">
                <a:cs typeface="Andalus" panose="02020603050405020304" pitchFamily="18" charset="-78"/>
              </a:rPr>
              <a:t>Спросить </a:t>
            </a:r>
            <a:r>
              <a:rPr lang="ru-RU" sz="2000" dirty="0">
                <a:cs typeface="Andalus" panose="02020603050405020304" pitchFamily="18" charset="-78"/>
              </a:rPr>
              <a:t>у специалиста (у взрослого)</a:t>
            </a:r>
          </a:p>
          <a:p>
            <a:r>
              <a:rPr lang="ru-RU" sz="2000" dirty="0" smtClean="0">
                <a:cs typeface="Andalus" panose="02020603050405020304" pitchFamily="18" charset="-78"/>
              </a:rPr>
              <a:t>Провести </a:t>
            </a:r>
            <a:r>
              <a:rPr lang="ru-RU" sz="2000" dirty="0">
                <a:cs typeface="Andalus" panose="02020603050405020304" pitchFamily="18" charset="-78"/>
              </a:rPr>
              <a:t>опыты, эксперименты.</a:t>
            </a:r>
          </a:p>
          <a:p>
            <a:endParaRPr lang="ru-RU" sz="2000" dirty="0"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6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908720"/>
            <a:ext cx="73448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Цель</a:t>
            </a:r>
            <a:r>
              <a:rPr lang="ru-RU" sz="2000" dirty="0"/>
              <a:t>: </a:t>
            </a:r>
            <a:r>
              <a:rPr lang="ru-RU" sz="2000" dirty="0" smtClean="0"/>
              <a:t>выявление влияния </a:t>
            </a:r>
            <a:r>
              <a:rPr lang="ru-RU" sz="2000" dirty="0"/>
              <a:t>«Кока-колы» на </a:t>
            </a:r>
            <a:r>
              <a:rPr lang="ru-RU" sz="2000" dirty="0" smtClean="0"/>
              <a:t>живые организмы и другие вещества.</a:t>
            </a:r>
            <a:endParaRPr lang="ru-RU" sz="2000" dirty="0"/>
          </a:p>
          <a:p>
            <a:endParaRPr lang="ru-RU" sz="2000" dirty="0"/>
          </a:p>
          <a:p>
            <a:pPr lvl="0"/>
            <a:r>
              <a:rPr lang="ru-RU" sz="2000" b="1" dirty="0"/>
              <a:t>Задачи </a:t>
            </a:r>
            <a:r>
              <a:rPr lang="ru-RU" sz="2000" b="1" dirty="0" smtClean="0"/>
              <a:t>исследования: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Закрепить </a:t>
            </a:r>
            <a:r>
              <a:rPr lang="ru-RU" sz="2000" dirty="0"/>
              <a:t>полученные знания о свойствах воды и Кока-колы;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Развивать </a:t>
            </a:r>
            <a:r>
              <a:rPr lang="ru-RU" sz="2000" dirty="0"/>
              <a:t>наблюдательность детей, умение анализировать, сравнивать, обобщать, делать выводы, мыслительные способности детей;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Развивать ассоциативное мышление и творческие способности  детей в процессе работы по «письменной» фиксации полученной детьми информации;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Обобщить и расширить знания детей о Кока-коле;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(влияние «Кока-колы</a:t>
            </a:r>
            <a:r>
              <a:rPr lang="ru-RU" sz="2000" dirty="0" smtClean="0"/>
              <a:t>»</a:t>
            </a:r>
            <a:r>
              <a:rPr lang="ru-RU" sz="2000" dirty="0" smtClean="0"/>
              <a:t> </a:t>
            </a:r>
            <a:r>
              <a:rPr lang="ru-RU" sz="2000" dirty="0"/>
              <a:t>на чайный налет; взаимодействие </a:t>
            </a:r>
            <a:r>
              <a:rPr lang="ru-RU" sz="2000" dirty="0" smtClean="0"/>
              <a:t>«Кока-колы</a:t>
            </a:r>
            <a:r>
              <a:rPr lang="ru-RU" sz="2000" dirty="0" smtClean="0"/>
              <a:t>»</a:t>
            </a:r>
            <a:r>
              <a:rPr lang="ru-RU" sz="2000" dirty="0" smtClean="0"/>
              <a:t> </a:t>
            </a:r>
            <a:r>
              <a:rPr lang="ru-RU" sz="2000" dirty="0"/>
              <a:t>и ржавчины; действие </a:t>
            </a:r>
            <a:r>
              <a:rPr lang="ru-RU" sz="2000" dirty="0" smtClean="0"/>
              <a:t>«Кока-колы</a:t>
            </a:r>
            <a:r>
              <a:rPr lang="ru-RU" sz="2000" dirty="0" smtClean="0"/>
              <a:t>»</a:t>
            </a:r>
            <a:r>
              <a:rPr lang="ru-RU" sz="2000" dirty="0" smtClean="0"/>
              <a:t> </a:t>
            </a:r>
            <a:r>
              <a:rPr lang="ru-RU" sz="2000" dirty="0"/>
              <a:t>на скорлупу; совместимость </a:t>
            </a:r>
            <a:r>
              <a:rPr lang="ru-RU" sz="2000" dirty="0" smtClean="0"/>
              <a:t>«Кока-колы</a:t>
            </a:r>
            <a:r>
              <a:rPr lang="ru-RU" sz="2000" dirty="0" smtClean="0"/>
              <a:t>»</a:t>
            </a:r>
            <a:r>
              <a:rPr lang="ru-RU" sz="2000" dirty="0" smtClean="0"/>
              <a:t> </a:t>
            </a:r>
            <a:r>
              <a:rPr lang="ru-RU" sz="2000" dirty="0"/>
              <a:t>с другими </a:t>
            </a:r>
            <a:r>
              <a:rPr lang="ru-RU" sz="2000" dirty="0" smtClean="0"/>
              <a:t>продуктами; </a:t>
            </a:r>
            <a:r>
              <a:rPr lang="ru-RU" sz="2000" dirty="0"/>
              <a:t>действие напитка на листья </a:t>
            </a:r>
            <a:r>
              <a:rPr lang="ru-RU" sz="2000" dirty="0" smtClean="0"/>
              <a:t>фиалки).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9037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295" y="-675456"/>
            <a:ext cx="7543800" cy="447139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М</a:t>
            </a:r>
            <a:r>
              <a:rPr lang="ru-RU" b="1" dirty="0" smtClean="0"/>
              <a:t>ы узнали  в интернете: </a:t>
            </a:r>
          </a:p>
          <a:p>
            <a:pPr marL="0" indent="0">
              <a:buNone/>
            </a:pPr>
            <a:r>
              <a:rPr lang="ru-RU" dirty="0" smtClean="0"/>
              <a:t>Кока-колу придумали в Америке 8 мая 1886 году изобретателем был фармацевт Джон </a:t>
            </a:r>
            <a:r>
              <a:rPr lang="ru-RU" dirty="0" err="1" smtClean="0"/>
              <a:t>Пембертон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Напиток был запатентован как лекарство нервных расстройств и продавался только в аптеках.</a:t>
            </a:r>
          </a:p>
        </p:txBody>
      </p:sp>
      <p:pic>
        <p:nvPicPr>
          <p:cNvPr id="1026" name="Picture 2" descr="C:\Users\1\Desktop\02_Dr_John_Pemberton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0479" y="2780928"/>
            <a:ext cx="3573432" cy="322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80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295" y="116632"/>
            <a:ext cx="7543800" cy="10081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Мы узнали  в интернете: </a:t>
            </a:r>
          </a:p>
        </p:txBody>
      </p:sp>
      <p:pic>
        <p:nvPicPr>
          <p:cNvPr id="1026" name="Picture 2" descr="C:\Users\1\Desktop\02_Dr_John_Pemberton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467544" y="6152311"/>
            <a:ext cx="261668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:\DCIM\102D3100\DSC_18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424847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:\DCIM\102D3100\DSC_18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7"/>
            <a:ext cx="4273093" cy="2651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257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295" y="332656"/>
            <a:ext cx="7375097" cy="273630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Что мы узнали  в энциклопедии: </a:t>
            </a:r>
          </a:p>
          <a:p>
            <a:pPr marL="0" indent="0">
              <a:buNone/>
            </a:pPr>
            <a:r>
              <a:rPr lang="ru-RU" dirty="0" smtClean="0"/>
              <a:t>Свое название напиток получил в честь дерева под названием «Кола» листья и орехи, которого добавляли в напиток.  Кола </a:t>
            </a:r>
            <a:r>
              <a:rPr lang="ru-RU" dirty="0"/>
              <a:t>это дерево, которое растет в Западной Африке. Семена </a:t>
            </a:r>
            <a:r>
              <a:rPr lang="ru-RU" dirty="0" smtClean="0"/>
              <a:t>колы горького вкуса, </a:t>
            </a:r>
            <a:r>
              <a:rPr lang="ru-RU" dirty="0"/>
              <a:t>содержат </a:t>
            </a:r>
            <a:r>
              <a:rPr lang="ru-RU" dirty="0" smtClean="0"/>
              <a:t>кофеин.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3561728" cy="313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2337545" cy="302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6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543800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 </a:t>
            </a:r>
            <a:r>
              <a:rPr lang="ru-RU" sz="3200" b="1" dirty="0"/>
              <a:t>У</a:t>
            </a:r>
            <a:r>
              <a:rPr lang="ru-RU" sz="3200" b="1" dirty="0" smtClean="0"/>
              <a:t>знали у взрослого: </a:t>
            </a: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 Состав напитка:</a:t>
            </a:r>
          </a:p>
          <a:p>
            <a:r>
              <a:rPr lang="ru-RU" sz="3200" dirty="0" smtClean="0"/>
              <a:t>Очищенная газированная вода</a:t>
            </a:r>
          </a:p>
          <a:p>
            <a:r>
              <a:rPr lang="ru-RU" sz="3200" dirty="0" smtClean="0"/>
              <a:t>сахар</a:t>
            </a:r>
          </a:p>
          <a:p>
            <a:r>
              <a:rPr lang="ru-RU" sz="3200" dirty="0" smtClean="0"/>
              <a:t>натуральный краситель</a:t>
            </a:r>
          </a:p>
          <a:p>
            <a:r>
              <a:rPr lang="ru-RU" sz="3200" dirty="0" smtClean="0"/>
              <a:t>ортофосфорная кислота </a:t>
            </a:r>
          </a:p>
          <a:p>
            <a:r>
              <a:rPr lang="ru-RU" sz="3200" dirty="0" err="1" smtClean="0"/>
              <a:t>ароматизаторы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кофеин</a:t>
            </a:r>
          </a:p>
        </p:txBody>
      </p:sp>
    </p:spTree>
    <p:extLst>
      <p:ext uri="{BB962C8B-B14F-4D97-AF65-F5344CB8AC3E}">
        <p14:creationId xmlns:p14="http://schemas.microsoft.com/office/powerpoint/2010/main" xmlns="" val="2539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0"/>
            <a:ext cx="7543800" cy="35799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Вот какие мы провели опыты:</a:t>
            </a:r>
          </a:p>
          <a:p>
            <a:pPr marL="0" indent="0">
              <a:buNone/>
            </a:pPr>
            <a:r>
              <a:rPr lang="ru-RU" b="1" dirty="0" smtClean="0"/>
              <a:t>Опыт 1</a:t>
            </a:r>
            <a:r>
              <a:rPr lang="ru-RU" dirty="0" smtClean="0"/>
              <a:t>.</a:t>
            </a:r>
          </a:p>
          <a:p>
            <a:r>
              <a:rPr lang="ru-RU" sz="1800" dirty="0" smtClean="0"/>
              <a:t>Для опыта взяли 2 кусочка колбасы, один кусочек положили в воду, другой в колу. На второй день колбаса в воде не поменяла своего вида, а колбаса в коле потемнела, а через несколько дней превратилась в кашеобразное пюре.</a:t>
            </a:r>
          </a:p>
          <a:p>
            <a:r>
              <a:rPr lang="ru-RU" sz="1800" dirty="0" smtClean="0"/>
              <a:t>Вывод: </a:t>
            </a:r>
            <a:r>
              <a:rPr lang="ru-RU" sz="1800" dirty="0" smtClean="0"/>
              <a:t>«</a:t>
            </a:r>
            <a:r>
              <a:rPr lang="ru-RU" sz="1800" dirty="0" err="1" smtClean="0"/>
              <a:t>Кока-Коле</a:t>
            </a:r>
            <a:r>
              <a:rPr lang="ru-RU" sz="1800" dirty="0" smtClean="0"/>
              <a:t>»</a:t>
            </a:r>
            <a:r>
              <a:rPr lang="ru-RU" sz="1800" dirty="0" smtClean="0"/>
              <a:t> </a:t>
            </a:r>
            <a:r>
              <a:rPr lang="ru-RU" sz="1800" dirty="0" smtClean="0"/>
              <a:t>есть краситель и  она обладает разрушающими свойствами для мяса.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140967"/>
            <a:ext cx="3878116" cy="26642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140967"/>
            <a:ext cx="3955281" cy="26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70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310</TotalTime>
  <Words>926</Words>
  <Application>Microsoft Office PowerPoint</Application>
  <PresentationFormat>Экран (4:3)</PresentationFormat>
  <Paragraphs>108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NewsPrint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Вот так мы зафиксировали наши 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User</cp:lastModifiedBy>
  <cp:revision>33</cp:revision>
  <dcterms:created xsi:type="dcterms:W3CDTF">2017-03-10T15:42:02Z</dcterms:created>
  <dcterms:modified xsi:type="dcterms:W3CDTF">2018-02-06T09:27:16Z</dcterms:modified>
</cp:coreProperties>
</file>