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6" r:id="rId2"/>
    <p:sldId id="270" r:id="rId3"/>
    <p:sldId id="257" r:id="rId4"/>
    <p:sldId id="258" r:id="rId5"/>
    <p:sldId id="267" r:id="rId6"/>
    <p:sldId id="268" r:id="rId7"/>
    <p:sldId id="263" r:id="rId8"/>
    <p:sldId id="269" r:id="rId9"/>
    <p:sldId id="271" r:id="rId10"/>
    <p:sldId id="264" r:id="rId11"/>
  </p:sldIdLst>
  <p:sldSz cx="10656888" cy="7524750"/>
  <p:notesSz cx="10020300" cy="14449425"/>
  <p:defaultTextStyle>
    <a:defPPr>
      <a:defRPr lang="ru-RU"/>
    </a:defPPr>
    <a:lvl1pPr marL="0" algn="l" defTabSz="103894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19471" algn="l" defTabSz="103894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38941" algn="l" defTabSz="103894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58412" algn="l" defTabSz="103894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77883" algn="l" defTabSz="103894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97353" algn="l" defTabSz="103894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116824" algn="l" defTabSz="103894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636294" algn="l" defTabSz="103894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155765" algn="l" defTabSz="103894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370">
          <p15:clr>
            <a:srgbClr val="A4A3A4"/>
          </p15:clr>
        </p15:guide>
        <p15:guide id="2" pos="335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3B91"/>
    <a:srgbClr val="3399FF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508" autoAdjust="0"/>
  </p:normalViewPr>
  <p:slideViewPr>
    <p:cSldViewPr>
      <p:cViewPr>
        <p:scale>
          <a:sx n="90" d="100"/>
          <a:sy n="90" d="100"/>
        </p:scale>
        <p:origin x="-1788" y="-354"/>
      </p:cViewPr>
      <p:guideLst>
        <p:guide orient="horz" pos="2370"/>
        <p:guide pos="335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41813" cy="722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75313" y="0"/>
            <a:ext cx="4343400" cy="722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9F2AC9-7718-4CCB-9D3F-AD7478E2FF19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74750" y="1084263"/>
            <a:ext cx="7670800" cy="54181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001713" y="6862763"/>
            <a:ext cx="8016875" cy="65024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3723938"/>
            <a:ext cx="4341813" cy="722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75313" y="13723938"/>
            <a:ext cx="4343400" cy="722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7E9425-B3A6-434C-B548-F2B3EC267C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1934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7E9425-B3A6-434C-B548-F2B3EC267C9D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44992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99267" y="2337550"/>
            <a:ext cx="9058355" cy="1612944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98533" y="4264025"/>
            <a:ext cx="7459822" cy="192299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194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389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8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78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973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16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362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55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79DA6-4811-47E7-8C46-E998D2F8C7DD}" type="datetimeFigureOut">
              <a:rPr lang="ru-RU" smtClean="0"/>
              <a:pPr/>
              <a:t>12.02.2024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53F8B-8BB2-4A7A-9603-0B7E0E230F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79DA6-4811-47E7-8C46-E998D2F8C7DD}" type="datetimeFigureOut">
              <a:rPr lang="ru-RU" smtClean="0"/>
              <a:pPr/>
              <a:t>12.02.2024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53F8B-8BB2-4A7A-9603-0B7E0E230F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26244" y="301340"/>
            <a:ext cx="2397800" cy="642042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2844" y="301340"/>
            <a:ext cx="7015785" cy="642042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79DA6-4811-47E7-8C46-E998D2F8C7DD}" type="datetimeFigureOut">
              <a:rPr lang="ru-RU" smtClean="0"/>
              <a:pPr/>
              <a:t>12.02.2024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53F8B-8BB2-4A7A-9603-0B7E0E230F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79DA6-4811-47E7-8C46-E998D2F8C7DD}" type="datetimeFigureOut">
              <a:rPr lang="ru-RU" smtClean="0"/>
              <a:pPr/>
              <a:t>12.02.2024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53F8B-8BB2-4A7A-9603-0B7E0E230F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1821" y="4835349"/>
            <a:ext cx="9058355" cy="1494499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1821" y="3189310"/>
            <a:ext cx="9058355" cy="1646039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1947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3894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584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778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973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168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3629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557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79DA6-4811-47E7-8C46-E998D2F8C7DD}" type="datetimeFigureOut">
              <a:rPr lang="ru-RU" smtClean="0"/>
              <a:pPr/>
              <a:t>12.02.2024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53F8B-8BB2-4A7A-9603-0B7E0E230F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2845" y="1755776"/>
            <a:ext cx="4706792" cy="4965987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17252" y="1755776"/>
            <a:ext cx="4706792" cy="4965987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79DA6-4811-47E7-8C46-E998D2F8C7DD}" type="datetimeFigureOut">
              <a:rPr lang="ru-RU" smtClean="0"/>
              <a:pPr/>
              <a:t>12.02.2024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53F8B-8BB2-4A7A-9603-0B7E0E230F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2844" y="1684360"/>
            <a:ext cx="4708643" cy="701961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9471" indent="0">
              <a:buNone/>
              <a:defRPr sz="2300" b="1"/>
            </a:lvl2pPr>
            <a:lvl3pPr marL="1038941" indent="0">
              <a:buNone/>
              <a:defRPr sz="2000" b="1"/>
            </a:lvl3pPr>
            <a:lvl4pPr marL="1558412" indent="0">
              <a:buNone/>
              <a:defRPr sz="1800" b="1"/>
            </a:lvl4pPr>
            <a:lvl5pPr marL="2077883" indent="0">
              <a:buNone/>
              <a:defRPr sz="1800" b="1"/>
            </a:lvl5pPr>
            <a:lvl6pPr marL="2597353" indent="0">
              <a:buNone/>
              <a:defRPr sz="1800" b="1"/>
            </a:lvl6pPr>
            <a:lvl7pPr marL="3116824" indent="0">
              <a:buNone/>
              <a:defRPr sz="1800" b="1"/>
            </a:lvl7pPr>
            <a:lvl8pPr marL="3636294" indent="0">
              <a:buNone/>
              <a:defRPr sz="1800" b="1"/>
            </a:lvl8pPr>
            <a:lvl9pPr marL="4155765" indent="0">
              <a:buNone/>
              <a:defRPr sz="18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2844" y="2386321"/>
            <a:ext cx="4708643" cy="4335441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13551" y="1684360"/>
            <a:ext cx="4710493" cy="701961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9471" indent="0">
              <a:buNone/>
              <a:defRPr sz="2300" b="1"/>
            </a:lvl2pPr>
            <a:lvl3pPr marL="1038941" indent="0">
              <a:buNone/>
              <a:defRPr sz="2000" b="1"/>
            </a:lvl3pPr>
            <a:lvl4pPr marL="1558412" indent="0">
              <a:buNone/>
              <a:defRPr sz="1800" b="1"/>
            </a:lvl4pPr>
            <a:lvl5pPr marL="2077883" indent="0">
              <a:buNone/>
              <a:defRPr sz="1800" b="1"/>
            </a:lvl5pPr>
            <a:lvl6pPr marL="2597353" indent="0">
              <a:buNone/>
              <a:defRPr sz="1800" b="1"/>
            </a:lvl6pPr>
            <a:lvl7pPr marL="3116824" indent="0">
              <a:buNone/>
              <a:defRPr sz="1800" b="1"/>
            </a:lvl7pPr>
            <a:lvl8pPr marL="3636294" indent="0">
              <a:buNone/>
              <a:defRPr sz="1800" b="1"/>
            </a:lvl8pPr>
            <a:lvl9pPr marL="4155765" indent="0">
              <a:buNone/>
              <a:defRPr sz="18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413551" y="2386321"/>
            <a:ext cx="4710493" cy="4335441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79DA6-4811-47E7-8C46-E998D2F8C7DD}" type="datetimeFigureOut">
              <a:rPr lang="ru-RU" smtClean="0"/>
              <a:pPr/>
              <a:t>12.02.2024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53F8B-8BB2-4A7A-9603-0B7E0E230F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79DA6-4811-47E7-8C46-E998D2F8C7DD}" type="datetimeFigureOut">
              <a:rPr lang="ru-RU" smtClean="0"/>
              <a:pPr/>
              <a:t>12.02.2024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53F8B-8BB2-4A7A-9603-0B7E0E230F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79DA6-4811-47E7-8C46-E998D2F8C7DD}" type="datetimeFigureOut">
              <a:rPr lang="ru-RU" smtClean="0"/>
              <a:pPr/>
              <a:t>12.02.2024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53F8B-8BB2-4A7A-9603-0B7E0E230F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2845" y="299597"/>
            <a:ext cx="3506043" cy="1275027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66547" y="299597"/>
            <a:ext cx="5957496" cy="6422166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2845" y="1574624"/>
            <a:ext cx="3506043" cy="5147139"/>
          </a:xfrm>
        </p:spPr>
        <p:txBody>
          <a:bodyPr/>
          <a:lstStyle>
            <a:lvl1pPr marL="0" indent="0">
              <a:buNone/>
              <a:defRPr sz="1600"/>
            </a:lvl1pPr>
            <a:lvl2pPr marL="519471" indent="0">
              <a:buNone/>
              <a:defRPr sz="1400"/>
            </a:lvl2pPr>
            <a:lvl3pPr marL="1038941" indent="0">
              <a:buNone/>
              <a:defRPr sz="1100"/>
            </a:lvl3pPr>
            <a:lvl4pPr marL="1558412" indent="0">
              <a:buNone/>
              <a:defRPr sz="1000"/>
            </a:lvl4pPr>
            <a:lvl5pPr marL="2077883" indent="0">
              <a:buNone/>
              <a:defRPr sz="1000"/>
            </a:lvl5pPr>
            <a:lvl6pPr marL="2597353" indent="0">
              <a:buNone/>
              <a:defRPr sz="1000"/>
            </a:lvl6pPr>
            <a:lvl7pPr marL="3116824" indent="0">
              <a:buNone/>
              <a:defRPr sz="1000"/>
            </a:lvl7pPr>
            <a:lvl8pPr marL="3636294" indent="0">
              <a:buNone/>
              <a:defRPr sz="1000"/>
            </a:lvl8pPr>
            <a:lvl9pPr marL="4155765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79DA6-4811-47E7-8C46-E998D2F8C7DD}" type="datetimeFigureOut">
              <a:rPr lang="ru-RU" smtClean="0"/>
              <a:pPr/>
              <a:t>12.02.2024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53F8B-8BB2-4A7A-9603-0B7E0E230F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88825" y="5267325"/>
            <a:ext cx="6394133" cy="621838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88825" y="672350"/>
            <a:ext cx="6394133" cy="4514850"/>
          </a:xfrm>
        </p:spPr>
        <p:txBody>
          <a:bodyPr/>
          <a:lstStyle>
            <a:lvl1pPr marL="0" indent="0">
              <a:buNone/>
              <a:defRPr sz="3600"/>
            </a:lvl1pPr>
            <a:lvl2pPr marL="519471" indent="0">
              <a:buNone/>
              <a:defRPr sz="3200"/>
            </a:lvl2pPr>
            <a:lvl3pPr marL="1038941" indent="0">
              <a:buNone/>
              <a:defRPr sz="2700"/>
            </a:lvl3pPr>
            <a:lvl4pPr marL="1558412" indent="0">
              <a:buNone/>
              <a:defRPr sz="2300"/>
            </a:lvl4pPr>
            <a:lvl5pPr marL="2077883" indent="0">
              <a:buNone/>
              <a:defRPr sz="2300"/>
            </a:lvl5pPr>
            <a:lvl6pPr marL="2597353" indent="0">
              <a:buNone/>
              <a:defRPr sz="2300"/>
            </a:lvl6pPr>
            <a:lvl7pPr marL="3116824" indent="0">
              <a:buNone/>
              <a:defRPr sz="2300"/>
            </a:lvl7pPr>
            <a:lvl8pPr marL="3636294" indent="0">
              <a:buNone/>
              <a:defRPr sz="2300"/>
            </a:lvl8pPr>
            <a:lvl9pPr marL="4155765" indent="0">
              <a:buNone/>
              <a:defRPr sz="23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88825" y="5889163"/>
            <a:ext cx="6394133" cy="883112"/>
          </a:xfrm>
        </p:spPr>
        <p:txBody>
          <a:bodyPr/>
          <a:lstStyle>
            <a:lvl1pPr marL="0" indent="0">
              <a:buNone/>
              <a:defRPr sz="1600"/>
            </a:lvl1pPr>
            <a:lvl2pPr marL="519471" indent="0">
              <a:buNone/>
              <a:defRPr sz="1400"/>
            </a:lvl2pPr>
            <a:lvl3pPr marL="1038941" indent="0">
              <a:buNone/>
              <a:defRPr sz="1100"/>
            </a:lvl3pPr>
            <a:lvl4pPr marL="1558412" indent="0">
              <a:buNone/>
              <a:defRPr sz="1000"/>
            </a:lvl4pPr>
            <a:lvl5pPr marL="2077883" indent="0">
              <a:buNone/>
              <a:defRPr sz="1000"/>
            </a:lvl5pPr>
            <a:lvl6pPr marL="2597353" indent="0">
              <a:buNone/>
              <a:defRPr sz="1000"/>
            </a:lvl6pPr>
            <a:lvl7pPr marL="3116824" indent="0">
              <a:buNone/>
              <a:defRPr sz="1000"/>
            </a:lvl7pPr>
            <a:lvl8pPr marL="3636294" indent="0">
              <a:buNone/>
              <a:defRPr sz="1000"/>
            </a:lvl8pPr>
            <a:lvl9pPr marL="4155765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79DA6-4811-47E7-8C46-E998D2F8C7DD}" type="datetimeFigureOut">
              <a:rPr lang="ru-RU" smtClean="0"/>
              <a:pPr/>
              <a:t>12.02.2024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53F8B-8BB2-4A7A-9603-0B7E0E230F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2845" y="301339"/>
            <a:ext cx="9591199" cy="1254125"/>
          </a:xfrm>
          <a:prstGeom prst="rect">
            <a:avLst/>
          </a:prstGeom>
        </p:spPr>
        <p:txBody>
          <a:bodyPr vert="horz" lIns="103894" tIns="51947" rIns="103894" bIns="51947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2845" y="1755776"/>
            <a:ext cx="9591199" cy="4965987"/>
          </a:xfrm>
          <a:prstGeom prst="rect">
            <a:avLst/>
          </a:prstGeom>
        </p:spPr>
        <p:txBody>
          <a:bodyPr vert="horz" lIns="103894" tIns="51947" rIns="103894" bIns="51947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32845" y="6974329"/>
            <a:ext cx="2486607" cy="400623"/>
          </a:xfrm>
          <a:prstGeom prst="rect">
            <a:avLst/>
          </a:prstGeom>
        </p:spPr>
        <p:txBody>
          <a:bodyPr vert="horz" lIns="103894" tIns="51947" rIns="103894" bIns="51947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79DA6-4811-47E7-8C46-E998D2F8C7DD}" type="datetimeFigureOut">
              <a:rPr lang="ru-RU" smtClean="0"/>
              <a:pPr/>
              <a:t>12.02.2024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41104" y="6974329"/>
            <a:ext cx="3374681" cy="400623"/>
          </a:xfrm>
          <a:prstGeom prst="rect">
            <a:avLst/>
          </a:prstGeom>
        </p:spPr>
        <p:txBody>
          <a:bodyPr vert="horz" lIns="103894" tIns="51947" rIns="103894" bIns="51947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37437" y="6974329"/>
            <a:ext cx="2486607" cy="400623"/>
          </a:xfrm>
          <a:prstGeom prst="rect">
            <a:avLst/>
          </a:prstGeom>
        </p:spPr>
        <p:txBody>
          <a:bodyPr vert="horz" lIns="103894" tIns="51947" rIns="103894" bIns="51947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153F8B-8BB2-4A7A-9603-0B7E0E230FB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38941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9603" indent="-389603" algn="l" defTabSz="1038941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44140" indent="-324669" algn="l" defTabSz="1038941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98677" indent="-259735" algn="l" defTabSz="1038941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18147" indent="-259735" algn="l" defTabSz="1038941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37618" indent="-259735" algn="l" defTabSz="1038941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57089" indent="-259735" algn="l" defTabSz="1038941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76559" indent="-259735" algn="l" defTabSz="1038941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96030" indent="-259735" algn="l" defTabSz="1038941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15500" indent="-259735" algn="l" defTabSz="1038941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389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9471" algn="l" defTabSz="10389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38941" algn="l" defTabSz="10389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58412" algn="l" defTabSz="10389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77883" algn="l" defTabSz="10389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97353" algn="l" defTabSz="10389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116824" algn="l" defTabSz="10389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36294" algn="l" defTabSz="10389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55765" algn="l" defTabSz="10389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05" t="18910" r="26040" b="26712"/>
          <a:stretch/>
        </p:blipFill>
        <p:spPr bwMode="auto">
          <a:xfrm>
            <a:off x="1079972" y="666031"/>
            <a:ext cx="7452827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79964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4820" y="-14294"/>
            <a:ext cx="10741093" cy="7539044"/>
            <a:chOff x="4820" y="-14294"/>
            <a:chExt cx="10741093" cy="7539044"/>
          </a:xfrm>
        </p:grpSpPr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xmlns="" id="{030E19F4-9899-4F53-9A79-E71EDDBFE5A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8513" t="33183" r="37162" b="30633"/>
            <a:stretch/>
          </p:blipFill>
          <p:spPr>
            <a:xfrm>
              <a:off x="23986" y="-14293"/>
              <a:ext cx="10721927" cy="7539043"/>
            </a:xfrm>
            <a:prstGeom prst="rect">
              <a:avLst/>
            </a:prstGeom>
          </p:spPr>
        </p:pic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xmlns="" id="{B7CAE10B-6A01-4901-9B0E-D98CCFBE0C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45725" t="38433" r="47700" b="56721"/>
            <a:stretch/>
          </p:blipFill>
          <p:spPr>
            <a:xfrm>
              <a:off x="65039" y="2047930"/>
              <a:ext cx="7416676" cy="3528392"/>
            </a:xfrm>
            <a:prstGeom prst="rect">
              <a:avLst/>
            </a:prstGeom>
          </p:spPr>
        </p:pic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xmlns="" id="{7625568E-068E-422F-BF50-4FA32C14308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45725" t="38433" r="47700" b="56721"/>
            <a:stretch/>
          </p:blipFill>
          <p:spPr>
            <a:xfrm>
              <a:off x="4752380" y="1962175"/>
              <a:ext cx="3141797" cy="2448272"/>
            </a:xfrm>
            <a:prstGeom prst="rect">
              <a:avLst/>
            </a:prstGeom>
          </p:spPr>
        </p:pic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xmlns="" id="{4C941A82-A1A7-4488-B32F-30C2AC75AE4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45725" t="38433" r="47700" b="56721"/>
            <a:stretch/>
          </p:blipFill>
          <p:spPr>
            <a:xfrm>
              <a:off x="6682067" y="3798379"/>
              <a:ext cx="1401675" cy="627648"/>
            </a:xfrm>
            <a:prstGeom prst="rect">
              <a:avLst/>
            </a:prstGeom>
          </p:spPr>
        </p:pic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xmlns="" id="{B4CE3E44-5810-476F-9041-27572DF722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45725" t="38433" r="47700" b="56721"/>
            <a:stretch/>
          </p:blipFill>
          <p:spPr>
            <a:xfrm>
              <a:off x="6283790" y="4176230"/>
              <a:ext cx="1401675" cy="627648"/>
            </a:xfrm>
            <a:prstGeom prst="rect">
              <a:avLst/>
            </a:prstGeom>
          </p:spPr>
        </p:pic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xmlns="" id="{87F615F6-C377-4AE0-8238-19B654EC27D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50327" t="33183" r="48522" b="63643"/>
            <a:stretch/>
          </p:blipFill>
          <p:spPr>
            <a:xfrm>
              <a:off x="5924150" y="-14294"/>
              <a:ext cx="3240360" cy="919653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6F36541F-75B4-40A2-9599-B9DD94AA8D47}"/>
                </a:ext>
              </a:extLst>
            </p:cNvPr>
            <p:cNvSpPr txBox="1"/>
            <p:nvPr/>
          </p:nvSpPr>
          <p:spPr>
            <a:xfrm>
              <a:off x="4820" y="2194544"/>
              <a:ext cx="8208912" cy="33547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3200" b="1" dirty="0">
                  <a:solidFill>
                    <a:srgbClr val="223B91"/>
                  </a:solidFill>
                  <a:latin typeface="Proxima Nova Rg" pitchFamily="2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М</a:t>
              </a:r>
              <a:r>
                <a:rPr lang="ru-RU" sz="3200" b="1" dirty="0" smtClean="0">
                  <a:solidFill>
                    <a:srgbClr val="223B91"/>
                  </a:solidFill>
                  <a:latin typeface="Proxima Nova Rg" pitchFamily="2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униципальный  отборочный этап</a:t>
              </a:r>
              <a:endParaRPr lang="ru-RU" sz="3200" b="1" dirty="0">
                <a:solidFill>
                  <a:srgbClr val="223B91"/>
                </a:solidFill>
                <a:latin typeface="Proxima Nova Rg" pitchFamily="2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ru-RU" sz="3200" b="1" dirty="0">
                  <a:solidFill>
                    <a:srgbClr val="223B91"/>
                  </a:solidFill>
                  <a:latin typeface="Proxima Nova Rg" pitchFamily="2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межрегионального </a:t>
              </a:r>
              <a:r>
                <a:rPr lang="ru-RU" sz="3200" b="1" dirty="0" smtClean="0">
                  <a:solidFill>
                    <a:srgbClr val="223B91"/>
                  </a:solidFill>
                  <a:latin typeface="Proxima Nova Rg" pitchFamily="2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Чемпионата</a:t>
              </a:r>
            </a:p>
            <a:p>
              <a:pPr algn="ctr"/>
              <a:r>
                <a:rPr lang="ru-RU" sz="4000" b="1" dirty="0" smtClean="0">
                  <a:solidFill>
                    <a:srgbClr val="FF0000"/>
                  </a:solidFill>
                  <a:latin typeface="Proxima Nova Rg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«</a:t>
              </a:r>
              <a:r>
                <a:rPr lang="ru-RU" sz="4000" b="1" dirty="0" smtClean="0">
                  <a:solidFill>
                    <a:srgbClr val="FF0000"/>
                  </a:solidFill>
                  <a:latin typeface="Proxima Nova Rg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Юный мастер» </a:t>
              </a:r>
              <a:r>
                <a:rPr lang="en-US" sz="4000" b="1" dirty="0" smtClean="0">
                  <a:solidFill>
                    <a:srgbClr val="FF0000"/>
                  </a:solidFill>
                  <a:latin typeface="Proxima Nova Rg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>
                  <a:solidFill>
                    <a:srgbClr val="FF0000"/>
                  </a:solidFill>
                  <a:latin typeface="Proxima Nova Rg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(</a:t>
              </a:r>
              <a:r>
                <a:rPr lang="en-US" sz="4000" b="1" dirty="0" err="1">
                  <a:solidFill>
                    <a:srgbClr val="FF0000"/>
                  </a:solidFill>
                  <a:latin typeface="Proxima Nova Rg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BabySkills</a:t>
              </a:r>
              <a:r>
                <a:rPr lang="en-US" sz="4000" b="1" dirty="0">
                  <a:solidFill>
                    <a:srgbClr val="FF0000"/>
                  </a:solidFill>
                  <a:latin typeface="Proxima Nova Rg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) </a:t>
              </a:r>
              <a:endParaRPr lang="ru-RU" sz="4000" b="1" dirty="0">
                <a:solidFill>
                  <a:srgbClr val="FF0000"/>
                </a:solidFill>
                <a:latin typeface="Proxima Nova Rg" pitchFamily="2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/>
              <a:r>
                <a:rPr lang="ru-RU" b="1" dirty="0" smtClean="0">
                  <a:solidFill>
                    <a:srgbClr val="223B91"/>
                  </a:solidFill>
                  <a:latin typeface="Proxima Nova Rg" pitchFamily="2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среди </a:t>
              </a:r>
              <a:r>
                <a:rPr lang="ru-RU" b="1" dirty="0" smtClean="0">
                  <a:solidFill>
                    <a:srgbClr val="223B91"/>
                  </a:solidFill>
                  <a:latin typeface="Proxima Nova Rg" pitchFamily="2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воспитанников муниципальных дошкольных  </a:t>
              </a:r>
              <a:endParaRPr lang="ru-RU" b="1" dirty="0">
                <a:solidFill>
                  <a:srgbClr val="223B91"/>
                </a:solidFill>
                <a:latin typeface="Proxima Nova Rg" pitchFamily="2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ru-RU" b="1" dirty="0" smtClean="0">
                  <a:solidFill>
                    <a:srgbClr val="223B91"/>
                  </a:solidFill>
                  <a:latin typeface="Proxima Nova Rg" pitchFamily="2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образовательных </a:t>
              </a:r>
              <a:r>
                <a:rPr lang="ru-RU" b="1" dirty="0">
                  <a:solidFill>
                    <a:srgbClr val="223B91"/>
                  </a:solidFill>
                  <a:latin typeface="Proxima Nova Rg" pitchFamily="2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организаций Надымского </a:t>
              </a:r>
              <a:r>
                <a:rPr lang="ru-RU" b="1" dirty="0" smtClean="0">
                  <a:solidFill>
                    <a:srgbClr val="223B91"/>
                  </a:solidFill>
                  <a:latin typeface="Proxima Nova Rg" pitchFamily="2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района</a:t>
              </a:r>
              <a:endParaRPr lang="ru-RU" b="1" dirty="0">
                <a:solidFill>
                  <a:srgbClr val="223B91"/>
                </a:solidFill>
                <a:latin typeface="Proxima Nova Rg" pitchFamily="2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b="1" dirty="0" smtClean="0">
                <a:solidFill>
                  <a:srgbClr val="223B91"/>
                </a:solidFill>
                <a:latin typeface="Proxima Nova Rg" pitchFamily="2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b="1" dirty="0">
                <a:solidFill>
                  <a:srgbClr val="223B91"/>
                </a:solidFill>
                <a:latin typeface="Proxima Nova Rg" pitchFamily="2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2800" b="1" dirty="0" smtClean="0">
                  <a:solidFill>
                    <a:srgbClr val="223B91"/>
                  </a:solidFill>
                  <a:latin typeface="Proxima Nova Rg" pitchFamily="2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#</a:t>
              </a:r>
              <a:r>
                <a:rPr lang="ru-RU" sz="2800" b="1" dirty="0">
                  <a:solidFill>
                    <a:srgbClr val="223B91"/>
                  </a:solidFill>
                  <a:latin typeface="Proxima Nova Rg" pitchFamily="2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Э</a:t>
              </a:r>
              <a:r>
                <a:rPr lang="ru-RU" sz="2800" b="1" dirty="0" smtClean="0">
                  <a:solidFill>
                    <a:srgbClr val="223B91"/>
                  </a:solidFill>
                  <a:latin typeface="Proxima Nova Rg" pitchFamily="2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колог</a:t>
              </a:r>
              <a:endParaRPr lang="ru-RU" sz="2800" b="1" dirty="0">
                <a:solidFill>
                  <a:srgbClr val="223B91"/>
                </a:solidFill>
                <a:latin typeface="Proxima Nova Rg" pitchFamily="2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Овал 8"/>
            <p:cNvSpPr/>
            <p:nvPr/>
          </p:nvSpPr>
          <p:spPr>
            <a:xfrm>
              <a:off x="431900" y="89967"/>
              <a:ext cx="2723827" cy="187220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65040" y="5490567"/>
              <a:ext cx="6617028" cy="1800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2" name="Picture 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909" y="166812"/>
              <a:ext cx="1934794" cy="17185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" name="Picture 2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876" y="6331266"/>
              <a:ext cx="693897" cy="61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4" name="Picture 2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9916" y="5755776"/>
              <a:ext cx="693897" cy="61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5" name="Picture 2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2060" y="6477896"/>
              <a:ext cx="693897" cy="61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2180" y="5764342"/>
              <a:ext cx="693897" cy="61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7" name="Picture 2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6077" y="6570687"/>
              <a:ext cx="693897" cy="61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8" name="Picture 2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6356" y="5742235"/>
              <a:ext cx="693897" cy="61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" name="Picture 2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0253" y="6486790"/>
              <a:ext cx="693897" cy="61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" name="Picture 2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48524" y="5714935"/>
              <a:ext cx="693897" cy="61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1" name="Прямоугольник 30"/>
            <p:cNvSpPr/>
            <p:nvPr/>
          </p:nvSpPr>
          <p:spPr>
            <a:xfrm>
              <a:off x="6048524" y="45422"/>
              <a:ext cx="3038906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R="4445" algn="r"/>
              <a:r>
                <a:rPr lang="ru-RU" sz="1400" b="1" dirty="0" smtClean="0">
                  <a:solidFill>
                    <a:schemeClr val="bg1"/>
                  </a:solidFill>
                  <a:latin typeface="Proxima Nova Rg" pitchFamily="2" charset="0"/>
                  <a:cs typeface="Arial" pitchFamily="34" charset="0"/>
                </a:rPr>
                <a:t>Муниципальный отборочный </a:t>
              </a:r>
              <a:r>
                <a:rPr lang="ru-RU" sz="1400" b="1" dirty="0" smtClean="0">
                  <a:solidFill>
                    <a:schemeClr val="bg1"/>
                  </a:solidFill>
                  <a:latin typeface="Proxima Nova Rg" pitchFamily="2" charset="0"/>
                  <a:cs typeface="Arial" pitchFamily="34" charset="0"/>
                </a:rPr>
                <a:t>этап</a:t>
              </a:r>
            </a:p>
            <a:p>
              <a:pPr marR="4445" algn="r"/>
              <a:r>
                <a:rPr lang="ru-RU" sz="1400" b="1" dirty="0" smtClean="0">
                  <a:solidFill>
                    <a:schemeClr val="bg1"/>
                  </a:solidFill>
                  <a:latin typeface="Proxima Nova Rg" pitchFamily="2" charset="0"/>
                  <a:cs typeface="Arial" pitchFamily="34" charset="0"/>
                </a:rPr>
                <a:t>межрегионального Чемпионата</a:t>
              </a:r>
              <a:endParaRPr lang="ru-RU" sz="1400" b="1" dirty="0" smtClean="0">
                <a:solidFill>
                  <a:schemeClr val="bg1"/>
                </a:solidFill>
                <a:latin typeface="Proxima Nova Rg" pitchFamily="2" charset="0"/>
                <a:cs typeface="Arial" pitchFamily="34" charset="0"/>
              </a:endParaRPr>
            </a:p>
            <a:p>
              <a:pPr marR="4445" algn="r"/>
              <a:r>
                <a:rPr lang="ru-RU" sz="1600" b="1" dirty="0">
                  <a:solidFill>
                    <a:schemeClr val="bg1"/>
                  </a:solidFill>
                  <a:latin typeface="Proxima Nova Rg" pitchFamily="2" charset="0"/>
                  <a:cs typeface="Arial" pitchFamily="34" charset="0"/>
                </a:rPr>
                <a:t>«Юный мастер» (</a:t>
              </a:r>
              <a:r>
                <a:rPr lang="en-US" sz="1600" b="1" dirty="0" err="1">
                  <a:solidFill>
                    <a:schemeClr val="bg1"/>
                  </a:solidFill>
                  <a:latin typeface="Proxima Nova Rg" pitchFamily="2" charset="0"/>
                  <a:cs typeface="Arial" pitchFamily="34" charset="0"/>
                </a:rPr>
                <a:t>BabySkills</a:t>
              </a:r>
              <a:r>
                <a:rPr lang="en-US" sz="1600" b="1" dirty="0">
                  <a:solidFill>
                    <a:schemeClr val="bg1"/>
                  </a:solidFill>
                  <a:latin typeface="Proxima Nova Rg" pitchFamily="2" charset="0"/>
                  <a:cs typeface="Arial" pitchFamily="34" charset="0"/>
                </a:rPr>
                <a:t>) </a:t>
              </a:r>
              <a:endParaRPr lang="ru-RU" sz="1600" b="1" dirty="0" smtClean="0">
                <a:solidFill>
                  <a:schemeClr val="bg1"/>
                </a:solidFill>
                <a:latin typeface="Proxima Nova Rg" pitchFamily="2" charset="0"/>
                <a:cs typeface="Arial" pitchFamily="34" charset="0"/>
              </a:endParaRPr>
            </a:p>
            <a:p>
              <a:pPr marR="4445" algn="r"/>
              <a:r>
                <a:rPr lang="ru-RU" sz="1600" b="1" dirty="0" smtClean="0">
                  <a:solidFill>
                    <a:schemeClr val="bg1"/>
                  </a:solidFill>
                  <a:latin typeface="Proxima Nova Rg" pitchFamily="2" charset="0"/>
                  <a:cs typeface="Arial" pitchFamily="34" charset="0"/>
                </a:rPr>
                <a:t>г</a:t>
              </a:r>
              <a:r>
                <a:rPr lang="ru-RU" sz="1600" b="1" dirty="0" smtClean="0">
                  <a:solidFill>
                    <a:schemeClr val="bg1"/>
                  </a:solidFill>
                  <a:latin typeface="Proxima Nova Rg" pitchFamily="2" charset="0"/>
                  <a:cs typeface="Arial" pitchFamily="34" charset="0"/>
                </a:rPr>
                <a:t>. Надым 2024</a:t>
              </a:r>
              <a:endParaRPr lang="ru-RU" sz="1600" b="1" dirty="0">
                <a:solidFill>
                  <a:schemeClr val="bg1"/>
                </a:solidFill>
                <a:latin typeface="Proxima Nova Rg" pitchFamily="2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777870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69" t="14388" r="33116" b="6476"/>
          <a:stretch/>
        </p:blipFill>
        <p:spPr bwMode="auto">
          <a:xfrm>
            <a:off x="1800052" y="233983"/>
            <a:ext cx="5112568" cy="6872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18866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 cstate="print"/>
          <a:srcRect l="11063" t="28759" r="54116" b="28035"/>
          <a:stretch>
            <a:fillRect/>
          </a:stretch>
        </p:blipFill>
        <p:spPr bwMode="auto">
          <a:xfrm>
            <a:off x="195644" y="290154"/>
            <a:ext cx="2726676" cy="2710490"/>
          </a:xfrm>
          <a:prstGeom prst="ellipse">
            <a:avLst/>
          </a:prstGeom>
          <a:noFill/>
          <a:ln w="38100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2" cstate="print"/>
          <a:srcRect l="11063" t="28759" r="54116" b="28035"/>
          <a:stretch>
            <a:fillRect/>
          </a:stretch>
        </p:blipFill>
        <p:spPr bwMode="auto">
          <a:xfrm>
            <a:off x="5598810" y="691913"/>
            <a:ext cx="2161850" cy="2155515"/>
          </a:xfrm>
          <a:prstGeom prst="ellipse">
            <a:avLst/>
          </a:prstGeom>
          <a:noFill/>
          <a:ln w="57150">
            <a:solidFill>
              <a:srgbClr val="3399FF"/>
            </a:solidFill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3035442" y="940344"/>
            <a:ext cx="2190100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/>
              <a:t>Эмблема для </a:t>
            </a:r>
            <a:r>
              <a:rPr lang="ru-RU" dirty="0" smtClean="0"/>
              <a:t> главного эксперта </a:t>
            </a:r>
            <a:r>
              <a:rPr lang="ru-RU" dirty="0"/>
              <a:t>(черная футболка)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920732" y="954063"/>
            <a:ext cx="2358888" cy="1631216"/>
          </a:xfrm>
          <a:prstGeom prst="rect">
            <a:avLst/>
          </a:prstGeom>
          <a:ln>
            <a:solidFill>
              <a:srgbClr val="3399FF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/>
              <a:t>Эмблема для участника в компетенции </a:t>
            </a:r>
            <a:r>
              <a:rPr lang="ru-RU" dirty="0" smtClean="0"/>
              <a:t>«Эколог» (голубая  </a:t>
            </a:r>
            <a:r>
              <a:rPr lang="ru-RU" dirty="0"/>
              <a:t>футболка)</a:t>
            </a:r>
          </a:p>
        </p:txBody>
      </p:sp>
      <p:pic>
        <p:nvPicPr>
          <p:cNvPr id="15" name="Рисунок 14"/>
          <p:cNvPicPr/>
          <p:nvPr/>
        </p:nvPicPr>
        <p:blipFill>
          <a:blip r:embed="rId2" cstate="print"/>
          <a:srcRect l="11063" t="28759" r="54116" b="28035"/>
          <a:stretch>
            <a:fillRect/>
          </a:stretch>
        </p:blipFill>
        <p:spPr bwMode="auto">
          <a:xfrm>
            <a:off x="192562" y="3402335"/>
            <a:ext cx="2726676" cy="2710490"/>
          </a:xfrm>
          <a:prstGeom prst="ellipse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3024188" y="4338439"/>
            <a:ext cx="2592288" cy="1323439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/>
              <a:t>Эмблема для </a:t>
            </a:r>
            <a:r>
              <a:rPr lang="ru-RU" dirty="0" smtClean="0"/>
              <a:t>эксперта, эксперта-тренера (синяя футболка</a:t>
            </a:r>
            <a:r>
              <a:rPr lang="ru-RU" dirty="0"/>
              <a:t>)</a:t>
            </a:r>
          </a:p>
        </p:txBody>
      </p:sp>
      <p:pic>
        <p:nvPicPr>
          <p:cNvPr id="17" name="Рисунок 16"/>
          <p:cNvPicPr/>
          <p:nvPr/>
        </p:nvPicPr>
        <p:blipFill>
          <a:blip r:embed="rId2" cstate="print"/>
          <a:srcRect l="11063" t="28759" r="54116" b="28035"/>
          <a:stretch>
            <a:fillRect/>
          </a:stretch>
        </p:blipFill>
        <p:spPr bwMode="auto">
          <a:xfrm>
            <a:off x="5832500" y="3330327"/>
            <a:ext cx="2726676" cy="2710490"/>
          </a:xfrm>
          <a:prstGeom prst="ellipse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8005126" y="5922615"/>
            <a:ext cx="2190100" cy="1015663"/>
          </a:xfrm>
          <a:prstGeom prst="rect">
            <a:avLst/>
          </a:prstGeom>
          <a:ln>
            <a:solidFill>
              <a:srgbClr val="FFFF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/>
              <a:t>Эмблема для </a:t>
            </a:r>
            <a:r>
              <a:rPr lang="ru-RU" dirty="0" smtClean="0"/>
              <a:t> волонтера (желтая </a:t>
            </a:r>
            <a:r>
              <a:rPr lang="ru-RU" dirty="0"/>
              <a:t>футболка)</a:t>
            </a:r>
          </a:p>
        </p:txBody>
      </p:sp>
      <p:sp>
        <p:nvSpPr>
          <p:cNvPr id="2" name="Овал 1"/>
          <p:cNvSpPr/>
          <p:nvPr/>
        </p:nvSpPr>
        <p:spPr>
          <a:xfrm>
            <a:off x="287884" y="377999"/>
            <a:ext cx="2631354" cy="252028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5688484" y="738039"/>
            <a:ext cx="2016224" cy="202133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215954" y="3494864"/>
            <a:ext cx="2631354" cy="252028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5927822" y="3402335"/>
            <a:ext cx="2631354" cy="252028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519" y="738039"/>
            <a:ext cx="2016224" cy="1790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285" y="3862968"/>
            <a:ext cx="2016224" cy="1790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532" y="3690367"/>
            <a:ext cx="2016224" cy="1790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9432" y="1002506"/>
            <a:ext cx="1512168" cy="1343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459" y="89967"/>
            <a:ext cx="10467975" cy="280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78" y="3763962"/>
            <a:ext cx="10467975" cy="280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37" y="377999"/>
            <a:ext cx="10467975" cy="280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00" y="3978399"/>
            <a:ext cx="6791325" cy="129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98101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29" y="450007"/>
            <a:ext cx="10442575" cy="2017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2754313"/>
            <a:ext cx="10442575" cy="2017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54977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73"/>
          <p:cNvGrpSpPr/>
          <p:nvPr/>
        </p:nvGrpSpPr>
        <p:grpSpPr>
          <a:xfrm>
            <a:off x="467661" y="1017694"/>
            <a:ext cx="2952328" cy="3672408"/>
            <a:chOff x="2223186" y="522015"/>
            <a:chExt cx="3036067" cy="3672408"/>
          </a:xfrm>
        </p:grpSpPr>
        <p:grpSp>
          <p:nvGrpSpPr>
            <p:cNvPr id="5" name="Группа 51"/>
            <p:cNvGrpSpPr/>
            <p:nvPr/>
          </p:nvGrpSpPr>
          <p:grpSpPr>
            <a:xfrm>
              <a:off x="2232100" y="522015"/>
              <a:ext cx="2880320" cy="3672408"/>
              <a:chOff x="578067" y="4729895"/>
              <a:chExt cx="1771655" cy="2268485"/>
            </a:xfrm>
          </p:grpSpPr>
          <p:sp>
            <p:nvSpPr>
              <p:cNvPr id="9" name="object 149"/>
              <p:cNvSpPr/>
              <p:nvPr/>
            </p:nvSpPr>
            <p:spPr>
              <a:xfrm>
                <a:off x="578072" y="6673895"/>
                <a:ext cx="1771650" cy="324485"/>
              </a:xfrm>
              <a:custGeom>
                <a:avLst/>
                <a:gdLst/>
                <a:ahLst/>
                <a:cxnLst/>
                <a:rect l="l" t="t" r="r" b="b"/>
                <a:pathLst>
                  <a:path w="1771650" h="324484">
                    <a:moveTo>
                      <a:pt x="1771199" y="0"/>
                    </a:moveTo>
                    <a:lnTo>
                      <a:pt x="0" y="0"/>
                    </a:lnTo>
                    <a:lnTo>
                      <a:pt x="0" y="323999"/>
                    </a:lnTo>
                    <a:lnTo>
                      <a:pt x="1771199" y="323999"/>
                    </a:lnTo>
                    <a:lnTo>
                      <a:pt x="1771199" y="0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grpSp>
            <p:nvGrpSpPr>
              <p:cNvPr id="10" name="Группа 37"/>
              <p:cNvGrpSpPr/>
              <p:nvPr/>
            </p:nvGrpSpPr>
            <p:grpSpPr>
              <a:xfrm>
                <a:off x="578067" y="4729895"/>
                <a:ext cx="1771655" cy="1944370"/>
                <a:chOff x="578067" y="4729895"/>
                <a:chExt cx="1771655" cy="1944370"/>
              </a:xfrm>
            </p:grpSpPr>
            <p:sp>
              <p:nvSpPr>
                <p:cNvPr id="11" name="object 148"/>
                <p:cNvSpPr/>
                <p:nvPr/>
              </p:nvSpPr>
              <p:spPr>
                <a:xfrm>
                  <a:off x="578072" y="4729895"/>
                  <a:ext cx="1771650" cy="19443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1650" h="1944369">
                      <a:moveTo>
                        <a:pt x="0" y="1944000"/>
                      </a:moveTo>
                      <a:lnTo>
                        <a:pt x="1771199" y="1944000"/>
                      </a:lnTo>
                      <a:lnTo>
                        <a:pt x="1771199" y="0"/>
                      </a:lnTo>
                      <a:lnTo>
                        <a:pt x="0" y="0"/>
                      </a:lnTo>
                      <a:lnTo>
                        <a:pt x="0" y="19440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12" name="object 150"/>
                <p:cNvSpPr/>
                <p:nvPr/>
              </p:nvSpPr>
              <p:spPr>
                <a:xfrm>
                  <a:off x="578072" y="5041277"/>
                  <a:ext cx="366395" cy="10852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6395" h="1085215">
                      <a:moveTo>
                        <a:pt x="0" y="0"/>
                      </a:moveTo>
                      <a:lnTo>
                        <a:pt x="0" y="1085162"/>
                      </a:lnTo>
                      <a:lnTo>
                        <a:pt x="4348" y="1085162"/>
                      </a:lnTo>
                      <a:lnTo>
                        <a:pt x="366105" y="14014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8995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13" name="object 151"/>
                <p:cNvSpPr/>
                <p:nvPr/>
              </p:nvSpPr>
              <p:spPr>
                <a:xfrm>
                  <a:off x="578067" y="4729898"/>
                  <a:ext cx="1771650" cy="9036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1650" h="903604">
                      <a:moveTo>
                        <a:pt x="538949" y="0"/>
                      </a:moveTo>
                      <a:lnTo>
                        <a:pt x="0" y="0"/>
                      </a:lnTo>
                      <a:lnTo>
                        <a:pt x="0" y="225437"/>
                      </a:lnTo>
                      <a:lnTo>
                        <a:pt x="394804" y="376567"/>
                      </a:lnTo>
                      <a:lnTo>
                        <a:pt x="538949" y="0"/>
                      </a:lnTo>
                      <a:close/>
                    </a:path>
                    <a:path w="1771650" h="903604">
                      <a:moveTo>
                        <a:pt x="1771192" y="0"/>
                      </a:moveTo>
                      <a:lnTo>
                        <a:pt x="621614" y="0"/>
                      </a:lnTo>
                      <a:lnTo>
                        <a:pt x="466902" y="404177"/>
                      </a:lnTo>
                      <a:lnTo>
                        <a:pt x="1771192" y="903465"/>
                      </a:lnTo>
                      <a:lnTo>
                        <a:pt x="1771192" y="0"/>
                      </a:lnTo>
                      <a:close/>
                    </a:path>
                  </a:pathLst>
                </a:custGeom>
                <a:solidFill>
                  <a:srgbClr val="1D489F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17" name="object 155"/>
                <p:cNvSpPr/>
                <p:nvPr/>
              </p:nvSpPr>
              <p:spPr>
                <a:xfrm>
                  <a:off x="1013750" y="5501764"/>
                  <a:ext cx="47625" cy="546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625" h="54609">
                      <a:moveTo>
                        <a:pt x="9364" y="0"/>
                      </a:moveTo>
                      <a:lnTo>
                        <a:pt x="5771" y="2012"/>
                      </a:lnTo>
                      <a:lnTo>
                        <a:pt x="0" y="8222"/>
                      </a:lnTo>
                      <a:lnTo>
                        <a:pt x="4584" y="15018"/>
                      </a:lnTo>
                      <a:lnTo>
                        <a:pt x="15446" y="25332"/>
                      </a:lnTo>
                      <a:lnTo>
                        <a:pt x="28505" y="42095"/>
                      </a:lnTo>
                      <a:lnTo>
                        <a:pt x="36698" y="52324"/>
                      </a:lnTo>
                      <a:lnTo>
                        <a:pt x="42438" y="54317"/>
                      </a:lnTo>
                      <a:lnTo>
                        <a:pt x="45846" y="51521"/>
                      </a:lnTo>
                      <a:lnTo>
                        <a:pt x="47038" y="47383"/>
                      </a:lnTo>
                      <a:lnTo>
                        <a:pt x="45327" y="41196"/>
                      </a:lnTo>
                      <a:lnTo>
                        <a:pt x="40866" y="35516"/>
                      </a:lnTo>
                      <a:lnTo>
                        <a:pt x="35321" y="30494"/>
                      </a:lnTo>
                      <a:lnTo>
                        <a:pt x="30363" y="26280"/>
                      </a:lnTo>
                      <a:lnTo>
                        <a:pt x="26866" y="22529"/>
                      </a:lnTo>
                      <a:lnTo>
                        <a:pt x="18353" y="12024"/>
                      </a:lnTo>
                      <a:lnTo>
                        <a:pt x="12917" y="6033"/>
                      </a:lnTo>
                      <a:lnTo>
                        <a:pt x="10239" y="3300"/>
                      </a:lnTo>
                      <a:lnTo>
                        <a:pt x="936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</p:grpSp>
        <p:sp>
          <p:nvSpPr>
            <p:cNvPr id="6" name="TextBox 5"/>
            <p:cNvSpPr txBox="1"/>
            <p:nvPr/>
          </p:nvSpPr>
          <p:spPr>
            <a:xfrm>
              <a:off x="2413407" y="2324541"/>
              <a:ext cx="251771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err="1">
                  <a:solidFill>
                    <a:srgbClr val="0070C0"/>
                  </a:solidFill>
                  <a:latin typeface="Proxima Nova Rg" pitchFamily="2" charset="0"/>
                </a:rPr>
                <a:t>Пекедов</a:t>
              </a:r>
              <a:r>
                <a:rPr lang="ru-RU" b="1" dirty="0">
                  <a:solidFill>
                    <a:srgbClr val="0070C0"/>
                  </a:solidFill>
                  <a:latin typeface="Proxima Nova Rg" pitchFamily="2" charset="0"/>
                </a:rPr>
                <a:t> </a:t>
              </a:r>
              <a:endParaRPr lang="ru-RU" b="1" dirty="0" smtClean="0">
                <a:solidFill>
                  <a:srgbClr val="0070C0"/>
                </a:solidFill>
                <a:latin typeface="Proxima Nova Rg" pitchFamily="2" charset="0"/>
              </a:endParaRPr>
            </a:p>
            <a:p>
              <a:pPr algn="ctr"/>
              <a:r>
                <a:rPr lang="ru-RU" b="1" dirty="0" smtClean="0">
                  <a:solidFill>
                    <a:srgbClr val="0070C0"/>
                  </a:solidFill>
                  <a:latin typeface="Proxima Nova Rg" pitchFamily="2" charset="0"/>
                </a:rPr>
                <a:t>Борис </a:t>
              </a:r>
              <a:r>
                <a:rPr lang="ru-RU" b="1" dirty="0">
                  <a:solidFill>
                    <a:srgbClr val="0070C0"/>
                  </a:solidFill>
                  <a:latin typeface="Proxima Nova Rg" pitchFamily="2" charset="0"/>
                </a:rPr>
                <a:t>Борисович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223186" y="3114303"/>
              <a:ext cx="30360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dirty="0">
                  <a:solidFill>
                    <a:srgbClr val="0070C0"/>
                  </a:solidFill>
                  <a:latin typeface="Proxima Nova Rg" pitchFamily="2" charset="0"/>
                </a:rPr>
                <a:t>Компетенция</a:t>
              </a:r>
            </a:p>
            <a:p>
              <a:pPr algn="ctr"/>
              <a:r>
                <a:rPr lang="ru-RU" sz="1400" dirty="0" smtClean="0">
                  <a:solidFill>
                    <a:srgbClr val="0070C0"/>
                  </a:solidFill>
                  <a:latin typeface="Proxima Nova Rg" pitchFamily="2" charset="0"/>
                </a:rPr>
                <a:t>«ЭКОЛОГИЯ»</a:t>
              </a:r>
              <a:endParaRPr lang="ru-RU" sz="1400" dirty="0">
                <a:solidFill>
                  <a:srgbClr val="0070C0"/>
                </a:solidFill>
                <a:latin typeface="Proxima Nova Rg" pitchFamily="2" charset="0"/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2853450" y="647447"/>
              <a:ext cx="2216708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R="4445" algn="r"/>
              <a:r>
                <a:rPr lang="ru-RU" sz="800" dirty="0" smtClean="0">
                  <a:solidFill>
                    <a:schemeClr val="bg1"/>
                  </a:solidFill>
                  <a:latin typeface="Proxima Nova Rg" pitchFamily="2" charset="0"/>
                  <a:cs typeface="Arial" pitchFamily="34" charset="0"/>
                </a:rPr>
                <a:t>Муниципальный отборочный </a:t>
              </a:r>
              <a:r>
                <a:rPr lang="ru-RU" sz="800" dirty="0" smtClean="0">
                  <a:solidFill>
                    <a:schemeClr val="bg1"/>
                  </a:solidFill>
                  <a:latin typeface="Proxima Nova Rg" pitchFamily="2" charset="0"/>
                  <a:cs typeface="Arial" pitchFamily="34" charset="0"/>
                </a:rPr>
                <a:t>этап</a:t>
              </a:r>
            </a:p>
            <a:p>
              <a:pPr marR="4445" algn="r"/>
              <a:r>
                <a:rPr lang="ru-RU" sz="800" dirty="0" smtClean="0">
                  <a:solidFill>
                    <a:schemeClr val="bg1"/>
                  </a:solidFill>
                  <a:latin typeface="Proxima Nova Rg" pitchFamily="2" charset="0"/>
                  <a:cs typeface="Arial" pitchFamily="34" charset="0"/>
                </a:rPr>
                <a:t>межрегионального чемпионата</a:t>
              </a:r>
              <a:endParaRPr lang="ru-RU" sz="800" dirty="0" smtClean="0">
                <a:solidFill>
                  <a:schemeClr val="bg1"/>
                </a:solidFill>
                <a:latin typeface="Proxima Nova Rg" pitchFamily="2" charset="0"/>
                <a:cs typeface="Arial" pitchFamily="34" charset="0"/>
              </a:endParaRPr>
            </a:p>
            <a:p>
              <a:pPr marR="4445" algn="r"/>
              <a:r>
                <a:rPr lang="ru-RU" sz="900" dirty="0">
                  <a:solidFill>
                    <a:schemeClr val="bg1"/>
                  </a:solidFill>
                  <a:latin typeface="Proxima Nova Rg" pitchFamily="2" charset="0"/>
                  <a:cs typeface="Arial" pitchFamily="34" charset="0"/>
                </a:rPr>
                <a:t>«Юный мастер» (</a:t>
              </a:r>
              <a:r>
                <a:rPr lang="en-US" sz="900" dirty="0" err="1">
                  <a:solidFill>
                    <a:schemeClr val="bg1"/>
                  </a:solidFill>
                  <a:latin typeface="Proxima Nova Rg" pitchFamily="2" charset="0"/>
                  <a:cs typeface="Arial" pitchFamily="34" charset="0"/>
                </a:rPr>
                <a:t>BabySkills</a:t>
              </a:r>
              <a:r>
                <a:rPr lang="en-US" sz="900" dirty="0">
                  <a:solidFill>
                    <a:schemeClr val="bg1"/>
                  </a:solidFill>
                  <a:latin typeface="Proxima Nova Rg" pitchFamily="2" charset="0"/>
                  <a:cs typeface="Arial" pitchFamily="34" charset="0"/>
                </a:rPr>
                <a:t>) </a:t>
              </a:r>
              <a:endParaRPr lang="ru-RU" sz="900" dirty="0" smtClean="0">
                <a:solidFill>
                  <a:schemeClr val="bg1"/>
                </a:solidFill>
                <a:latin typeface="Proxima Nova Rg" pitchFamily="2" charset="0"/>
                <a:cs typeface="Arial" pitchFamily="34" charset="0"/>
              </a:endParaRPr>
            </a:p>
            <a:p>
              <a:pPr marR="4445" algn="r"/>
              <a:r>
                <a:rPr lang="ru-RU" sz="900" dirty="0" smtClean="0">
                  <a:solidFill>
                    <a:schemeClr val="bg1"/>
                  </a:solidFill>
                  <a:latin typeface="Proxima Nova Rg" pitchFamily="2" charset="0"/>
                  <a:cs typeface="Arial" pitchFamily="34" charset="0"/>
                </a:rPr>
                <a:t>г</a:t>
              </a:r>
              <a:r>
                <a:rPr lang="ru-RU" sz="900" dirty="0" smtClean="0">
                  <a:solidFill>
                    <a:schemeClr val="bg1"/>
                  </a:solidFill>
                  <a:latin typeface="Proxima Nova Rg" pitchFamily="2" charset="0"/>
                  <a:cs typeface="Arial" pitchFamily="34" charset="0"/>
                </a:rPr>
                <a:t>. Надым 2024</a:t>
              </a:r>
              <a:endParaRPr lang="ru-RU" sz="900" dirty="0">
                <a:solidFill>
                  <a:schemeClr val="bg1"/>
                </a:solidFill>
                <a:latin typeface="Proxima Nova Rg" pitchFamily="2" charset="0"/>
                <a:cs typeface="Arial" pitchFamily="34" charset="0"/>
              </a:endParaRPr>
            </a:p>
          </p:txBody>
        </p:sp>
      </p:grpSp>
      <p:grpSp>
        <p:nvGrpSpPr>
          <p:cNvPr id="37" name="Группа 36"/>
          <p:cNvGrpSpPr/>
          <p:nvPr/>
        </p:nvGrpSpPr>
        <p:grpSpPr>
          <a:xfrm>
            <a:off x="7200503" y="997864"/>
            <a:ext cx="3456385" cy="3672408"/>
            <a:chOff x="2041452" y="522015"/>
            <a:chExt cx="3554421" cy="3672408"/>
          </a:xfrm>
        </p:grpSpPr>
        <p:grpSp>
          <p:nvGrpSpPr>
            <p:cNvPr id="38" name="Группа 51"/>
            <p:cNvGrpSpPr/>
            <p:nvPr/>
          </p:nvGrpSpPr>
          <p:grpSpPr>
            <a:xfrm>
              <a:off x="2232100" y="522015"/>
              <a:ext cx="2880320" cy="3672408"/>
              <a:chOff x="578067" y="4729895"/>
              <a:chExt cx="1771655" cy="2268485"/>
            </a:xfrm>
          </p:grpSpPr>
          <p:sp>
            <p:nvSpPr>
              <p:cNvPr id="42" name="object 149"/>
              <p:cNvSpPr/>
              <p:nvPr/>
            </p:nvSpPr>
            <p:spPr>
              <a:xfrm>
                <a:off x="578072" y="6673895"/>
                <a:ext cx="1771650" cy="324485"/>
              </a:xfrm>
              <a:custGeom>
                <a:avLst/>
                <a:gdLst/>
                <a:ahLst/>
                <a:cxnLst/>
                <a:rect l="l" t="t" r="r" b="b"/>
                <a:pathLst>
                  <a:path w="1771650" h="324484">
                    <a:moveTo>
                      <a:pt x="1771199" y="0"/>
                    </a:moveTo>
                    <a:lnTo>
                      <a:pt x="0" y="0"/>
                    </a:lnTo>
                    <a:lnTo>
                      <a:pt x="0" y="323999"/>
                    </a:lnTo>
                    <a:lnTo>
                      <a:pt x="1771199" y="323999"/>
                    </a:lnTo>
                    <a:lnTo>
                      <a:pt x="1771199" y="0"/>
                    </a:lnTo>
                    <a:close/>
                  </a:path>
                </a:pathLst>
              </a:custGeom>
              <a:solidFill>
                <a:srgbClr val="231F2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grpSp>
            <p:nvGrpSpPr>
              <p:cNvPr id="43" name="Группа 37"/>
              <p:cNvGrpSpPr/>
              <p:nvPr/>
            </p:nvGrpSpPr>
            <p:grpSpPr>
              <a:xfrm>
                <a:off x="578067" y="4729895"/>
                <a:ext cx="1771655" cy="1944370"/>
                <a:chOff x="578067" y="4729895"/>
                <a:chExt cx="1771655" cy="1944370"/>
              </a:xfrm>
            </p:grpSpPr>
            <p:sp>
              <p:nvSpPr>
                <p:cNvPr id="44" name="object 148"/>
                <p:cNvSpPr/>
                <p:nvPr/>
              </p:nvSpPr>
              <p:spPr>
                <a:xfrm>
                  <a:off x="578072" y="4729895"/>
                  <a:ext cx="1771650" cy="19443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1650" h="1944369">
                      <a:moveTo>
                        <a:pt x="0" y="1944000"/>
                      </a:moveTo>
                      <a:lnTo>
                        <a:pt x="1771199" y="1944000"/>
                      </a:lnTo>
                      <a:lnTo>
                        <a:pt x="1771199" y="0"/>
                      </a:lnTo>
                      <a:lnTo>
                        <a:pt x="0" y="0"/>
                      </a:lnTo>
                      <a:lnTo>
                        <a:pt x="0" y="19440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45" name="object 150"/>
                <p:cNvSpPr/>
                <p:nvPr/>
              </p:nvSpPr>
              <p:spPr>
                <a:xfrm>
                  <a:off x="578072" y="5041277"/>
                  <a:ext cx="366395" cy="10852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6395" h="1085215">
                      <a:moveTo>
                        <a:pt x="0" y="0"/>
                      </a:moveTo>
                      <a:lnTo>
                        <a:pt x="0" y="1085162"/>
                      </a:lnTo>
                      <a:lnTo>
                        <a:pt x="4348" y="1085162"/>
                      </a:lnTo>
                      <a:lnTo>
                        <a:pt x="366105" y="14014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8995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46" name="object 151"/>
                <p:cNvSpPr/>
                <p:nvPr/>
              </p:nvSpPr>
              <p:spPr>
                <a:xfrm>
                  <a:off x="578067" y="4729898"/>
                  <a:ext cx="1771650" cy="9036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1650" h="903604">
                      <a:moveTo>
                        <a:pt x="538949" y="0"/>
                      </a:moveTo>
                      <a:lnTo>
                        <a:pt x="0" y="0"/>
                      </a:lnTo>
                      <a:lnTo>
                        <a:pt x="0" y="225437"/>
                      </a:lnTo>
                      <a:lnTo>
                        <a:pt x="394804" y="376567"/>
                      </a:lnTo>
                      <a:lnTo>
                        <a:pt x="538949" y="0"/>
                      </a:lnTo>
                      <a:close/>
                    </a:path>
                    <a:path w="1771650" h="903604">
                      <a:moveTo>
                        <a:pt x="1771192" y="0"/>
                      </a:moveTo>
                      <a:lnTo>
                        <a:pt x="621614" y="0"/>
                      </a:lnTo>
                      <a:lnTo>
                        <a:pt x="466902" y="404177"/>
                      </a:lnTo>
                      <a:lnTo>
                        <a:pt x="1771192" y="903465"/>
                      </a:lnTo>
                      <a:lnTo>
                        <a:pt x="1771192" y="0"/>
                      </a:lnTo>
                      <a:close/>
                    </a:path>
                  </a:pathLst>
                </a:custGeom>
                <a:solidFill>
                  <a:srgbClr val="1D489F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50" name="object 155"/>
                <p:cNvSpPr/>
                <p:nvPr/>
              </p:nvSpPr>
              <p:spPr>
                <a:xfrm>
                  <a:off x="1013750" y="5501764"/>
                  <a:ext cx="47625" cy="546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625" h="54609">
                      <a:moveTo>
                        <a:pt x="9364" y="0"/>
                      </a:moveTo>
                      <a:lnTo>
                        <a:pt x="5771" y="2012"/>
                      </a:lnTo>
                      <a:lnTo>
                        <a:pt x="0" y="8222"/>
                      </a:lnTo>
                      <a:lnTo>
                        <a:pt x="4584" y="15018"/>
                      </a:lnTo>
                      <a:lnTo>
                        <a:pt x="15446" y="25332"/>
                      </a:lnTo>
                      <a:lnTo>
                        <a:pt x="28505" y="42095"/>
                      </a:lnTo>
                      <a:lnTo>
                        <a:pt x="36698" y="52324"/>
                      </a:lnTo>
                      <a:lnTo>
                        <a:pt x="42438" y="54317"/>
                      </a:lnTo>
                      <a:lnTo>
                        <a:pt x="45846" y="51521"/>
                      </a:lnTo>
                      <a:lnTo>
                        <a:pt x="47038" y="47383"/>
                      </a:lnTo>
                      <a:lnTo>
                        <a:pt x="45327" y="41196"/>
                      </a:lnTo>
                      <a:lnTo>
                        <a:pt x="40866" y="35516"/>
                      </a:lnTo>
                      <a:lnTo>
                        <a:pt x="35321" y="30494"/>
                      </a:lnTo>
                      <a:lnTo>
                        <a:pt x="30363" y="26280"/>
                      </a:lnTo>
                      <a:lnTo>
                        <a:pt x="26866" y="22529"/>
                      </a:lnTo>
                      <a:lnTo>
                        <a:pt x="18353" y="12024"/>
                      </a:lnTo>
                      <a:lnTo>
                        <a:pt x="12917" y="6033"/>
                      </a:lnTo>
                      <a:lnTo>
                        <a:pt x="10239" y="3300"/>
                      </a:lnTo>
                      <a:lnTo>
                        <a:pt x="936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</p:grpSp>
        <p:sp>
          <p:nvSpPr>
            <p:cNvPr id="39" name="TextBox 38"/>
            <p:cNvSpPr txBox="1"/>
            <p:nvPr/>
          </p:nvSpPr>
          <p:spPr>
            <a:xfrm>
              <a:off x="2041452" y="2357396"/>
              <a:ext cx="355442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solidFill>
                    <a:srgbClr val="0070C0"/>
                  </a:solidFill>
                  <a:latin typeface="Proxima Nova Rg" pitchFamily="2" charset="0"/>
                </a:rPr>
                <a:t>Горбунова</a:t>
              </a:r>
            </a:p>
            <a:p>
              <a:pPr algn="ctr"/>
              <a:r>
                <a:rPr lang="ru-RU" b="1" dirty="0" smtClean="0">
                  <a:solidFill>
                    <a:srgbClr val="0070C0"/>
                  </a:solidFill>
                  <a:latin typeface="Proxima Nova Rg" pitchFamily="2" charset="0"/>
                </a:rPr>
                <a:t>Ольга</a:t>
              </a:r>
              <a:r>
                <a:rPr lang="ru-RU" b="1" dirty="0">
                  <a:solidFill>
                    <a:srgbClr val="0070C0"/>
                  </a:solidFill>
                  <a:latin typeface="Proxima Nova Rg" pitchFamily="2" charset="0"/>
                </a:rPr>
                <a:t> </a:t>
              </a:r>
              <a:r>
                <a:rPr lang="ru-RU" b="1" dirty="0" smtClean="0">
                  <a:solidFill>
                    <a:srgbClr val="0070C0"/>
                  </a:solidFill>
                  <a:latin typeface="Proxima Nova Rg" pitchFamily="2" charset="0"/>
                </a:rPr>
                <a:t>Николаевна</a:t>
              </a:r>
              <a:endParaRPr lang="ru-RU" b="1" dirty="0">
                <a:solidFill>
                  <a:srgbClr val="0070C0"/>
                </a:solidFill>
                <a:latin typeface="Proxima Nova Rg" pitchFamily="2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2195268" y="3114303"/>
              <a:ext cx="29618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dirty="0">
                  <a:solidFill>
                    <a:srgbClr val="0070C0"/>
                  </a:solidFill>
                  <a:latin typeface="Proxima Nova Rg" pitchFamily="2" charset="0"/>
                </a:rPr>
                <a:t>Компетенция</a:t>
              </a:r>
            </a:p>
            <a:p>
              <a:pPr algn="ctr"/>
              <a:r>
                <a:rPr lang="ru-RU" sz="1400" smtClean="0">
                  <a:solidFill>
                    <a:srgbClr val="0070C0"/>
                  </a:solidFill>
                  <a:latin typeface="Proxima Nova Rg" pitchFamily="2" charset="0"/>
                </a:rPr>
                <a:t>«ЭКОЛОГ»</a:t>
              </a:r>
              <a:endParaRPr lang="ru-RU" sz="1400" dirty="0">
                <a:solidFill>
                  <a:srgbClr val="0070C0"/>
                </a:solidFill>
                <a:latin typeface="Proxima Nova Rg" pitchFamily="2" charset="0"/>
              </a:endParaRPr>
            </a:p>
          </p:txBody>
        </p:sp>
      </p:grpSp>
      <p:grpSp>
        <p:nvGrpSpPr>
          <p:cNvPr id="88" name="Группа 73"/>
          <p:cNvGrpSpPr/>
          <p:nvPr/>
        </p:nvGrpSpPr>
        <p:grpSpPr>
          <a:xfrm>
            <a:off x="3781510" y="1017699"/>
            <a:ext cx="2952328" cy="3672408"/>
            <a:chOff x="2223186" y="522015"/>
            <a:chExt cx="3036067" cy="3672408"/>
          </a:xfrm>
        </p:grpSpPr>
        <p:grpSp>
          <p:nvGrpSpPr>
            <p:cNvPr id="90" name="Группа 51"/>
            <p:cNvGrpSpPr/>
            <p:nvPr/>
          </p:nvGrpSpPr>
          <p:grpSpPr>
            <a:xfrm>
              <a:off x="2232100" y="522015"/>
              <a:ext cx="2880320" cy="3672408"/>
              <a:chOff x="578067" y="4729895"/>
              <a:chExt cx="1771655" cy="2268485"/>
            </a:xfrm>
          </p:grpSpPr>
          <p:sp>
            <p:nvSpPr>
              <p:cNvPr id="94" name="object 149"/>
              <p:cNvSpPr/>
              <p:nvPr/>
            </p:nvSpPr>
            <p:spPr>
              <a:xfrm>
                <a:off x="578072" y="6673895"/>
                <a:ext cx="1771650" cy="324485"/>
              </a:xfrm>
              <a:custGeom>
                <a:avLst/>
                <a:gdLst/>
                <a:ahLst/>
                <a:cxnLst/>
                <a:rect l="l" t="t" r="r" b="b"/>
                <a:pathLst>
                  <a:path w="1771650" h="324484">
                    <a:moveTo>
                      <a:pt x="1771199" y="0"/>
                    </a:moveTo>
                    <a:lnTo>
                      <a:pt x="0" y="0"/>
                    </a:lnTo>
                    <a:lnTo>
                      <a:pt x="0" y="323999"/>
                    </a:lnTo>
                    <a:lnTo>
                      <a:pt x="1771199" y="323999"/>
                    </a:lnTo>
                    <a:lnTo>
                      <a:pt x="1771199" y="0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grpSp>
            <p:nvGrpSpPr>
              <p:cNvPr id="95" name="Группа 37"/>
              <p:cNvGrpSpPr/>
              <p:nvPr/>
            </p:nvGrpSpPr>
            <p:grpSpPr>
              <a:xfrm>
                <a:off x="578067" y="4729895"/>
                <a:ext cx="1771655" cy="1944370"/>
                <a:chOff x="578067" y="4729895"/>
                <a:chExt cx="1771655" cy="1944370"/>
              </a:xfrm>
            </p:grpSpPr>
            <p:sp>
              <p:nvSpPr>
                <p:cNvPr id="96" name="object 148"/>
                <p:cNvSpPr/>
                <p:nvPr/>
              </p:nvSpPr>
              <p:spPr>
                <a:xfrm>
                  <a:off x="578072" y="4729895"/>
                  <a:ext cx="1771650" cy="19443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1650" h="1944369">
                      <a:moveTo>
                        <a:pt x="0" y="1944000"/>
                      </a:moveTo>
                      <a:lnTo>
                        <a:pt x="1771199" y="1944000"/>
                      </a:lnTo>
                      <a:lnTo>
                        <a:pt x="1771199" y="0"/>
                      </a:lnTo>
                      <a:lnTo>
                        <a:pt x="0" y="0"/>
                      </a:lnTo>
                      <a:lnTo>
                        <a:pt x="0" y="19440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97" name="object 150"/>
                <p:cNvSpPr/>
                <p:nvPr/>
              </p:nvSpPr>
              <p:spPr>
                <a:xfrm>
                  <a:off x="578072" y="5041277"/>
                  <a:ext cx="366395" cy="10852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6395" h="1085215">
                      <a:moveTo>
                        <a:pt x="0" y="0"/>
                      </a:moveTo>
                      <a:lnTo>
                        <a:pt x="0" y="1085162"/>
                      </a:lnTo>
                      <a:lnTo>
                        <a:pt x="4348" y="1085162"/>
                      </a:lnTo>
                      <a:lnTo>
                        <a:pt x="366105" y="14014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8995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98" name="object 151"/>
                <p:cNvSpPr/>
                <p:nvPr/>
              </p:nvSpPr>
              <p:spPr>
                <a:xfrm>
                  <a:off x="578067" y="4729898"/>
                  <a:ext cx="1771650" cy="9036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1650" h="903604">
                      <a:moveTo>
                        <a:pt x="538949" y="0"/>
                      </a:moveTo>
                      <a:lnTo>
                        <a:pt x="0" y="0"/>
                      </a:lnTo>
                      <a:lnTo>
                        <a:pt x="0" y="225437"/>
                      </a:lnTo>
                      <a:lnTo>
                        <a:pt x="394804" y="376567"/>
                      </a:lnTo>
                      <a:lnTo>
                        <a:pt x="538949" y="0"/>
                      </a:lnTo>
                      <a:close/>
                    </a:path>
                    <a:path w="1771650" h="903604">
                      <a:moveTo>
                        <a:pt x="1771192" y="0"/>
                      </a:moveTo>
                      <a:lnTo>
                        <a:pt x="621614" y="0"/>
                      </a:lnTo>
                      <a:lnTo>
                        <a:pt x="466902" y="404177"/>
                      </a:lnTo>
                      <a:lnTo>
                        <a:pt x="1771192" y="903465"/>
                      </a:lnTo>
                      <a:lnTo>
                        <a:pt x="1771192" y="0"/>
                      </a:lnTo>
                      <a:close/>
                    </a:path>
                  </a:pathLst>
                </a:custGeom>
                <a:solidFill>
                  <a:srgbClr val="1D489F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102" name="object 155"/>
                <p:cNvSpPr/>
                <p:nvPr/>
              </p:nvSpPr>
              <p:spPr>
                <a:xfrm>
                  <a:off x="1013750" y="5501764"/>
                  <a:ext cx="47625" cy="546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625" h="54609">
                      <a:moveTo>
                        <a:pt x="9364" y="0"/>
                      </a:moveTo>
                      <a:lnTo>
                        <a:pt x="5771" y="2012"/>
                      </a:lnTo>
                      <a:lnTo>
                        <a:pt x="0" y="8222"/>
                      </a:lnTo>
                      <a:lnTo>
                        <a:pt x="4584" y="15018"/>
                      </a:lnTo>
                      <a:lnTo>
                        <a:pt x="15446" y="25332"/>
                      </a:lnTo>
                      <a:lnTo>
                        <a:pt x="28505" y="42095"/>
                      </a:lnTo>
                      <a:lnTo>
                        <a:pt x="36698" y="52324"/>
                      </a:lnTo>
                      <a:lnTo>
                        <a:pt x="42438" y="54317"/>
                      </a:lnTo>
                      <a:lnTo>
                        <a:pt x="45846" y="51521"/>
                      </a:lnTo>
                      <a:lnTo>
                        <a:pt x="47038" y="47383"/>
                      </a:lnTo>
                      <a:lnTo>
                        <a:pt x="45327" y="41196"/>
                      </a:lnTo>
                      <a:lnTo>
                        <a:pt x="40866" y="35516"/>
                      </a:lnTo>
                      <a:lnTo>
                        <a:pt x="35321" y="30494"/>
                      </a:lnTo>
                      <a:lnTo>
                        <a:pt x="30363" y="26280"/>
                      </a:lnTo>
                      <a:lnTo>
                        <a:pt x="26866" y="22529"/>
                      </a:lnTo>
                      <a:lnTo>
                        <a:pt x="18353" y="12024"/>
                      </a:lnTo>
                      <a:lnTo>
                        <a:pt x="12917" y="6033"/>
                      </a:lnTo>
                      <a:lnTo>
                        <a:pt x="10239" y="3300"/>
                      </a:lnTo>
                      <a:lnTo>
                        <a:pt x="936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</p:grpSp>
        <p:sp>
          <p:nvSpPr>
            <p:cNvPr id="91" name="TextBox 90"/>
            <p:cNvSpPr txBox="1"/>
            <p:nvPr/>
          </p:nvSpPr>
          <p:spPr>
            <a:xfrm>
              <a:off x="2327824" y="2246785"/>
              <a:ext cx="277942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err="1">
                  <a:solidFill>
                    <a:srgbClr val="0070C0"/>
                  </a:solidFill>
                  <a:latin typeface="Proxima Nova Rg" pitchFamily="2" charset="0"/>
                </a:rPr>
                <a:t>Спицин</a:t>
              </a:r>
              <a:endParaRPr lang="ru-RU" b="1" dirty="0">
                <a:solidFill>
                  <a:srgbClr val="0070C0"/>
                </a:solidFill>
                <a:latin typeface="Proxima Nova Rg" pitchFamily="2" charset="0"/>
              </a:endParaRPr>
            </a:p>
            <a:p>
              <a:pPr algn="ctr"/>
              <a:r>
                <a:rPr lang="ru-RU" b="1" dirty="0">
                  <a:solidFill>
                    <a:srgbClr val="0070C0"/>
                  </a:solidFill>
                  <a:latin typeface="Proxima Nova Rg" pitchFamily="2" charset="0"/>
                </a:rPr>
                <a:t>Николай Николаевич</a:t>
              </a: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2223186" y="3114303"/>
              <a:ext cx="30360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dirty="0">
                  <a:solidFill>
                    <a:srgbClr val="0070C0"/>
                  </a:solidFill>
                  <a:latin typeface="Proxima Nova Rg" pitchFamily="2" charset="0"/>
                </a:rPr>
                <a:t>Компетенция</a:t>
              </a:r>
            </a:p>
            <a:p>
              <a:pPr algn="ctr"/>
              <a:r>
                <a:rPr lang="ru-RU" sz="1400" dirty="0" smtClean="0">
                  <a:solidFill>
                    <a:srgbClr val="0070C0"/>
                  </a:solidFill>
                  <a:latin typeface="Proxima Nova Rg" pitchFamily="2" charset="0"/>
                </a:rPr>
                <a:t>«ЭКОЛОГИЯ»</a:t>
              </a:r>
              <a:endParaRPr lang="ru-RU" sz="1400" dirty="0">
                <a:solidFill>
                  <a:srgbClr val="0070C0"/>
                </a:solidFill>
                <a:latin typeface="Proxima Nova Rg" pitchFamily="2" charset="0"/>
              </a:endParaRPr>
            </a:p>
          </p:txBody>
        </p:sp>
      </p:grpSp>
      <p:sp>
        <p:nvSpPr>
          <p:cNvPr id="105" name="TextBox 104"/>
          <p:cNvSpPr txBox="1"/>
          <p:nvPr/>
        </p:nvSpPr>
        <p:spPr>
          <a:xfrm>
            <a:off x="560802" y="6498679"/>
            <a:ext cx="2232248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err="1"/>
              <a:t>Бейджи</a:t>
            </a:r>
            <a:r>
              <a:rPr lang="ru-RU" dirty="0"/>
              <a:t> экспертам</a:t>
            </a: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697" y="1869422"/>
            <a:ext cx="995340" cy="884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3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8786" y="1806432"/>
            <a:ext cx="911142" cy="809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0560" y="1762424"/>
            <a:ext cx="911142" cy="809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" name="Прямоугольник 50"/>
          <p:cNvSpPr/>
          <p:nvPr/>
        </p:nvSpPr>
        <p:spPr>
          <a:xfrm>
            <a:off x="4369434" y="1113730"/>
            <a:ext cx="2155568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4445" algn="r"/>
            <a:r>
              <a:rPr lang="ru-RU" sz="800" dirty="0" smtClean="0">
                <a:solidFill>
                  <a:schemeClr val="bg1"/>
                </a:solidFill>
                <a:latin typeface="Proxima Nova Rg" pitchFamily="2" charset="0"/>
                <a:cs typeface="Arial" pitchFamily="34" charset="0"/>
              </a:rPr>
              <a:t>Муниципальный отборочный </a:t>
            </a:r>
            <a:r>
              <a:rPr lang="ru-RU" sz="800" dirty="0" smtClean="0">
                <a:solidFill>
                  <a:schemeClr val="bg1"/>
                </a:solidFill>
                <a:latin typeface="Proxima Nova Rg" pitchFamily="2" charset="0"/>
                <a:cs typeface="Arial" pitchFamily="34" charset="0"/>
              </a:rPr>
              <a:t>этап</a:t>
            </a:r>
          </a:p>
          <a:p>
            <a:pPr marR="4445" algn="r"/>
            <a:r>
              <a:rPr lang="ru-RU" sz="800" dirty="0" smtClean="0">
                <a:solidFill>
                  <a:schemeClr val="bg1"/>
                </a:solidFill>
                <a:latin typeface="Proxima Nova Rg" pitchFamily="2" charset="0"/>
                <a:cs typeface="Arial" pitchFamily="34" charset="0"/>
              </a:rPr>
              <a:t>межрегионального чемпионата</a:t>
            </a:r>
            <a:endParaRPr lang="ru-RU" sz="800" dirty="0" smtClean="0">
              <a:solidFill>
                <a:schemeClr val="bg1"/>
              </a:solidFill>
              <a:latin typeface="Proxima Nova Rg" pitchFamily="2" charset="0"/>
              <a:cs typeface="Arial" pitchFamily="34" charset="0"/>
            </a:endParaRPr>
          </a:p>
          <a:p>
            <a:pPr marR="4445" algn="r"/>
            <a:r>
              <a:rPr lang="ru-RU" sz="900" dirty="0">
                <a:solidFill>
                  <a:schemeClr val="bg1"/>
                </a:solidFill>
                <a:latin typeface="Proxima Nova Rg" pitchFamily="2" charset="0"/>
                <a:cs typeface="Arial" pitchFamily="34" charset="0"/>
              </a:rPr>
              <a:t>«Юный мастер» (</a:t>
            </a:r>
            <a:r>
              <a:rPr lang="en-US" sz="900" dirty="0" err="1">
                <a:solidFill>
                  <a:schemeClr val="bg1"/>
                </a:solidFill>
                <a:latin typeface="Proxima Nova Rg" pitchFamily="2" charset="0"/>
                <a:cs typeface="Arial" pitchFamily="34" charset="0"/>
              </a:rPr>
              <a:t>BabySkills</a:t>
            </a:r>
            <a:r>
              <a:rPr lang="en-US" sz="900" dirty="0">
                <a:solidFill>
                  <a:schemeClr val="bg1"/>
                </a:solidFill>
                <a:latin typeface="Proxima Nova Rg" pitchFamily="2" charset="0"/>
                <a:cs typeface="Arial" pitchFamily="34" charset="0"/>
              </a:rPr>
              <a:t>) </a:t>
            </a:r>
            <a:endParaRPr lang="ru-RU" sz="900" dirty="0" smtClean="0">
              <a:solidFill>
                <a:schemeClr val="bg1"/>
              </a:solidFill>
              <a:latin typeface="Proxima Nova Rg" pitchFamily="2" charset="0"/>
              <a:cs typeface="Arial" pitchFamily="34" charset="0"/>
            </a:endParaRPr>
          </a:p>
          <a:p>
            <a:pPr marR="4445" algn="r"/>
            <a:r>
              <a:rPr lang="ru-RU" sz="900" dirty="0" smtClean="0">
                <a:solidFill>
                  <a:schemeClr val="bg1"/>
                </a:solidFill>
                <a:latin typeface="Proxima Nova Rg" pitchFamily="2" charset="0"/>
                <a:cs typeface="Arial" pitchFamily="34" charset="0"/>
              </a:rPr>
              <a:t>г</a:t>
            </a:r>
            <a:r>
              <a:rPr lang="ru-RU" sz="900" dirty="0" smtClean="0">
                <a:solidFill>
                  <a:schemeClr val="bg1"/>
                </a:solidFill>
                <a:latin typeface="Proxima Nova Rg" pitchFamily="2" charset="0"/>
                <a:cs typeface="Arial" pitchFamily="34" charset="0"/>
              </a:rPr>
              <a:t>. Надым 2024</a:t>
            </a:r>
            <a:endParaRPr lang="ru-RU" sz="900" dirty="0">
              <a:solidFill>
                <a:schemeClr val="bg1"/>
              </a:solidFill>
              <a:latin typeface="Proxima Nova Rg" pitchFamily="2" charset="0"/>
              <a:cs typeface="Arial" pitchFamily="34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8024601" y="1113729"/>
            <a:ext cx="2155568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4445" algn="r"/>
            <a:r>
              <a:rPr lang="ru-RU" sz="800" dirty="0" smtClean="0">
                <a:solidFill>
                  <a:schemeClr val="bg1"/>
                </a:solidFill>
                <a:latin typeface="Proxima Nova Rg" pitchFamily="2" charset="0"/>
                <a:cs typeface="Arial" pitchFamily="34" charset="0"/>
              </a:rPr>
              <a:t>Муниципальный отборочный </a:t>
            </a:r>
            <a:r>
              <a:rPr lang="ru-RU" sz="800" dirty="0" smtClean="0">
                <a:solidFill>
                  <a:schemeClr val="bg1"/>
                </a:solidFill>
                <a:latin typeface="Proxima Nova Rg" pitchFamily="2" charset="0"/>
                <a:cs typeface="Arial" pitchFamily="34" charset="0"/>
              </a:rPr>
              <a:t>этап</a:t>
            </a:r>
          </a:p>
          <a:p>
            <a:pPr marR="4445" algn="r"/>
            <a:r>
              <a:rPr lang="ru-RU" sz="800" dirty="0" smtClean="0">
                <a:solidFill>
                  <a:schemeClr val="bg1"/>
                </a:solidFill>
                <a:latin typeface="Proxima Nova Rg" pitchFamily="2" charset="0"/>
                <a:cs typeface="Arial" pitchFamily="34" charset="0"/>
              </a:rPr>
              <a:t>межрегионального чемпионата</a:t>
            </a:r>
            <a:endParaRPr lang="ru-RU" sz="800" dirty="0" smtClean="0">
              <a:solidFill>
                <a:schemeClr val="bg1"/>
              </a:solidFill>
              <a:latin typeface="Proxima Nova Rg" pitchFamily="2" charset="0"/>
              <a:cs typeface="Arial" pitchFamily="34" charset="0"/>
            </a:endParaRPr>
          </a:p>
          <a:p>
            <a:pPr marR="4445" algn="r"/>
            <a:r>
              <a:rPr lang="ru-RU" sz="900" dirty="0">
                <a:solidFill>
                  <a:schemeClr val="bg1"/>
                </a:solidFill>
                <a:latin typeface="Proxima Nova Rg" pitchFamily="2" charset="0"/>
                <a:cs typeface="Arial" pitchFamily="34" charset="0"/>
              </a:rPr>
              <a:t>«Юный мастер» (</a:t>
            </a:r>
            <a:r>
              <a:rPr lang="en-US" sz="900" dirty="0" err="1">
                <a:solidFill>
                  <a:schemeClr val="bg1"/>
                </a:solidFill>
                <a:latin typeface="Proxima Nova Rg" pitchFamily="2" charset="0"/>
                <a:cs typeface="Arial" pitchFamily="34" charset="0"/>
              </a:rPr>
              <a:t>BabySkills</a:t>
            </a:r>
            <a:r>
              <a:rPr lang="en-US" sz="900" dirty="0">
                <a:solidFill>
                  <a:schemeClr val="bg1"/>
                </a:solidFill>
                <a:latin typeface="Proxima Nova Rg" pitchFamily="2" charset="0"/>
                <a:cs typeface="Arial" pitchFamily="34" charset="0"/>
              </a:rPr>
              <a:t>) </a:t>
            </a:r>
            <a:endParaRPr lang="ru-RU" sz="900" dirty="0" smtClean="0">
              <a:solidFill>
                <a:schemeClr val="bg1"/>
              </a:solidFill>
              <a:latin typeface="Proxima Nova Rg" pitchFamily="2" charset="0"/>
              <a:cs typeface="Arial" pitchFamily="34" charset="0"/>
            </a:endParaRPr>
          </a:p>
          <a:p>
            <a:pPr marR="4445" algn="r"/>
            <a:r>
              <a:rPr lang="ru-RU" sz="900" dirty="0" smtClean="0">
                <a:solidFill>
                  <a:schemeClr val="bg1"/>
                </a:solidFill>
                <a:latin typeface="Proxima Nova Rg" pitchFamily="2" charset="0"/>
                <a:cs typeface="Arial" pitchFamily="34" charset="0"/>
              </a:rPr>
              <a:t>г</a:t>
            </a:r>
            <a:r>
              <a:rPr lang="ru-RU" sz="900" dirty="0" smtClean="0">
                <a:solidFill>
                  <a:schemeClr val="bg1"/>
                </a:solidFill>
                <a:latin typeface="Proxima Nova Rg" pitchFamily="2" charset="0"/>
                <a:cs typeface="Arial" pitchFamily="34" charset="0"/>
              </a:rPr>
              <a:t>. Надым 2024</a:t>
            </a:r>
            <a:endParaRPr lang="ru-RU" sz="900" dirty="0">
              <a:solidFill>
                <a:schemeClr val="bg1"/>
              </a:solidFill>
              <a:latin typeface="Proxima Nova Rg" pitchFamily="2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6" y="4165403"/>
            <a:ext cx="2944813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8055" y="4234391"/>
            <a:ext cx="2805113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3757" y="4260896"/>
            <a:ext cx="2809875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Овал 18"/>
          <p:cNvSpPr/>
          <p:nvPr/>
        </p:nvSpPr>
        <p:spPr>
          <a:xfrm rot="20760897">
            <a:off x="899034" y="1878042"/>
            <a:ext cx="960491" cy="81545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8" name="Группа 73"/>
          <p:cNvGrpSpPr/>
          <p:nvPr/>
        </p:nvGrpSpPr>
        <p:grpSpPr>
          <a:xfrm>
            <a:off x="230219" y="449565"/>
            <a:ext cx="3168350" cy="3672408"/>
            <a:chOff x="2087495" y="522015"/>
            <a:chExt cx="3258216" cy="3672408"/>
          </a:xfrm>
        </p:grpSpPr>
        <p:grpSp>
          <p:nvGrpSpPr>
            <p:cNvPr id="90" name="Группа 51"/>
            <p:cNvGrpSpPr/>
            <p:nvPr/>
          </p:nvGrpSpPr>
          <p:grpSpPr>
            <a:xfrm>
              <a:off x="2232100" y="522015"/>
              <a:ext cx="2880320" cy="3672408"/>
              <a:chOff x="578067" y="4729895"/>
              <a:chExt cx="1771655" cy="2268485"/>
            </a:xfrm>
          </p:grpSpPr>
          <p:sp>
            <p:nvSpPr>
              <p:cNvPr id="94" name="object 149"/>
              <p:cNvSpPr/>
              <p:nvPr/>
            </p:nvSpPr>
            <p:spPr>
              <a:xfrm>
                <a:off x="578072" y="6673895"/>
                <a:ext cx="1771650" cy="324485"/>
              </a:xfrm>
              <a:custGeom>
                <a:avLst/>
                <a:gdLst/>
                <a:ahLst/>
                <a:cxnLst/>
                <a:rect l="l" t="t" r="r" b="b"/>
                <a:pathLst>
                  <a:path w="1771650" h="324484">
                    <a:moveTo>
                      <a:pt x="1771199" y="0"/>
                    </a:moveTo>
                    <a:lnTo>
                      <a:pt x="0" y="0"/>
                    </a:lnTo>
                    <a:lnTo>
                      <a:pt x="0" y="323999"/>
                    </a:lnTo>
                    <a:lnTo>
                      <a:pt x="1771199" y="323999"/>
                    </a:lnTo>
                    <a:lnTo>
                      <a:pt x="1771199" y="0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grpSp>
            <p:nvGrpSpPr>
              <p:cNvPr id="95" name="Группа 37"/>
              <p:cNvGrpSpPr/>
              <p:nvPr/>
            </p:nvGrpSpPr>
            <p:grpSpPr>
              <a:xfrm>
                <a:off x="578067" y="4729895"/>
                <a:ext cx="1771655" cy="1944370"/>
                <a:chOff x="578067" y="4729895"/>
                <a:chExt cx="1771655" cy="1944370"/>
              </a:xfrm>
            </p:grpSpPr>
            <p:sp>
              <p:nvSpPr>
                <p:cNvPr id="96" name="object 148"/>
                <p:cNvSpPr/>
                <p:nvPr/>
              </p:nvSpPr>
              <p:spPr>
                <a:xfrm>
                  <a:off x="578072" y="4729895"/>
                  <a:ext cx="1771650" cy="19443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1650" h="1944369">
                      <a:moveTo>
                        <a:pt x="0" y="1944000"/>
                      </a:moveTo>
                      <a:lnTo>
                        <a:pt x="1771199" y="1944000"/>
                      </a:lnTo>
                      <a:lnTo>
                        <a:pt x="1771199" y="0"/>
                      </a:lnTo>
                      <a:lnTo>
                        <a:pt x="0" y="0"/>
                      </a:lnTo>
                      <a:lnTo>
                        <a:pt x="0" y="19440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97" name="object 150"/>
                <p:cNvSpPr/>
                <p:nvPr/>
              </p:nvSpPr>
              <p:spPr>
                <a:xfrm>
                  <a:off x="578072" y="5041277"/>
                  <a:ext cx="366395" cy="10852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6395" h="1085215">
                      <a:moveTo>
                        <a:pt x="0" y="0"/>
                      </a:moveTo>
                      <a:lnTo>
                        <a:pt x="0" y="1085162"/>
                      </a:lnTo>
                      <a:lnTo>
                        <a:pt x="4348" y="1085162"/>
                      </a:lnTo>
                      <a:lnTo>
                        <a:pt x="366105" y="14014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8995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98" name="object 151"/>
                <p:cNvSpPr/>
                <p:nvPr/>
              </p:nvSpPr>
              <p:spPr>
                <a:xfrm>
                  <a:off x="578067" y="4729898"/>
                  <a:ext cx="1771650" cy="9036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1650" h="903604">
                      <a:moveTo>
                        <a:pt x="538949" y="0"/>
                      </a:moveTo>
                      <a:lnTo>
                        <a:pt x="0" y="0"/>
                      </a:lnTo>
                      <a:lnTo>
                        <a:pt x="0" y="225437"/>
                      </a:lnTo>
                      <a:lnTo>
                        <a:pt x="394804" y="376567"/>
                      </a:lnTo>
                      <a:lnTo>
                        <a:pt x="538949" y="0"/>
                      </a:lnTo>
                      <a:close/>
                    </a:path>
                    <a:path w="1771650" h="903604">
                      <a:moveTo>
                        <a:pt x="1771192" y="0"/>
                      </a:moveTo>
                      <a:lnTo>
                        <a:pt x="621614" y="0"/>
                      </a:lnTo>
                      <a:lnTo>
                        <a:pt x="466902" y="404177"/>
                      </a:lnTo>
                      <a:lnTo>
                        <a:pt x="1771192" y="903465"/>
                      </a:lnTo>
                      <a:lnTo>
                        <a:pt x="1771192" y="0"/>
                      </a:lnTo>
                      <a:close/>
                    </a:path>
                  </a:pathLst>
                </a:custGeom>
                <a:solidFill>
                  <a:srgbClr val="1D489F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102" name="object 155"/>
                <p:cNvSpPr/>
                <p:nvPr/>
              </p:nvSpPr>
              <p:spPr>
                <a:xfrm>
                  <a:off x="1013750" y="5501764"/>
                  <a:ext cx="47625" cy="546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625" h="54609">
                      <a:moveTo>
                        <a:pt x="9364" y="0"/>
                      </a:moveTo>
                      <a:lnTo>
                        <a:pt x="5771" y="2012"/>
                      </a:lnTo>
                      <a:lnTo>
                        <a:pt x="0" y="8222"/>
                      </a:lnTo>
                      <a:lnTo>
                        <a:pt x="4584" y="15018"/>
                      </a:lnTo>
                      <a:lnTo>
                        <a:pt x="15446" y="25332"/>
                      </a:lnTo>
                      <a:lnTo>
                        <a:pt x="28505" y="42095"/>
                      </a:lnTo>
                      <a:lnTo>
                        <a:pt x="36698" y="52324"/>
                      </a:lnTo>
                      <a:lnTo>
                        <a:pt x="42438" y="54317"/>
                      </a:lnTo>
                      <a:lnTo>
                        <a:pt x="45846" y="51521"/>
                      </a:lnTo>
                      <a:lnTo>
                        <a:pt x="47038" y="47383"/>
                      </a:lnTo>
                      <a:lnTo>
                        <a:pt x="45327" y="41196"/>
                      </a:lnTo>
                      <a:lnTo>
                        <a:pt x="40866" y="35516"/>
                      </a:lnTo>
                      <a:lnTo>
                        <a:pt x="35321" y="30494"/>
                      </a:lnTo>
                      <a:lnTo>
                        <a:pt x="30363" y="26280"/>
                      </a:lnTo>
                      <a:lnTo>
                        <a:pt x="26866" y="22529"/>
                      </a:lnTo>
                      <a:lnTo>
                        <a:pt x="18353" y="12024"/>
                      </a:lnTo>
                      <a:lnTo>
                        <a:pt x="12917" y="6033"/>
                      </a:lnTo>
                      <a:lnTo>
                        <a:pt x="10239" y="3300"/>
                      </a:lnTo>
                      <a:lnTo>
                        <a:pt x="936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</p:grpSp>
        <p:sp>
          <p:nvSpPr>
            <p:cNvPr id="92" name="TextBox 91"/>
            <p:cNvSpPr txBox="1"/>
            <p:nvPr/>
          </p:nvSpPr>
          <p:spPr>
            <a:xfrm>
              <a:off x="2223186" y="3114303"/>
              <a:ext cx="30360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dirty="0">
                  <a:solidFill>
                    <a:srgbClr val="0070C0"/>
                  </a:solidFill>
                  <a:latin typeface="Proxima Nova Rg" pitchFamily="2" charset="0"/>
                </a:rPr>
                <a:t>Компетенция</a:t>
              </a:r>
            </a:p>
            <a:p>
              <a:pPr algn="ctr"/>
              <a:r>
                <a:rPr lang="ru-RU" sz="1400" dirty="0" smtClean="0">
                  <a:solidFill>
                    <a:srgbClr val="0070C0"/>
                  </a:solidFill>
                  <a:latin typeface="Proxima Nova Rg" pitchFamily="2" charset="0"/>
                </a:rPr>
                <a:t>«ЭКОЛОГИЯ»</a:t>
              </a:r>
              <a:endParaRPr lang="ru-RU" sz="1400" dirty="0">
                <a:solidFill>
                  <a:srgbClr val="0070C0"/>
                </a:solidFill>
                <a:latin typeface="Proxima Nova Rg" pitchFamily="2" charset="0"/>
              </a:endParaRP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2087495" y="2286064"/>
              <a:ext cx="325821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err="1" smtClean="0">
                  <a:solidFill>
                    <a:srgbClr val="0070C0"/>
                  </a:solidFill>
                  <a:latin typeface="Proxima Nova Rg" pitchFamily="2" charset="0"/>
                </a:rPr>
                <a:t>Спицин</a:t>
              </a:r>
              <a:endParaRPr lang="ru-RU" b="1" dirty="0">
                <a:solidFill>
                  <a:srgbClr val="0070C0"/>
                </a:solidFill>
                <a:latin typeface="Proxima Nova Rg" pitchFamily="2" charset="0"/>
              </a:endParaRPr>
            </a:p>
            <a:p>
              <a:pPr algn="ctr"/>
              <a:r>
                <a:rPr lang="ru-RU" b="1" dirty="0" smtClean="0">
                  <a:solidFill>
                    <a:srgbClr val="0070C0"/>
                  </a:solidFill>
                  <a:latin typeface="Proxima Nova Rg" pitchFamily="2" charset="0"/>
                </a:rPr>
                <a:t>Николай Николаевич</a:t>
              </a:r>
              <a:endParaRPr lang="ru-RU" b="1" dirty="0">
                <a:solidFill>
                  <a:srgbClr val="0070C0"/>
                </a:solidFill>
                <a:latin typeface="Proxima Nova Rg" pitchFamily="2" charset="0"/>
              </a:endParaRPr>
            </a:p>
          </p:txBody>
        </p:sp>
      </p:grpSp>
      <p:sp>
        <p:nvSpPr>
          <p:cNvPr id="105" name="TextBox 104"/>
          <p:cNvSpPr txBox="1"/>
          <p:nvPr/>
        </p:nvSpPr>
        <p:spPr>
          <a:xfrm>
            <a:off x="576848" y="4770487"/>
            <a:ext cx="2232248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err="1"/>
              <a:t>Бейджи</a:t>
            </a:r>
            <a:r>
              <a:rPr lang="ru-RU" dirty="0"/>
              <a:t> экспертам</a:t>
            </a:r>
          </a:p>
        </p:txBody>
      </p:sp>
      <p:sp>
        <p:nvSpPr>
          <p:cNvPr id="58" name="Овал 57"/>
          <p:cNvSpPr/>
          <p:nvPr/>
        </p:nvSpPr>
        <p:spPr>
          <a:xfrm rot="20760897">
            <a:off x="4175641" y="1318477"/>
            <a:ext cx="960491" cy="81545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рямоугольник 60"/>
          <p:cNvSpPr/>
          <p:nvPr/>
        </p:nvSpPr>
        <p:spPr>
          <a:xfrm>
            <a:off x="4361850" y="986341"/>
            <a:ext cx="215556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4445" algn="r"/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Г. Надым 2024</a:t>
            </a:r>
            <a:endParaRPr lang="ru-RU" sz="1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7886608" y="1172534"/>
            <a:ext cx="215556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4445" algn="r"/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Г. Надым 2024</a:t>
            </a:r>
            <a:endParaRPr lang="ru-RU" sz="1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4" name="Группа 73"/>
          <p:cNvGrpSpPr/>
          <p:nvPr/>
        </p:nvGrpSpPr>
        <p:grpSpPr>
          <a:xfrm>
            <a:off x="3793040" y="411093"/>
            <a:ext cx="2952328" cy="3672408"/>
            <a:chOff x="2223186" y="522015"/>
            <a:chExt cx="3036067" cy="3672408"/>
          </a:xfrm>
        </p:grpSpPr>
        <p:grpSp>
          <p:nvGrpSpPr>
            <p:cNvPr id="66" name="Группа 51"/>
            <p:cNvGrpSpPr/>
            <p:nvPr/>
          </p:nvGrpSpPr>
          <p:grpSpPr>
            <a:xfrm>
              <a:off x="2232100" y="522015"/>
              <a:ext cx="2880320" cy="3672408"/>
              <a:chOff x="578067" y="4729895"/>
              <a:chExt cx="1771655" cy="2268485"/>
            </a:xfrm>
          </p:grpSpPr>
          <p:sp>
            <p:nvSpPr>
              <p:cNvPr id="69" name="object 149"/>
              <p:cNvSpPr/>
              <p:nvPr/>
            </p:nvSpPr>
            <p:spPr>
              <a:xfrm>
                <a:off x="578072" y="6673895"/>
                <a:ext cx="1771650" cy="324485"/>
              </a:xfrm>
              <a:custGeom>
                <a:avLst/>
                <a:gdLst/>
                <a:ahLst/>
                <a:cxnLst/>
                <a:rect l="l" t="t" r="r" b="b"/>
                <a:pathLst>
                  <a:path w="1771650" h="324484">
                    <a:moveTo>
                      <a:pt x="1771199" y="0"/>
                    </a:moveTo>
                    <a:lnTo>
                      <a:pt x="0" y="0"/>
                    </a:lnTo>
                    <a:lnTo>
                      <a:pt x="0" y="323999"/>
                    </a:lnTo>
                    <a:lnTo>
                      <a:pt x="1771199" y="323999"/>
                    </a:lnTo>
                    <a:lnTo>
                      <a:pt x="1771199" y="0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grpSp>
            <p:nvGrpSpPr>
              <p:cNvPr id="70" name="Группа 37"/>
              <p:cNvGrpSpPr/>
              <p:nvPr/>
            </p:nvGrpSpPr>
            <p:grpSpPr>
              <a:xfrm>
                <a:off x="578067" y="4729895"/>
                <a:ext cx="1771655" cy="1944370"/>
                <a:chOff x="578067" y="4729895"/>
                <a:chExt cx="1771655" cy="1944370"/>
              </a:xfrm>
            </p:grpSpPr>
            <p:sp>
              <p:nvSpPr>
                <p:cNvPr id="71" name="object 148"/>
                <p:cNvSpPr/>
                <p:nvPr/>
              </p:nvSpPr>
              <p:spPr>
                <a:xfrm>
                  <a:off x="578072" y="4729895"/>
                  <a:ext cx="1771650" cy="19443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1650" h="1944369">
                      <a:moveTo>
                        <a:pt x="0" y="1944000"/>
                      </a:moveTo>
                      <a:lnTo>
                        <a:pt x="1771199" y="1944000"/>
                      </a:lnTo>
                      <a:lnTo>
                        <a:pt x="1771199" y="0"/>
                      </a:lnTo>
                      <a:lnTo>
                        <a:pt x="0" y="0"/>
                      </a:lnTo>
                      <a:lnTo>
                        <a:pt x="0" y="19440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72" name="object 150"/>
                <p:cNvSpPr/>
                <p:nvPr/>
              </p:nvSpPr>
              <p:spPr>
                <a:xfrm>
                  <a:off x="578072" y="5041277"/>
                  <a:ext cx="366395" cy="10852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6395" h="1085215">
                      <a:moveTo>
                        <a:pt x="0" y="0"/>
                      </a:moveTo>
                      <a:lnTo>
                        <a:pt x="0" y="1085162"/>
                      </a:lnTo>
                      <a:lnTo>
                        <a:pt x="4348" y="1085162"/>
                      </a:lnTo>
                      <a:lnTo>
                        <a:pt x="366105" y="14014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8995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73" name="object 151"/>
                <p:cNvSpPr/>
                <p:nvPr/>
              </p:nvSpPr>
              <p:spPr>
                <a:xfrm>
                  <a:off x="578067" y="4729898"/>
                  <a:ext cx="1771650" cy="9036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1650" h="903604">
                      <a:moveTo>
                        <a:pt x="538949" y="0"/>
                      </a:moveTo>
                      <a:lnTo>
                        <a:pt x="0" y="0"/>
                      </a:lnTo>
                      <a:lnTo>
                        <a:pt x="0" y="225437"/>
                      </a:lnTo>
                      <a:lnTo>
                        <a:pt x="394804" y="376567"/>
                      </a:lnTo>
                      <a:lnTo>
                        <a:pt x="538949" y="0"/>
                      </a:lnTo>
                      <a:close/>
                    </a:path>
                    <a:path w="1771650" h="903604">
                      <a:moveTo>
                        <a:pt x="1771192" y="0"/>
                      </a:moveTo>
                      <a:lnTo>
                        <a:pt x="621614" y="0"/>
                      </a:lnTo>
                      <a:lnTo>
                        <a:pt x="466902" y="404177"/>
                      </a:lnTo>
                      <a:lnTo>
                        <a:pt x="1771192" y="903465"/>
                      </a:lnTo>
                      <a:lnTo>
                        <a:pt x="1771192" y="0"/>
                      </a:lnTo>
                      <a:close/>
                    </a:path>
                  </a:pathLst>
                </a:custGeom>
                <a:solidFill>
                  <a:srgbClr val="1D489F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77" name="object 155"/>
                <p:cNvSpPr/>
                <p:nvPr/>
              </p:nvSpPr>
              <p:spPr>
                <a:xfrm>
                  <a:off x="1013750" y="5501764"/>
                  <a:ext cx="47625" cy="546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625" h="54609">
                      <a:moveTo>
                        <a:pt x="9364" y="0"/>
                      </a:moveTo>
                      <a:lnTo>
                        <a:pt x="5771" y="2012"/>
                      </a:lnTo>
                      <a:lnTo>
                        <a:pt x="0" y="8222"/>
                      </a:lnTo>
                      <a:lnTo>
                        <a:pt x="4584" y="15018"/>
                      </a:lnTo>
                      <a:lnTo>
                        <a:pt x="15446" y="25332"/>
                      </a:lnTo>
                      <a:lnTo>
                        <a:pt x="28505" y="42095"/>
                      </a:lnTo>
                      <a:lnTo>
                        <a:pt x="36698" y="52324"/>
                      </a:lnTo>
                      <a:lnTo>
                        <a:pt x="42438" y="54317"/>
                      </a:lnTo>
                      <a:lnTo>
                        <a:pt x="45846" y="51521"/>
                      </a:lnTo>
                      <a:lnTo>
                        <a:pt x="47038" y="47383"/>
                      </a:lnTo>
                      <a:lnTo>
                        <a:pt x="45327" y="41196"/>
                      </a:lnTo>
                      <a:lnTo>
                        <a:pt x="40866" y="35516"/>
                      </a:lnTo>
                      <a:lnTo>
                        <a:pt x="35321" y="30494"/>
                      </a:lnTo>
                      <a:lnTo>
                        <a:pt x="30363" y="26280"/>
                      </a:lnTo>
                      <a:lnTo>
                        <a:pt x="26866" y="22529"/>
                      </a:lnTo>
                      <a:lnTo>
                        <a:pt x="18353" y="12024"/>
                      </a:lnTo>
                      <a:lnTo>
                        <a:pt x="12917" y="6033"/>
                      </a:lnTo>
                      <a:lnTo>
                        <a:pt x="10239" y="3300"/>
                      </a:lnTo>
                      <a:lnTo>
                        <a:pt x="936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</p:grpSp>
        <p:sp>
          <p:nvSpPr>
            <p:cNvPr id="67" name="TextBox 66"/>
            <p:cNvSpPr txBox="1"/>
            <p:nvPr/>
          </p:nvSpPr>
          <p:spPr>
            <a:xfrm>
              <a:off x="2223186" y="3114303"/>
              <a:ext cx="30360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dirty="0">
                  <a:solidFill>
                    <a:srgbClr val="0070C0"/>
                  </a:solidFill>
                  <a:latin typeface="Proxima Nova Rg" pitchFamily="2" charset="0"/>
                </a:rPr>
                <a:t>Компетенция</a:t>
              </a:r>
            </a:p>
            <a:p>
              <a:pPr algn="ctr"/>
              <a:r>
                <a:rPr lang="ru-RU" sz="1400" dirty="0" smtClean="0">
                  <a:solidFill>
                    <a:srgbClr val="0070C0"/>
                  </a:solidFill>
                  <a:latin typeface="Proxima Nova Rg" pitchFamily="2" charset="0"/>
                </a:rPr>
                <a:t>«ЭКОЛОГИЯ»</a:t>
              </a:r>
              <a:endParaRPr lang="ru-RU" sz="1400" dirty="0">
                <a:solidFill>
                  <a:srgbClr val="0070C0"/>
                </a:solidFill>
                <a:latin typeface="Proxima Nova Rg" pitchFamily="2" charset="0"/>
              </a:endParaRPr>
            </a:p>
          </p:txBody>
        </p:sp>
      </p:grpSp>
      <p:pic>
        <p:nvPicPr>
          <p:cNvPr id="83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646" y="1321558"/>
            <a:ext cx="1004322" cy="89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4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1839" y="1208532"/>
            <a:ext cx="973081" cy="864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5" name="TextBox 84"/>
          <p:cNvSpPr txBox="1"/>
          <p:nvPr/>
        </p:nvSpPr>
        <p:spPr>
          <a:xfrm>
            <a:off x="3847071" y="2213614"/>
            <a:ext cx="27376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 smtClean="0">
                <a:solidFill>
                  <a:srgbClr val="0070C0"/>
                </a:solidFill>
                <a:latin typeface="Proxima Nova Rg" pitchFamily="2" charset="0"/>
              </a:rPr>
              <a:t>Спицин</a:t>
            </a:r>
            <a:endParaRPr lang="ru-RU" b="1" dirty="0">
              <a:solidFill>
                <a:srgbClr val="0070C0"/>
              </a:solidFill>
              <a:latin typeface="Proxima Nova Rg" pitchFamily="2" charset="0"/>
            </a:endParaRPr>
          </a:p>
          <a:p>
            <a:pPr algn="ctr"/>
            <a:r>
              <a:rPr lang="ru-RU" b="1" dirty="0" smtClean="0">
                <a:solidFill>
                  <a:srgbClr val="0070C0"/>
                </a:solidFill>
                <a:latin typeface="Proxima Nova Rg" pitchFamily="2" charset="0"/>
              </a:rPr>
              <a:t>Николай Николаевич</a:t>
            </a:r>
            <a:endParaRPr lang="ru-RU" b="1" dirty="0">
              <a:solidFill>
                <a:srgbClr val="0070C0"/>
              </a:solidFill>
              <a:latin typeface="Proxima Nova Rg" pitchFamily="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54" y="3618359"/>
            <a:ext cx="2809875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2702" y="3608382"/>
            <a:ext cx="2809875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" name="Прямоугольник 37"/>
          <p:cNvSpPr/>
          <p:nvPr/>
        </p:nvSpPr>
        <p:spPr>
          <a:xfrm>
            <a:off x="950092" y="552857"/>
            <a:ext cx="2155568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4445" algn="r"/>
            <a:r>
              <a:rPr lang="ru-RU" sz="800" dirty="0" smtClean="0">
                <a:solidFill>
                  <a:schemeClr val="bg1"/>
                </a:solidFill>
                <a:latin typeface="Proxima Nova Rg" pitchFamily="2" charset="0"/>
                <a:cs typeface="Arial" pitchFamily="34" charset="0"/>
              </a:rPr>
              <a:t>Муниципальный отборочный </a:t>
            </a:r>
            <a:r>
              <a:rPr lang="ru-RU" sz="800" dirty="0" smtClean="0">
                <a:solidFill>
                  <a:schemeClr val="bg1"/>
                </a:solidFill>
                <a:latin typeface="Proxima Nova Rg" pitchFamily="2" charset="0"/>
                <a:cs typeface="Arial" pitchFamily="34" charset="0"/>
              </a:rPr>
              <a:t>этап</a:t>
            </a:r>
          </a:p>
          <a:p>
            <a:pPr marR="4445" algn="r"/>
            <a:r>
              <a:rPr lang="ru-RU" sz="800" dirty="0" smtClean="0">
                <a:solidFill>
                  <a:schemeClr val="bg1"/>
                </a:solidFill>
                <a:latin typeface="Proxima Nova Rg" pitchFamily="2" charset="0"/>
                <a:cs typeface="Arial" pitchFamily="34" charset="0"/>
              </a:rPr>
              <a:t>межрегионального чемпионата</a:t>
            </a:r>
            <a:endParaRPr lang="ru-RU" sz="800" dirty="0" smtClean="0">
              <a:solidFill>
                <a:schemeClr val="bg1"/>
              </a:solidFill>
              <a:latin typeface="Proxima Nova Rg" pitchFamily="2" charset="0"/>
              <a:cs typeface="Arial" pitchFamily="34" charset="0"/>
            </a:endParaRPr>
          </a:p>
          <a:p>
            <a:pPr marR="4445" algn="r"/>
            <a:r>
              <a:rPr lang="ru-RU" sz="900" dirty="0">
                <a:solidFill>
                  <a:schemeClr val="bg1"/>
                </a:solidFill>
                <a:latin typeface="Proxima Nova Rg" pitchFamily="2" charset="0"/>
                <a:cs typeface="Arial" pitchFamily="34" charset="0"/>
              </a:rPr>
              <a:t>«Юный мастер» (</a:t>
            </a:r>
            <a:r>
              <a:rPr lang="en-US" sz="900" dirty="0" err="1">
                <a:solidFill>
                  <a:schemeClr val="bg1"/>
                </a:solidFill>
                <a:latin typeface="Proxima Nova Rg" pitchFamily="2" charset="0"/>
                <a:cs typeface="Arial" pitchFamily="34" charset="0"/>
              </a:rPr>
              <a:t>BabySkills</a:t>
            </a:r>
            <a:r>
              <a:rPr lang="en-US" sz="900" dirty="0">
                <a:solidFill>
                  <a:schemeClr val="bg1"/>
                </a:solidFill>
                <a:latin typeface="Proxima Nova Rg" pitchFamily="2" charset="0"/>
                <a:cs typeface="Arial" pitchFamily="34" charset="0"/>
              </a:rPr>
              <a:t>) </a:t>
            </a:r>
            <a:endParaRPr lang="ru-RU" sz="900" dirty="0" smtClean="0">
              <a:solidFill>
                <a:schemeClr val="bg1"/>
              </a:solidFill>
              <a:latin typeface="Proxima Nova Rg" pitchFamily="2" charset="0"/>
              <a:cs typeface="Arial" pitchFamily="34" charset="0"/>
            </a:endParaRPr>
          </a:p>
          <a:p>
            <a:pPr marR="4445" algn="r"/>
            <a:r>
              <a:rPr lang="ru-RU" sz="900" dirty="0" smtClean="0">
                <a:solidFill>
                  <a:schemeClr val="bg1"/>
                </a:solidFill>
                <a:latin typeface="Proxima Nova Rg" pitchFamily="2" charset="0"/>
                <a:cs typeface="Arial" pitchFamily="34" charset="0"/>
              </a:rPr>
              <a:t>г</a:t>
            </a:r>
            <a:r>
              <a:rPr lang="ru-RU" sz="900" dirty="0" smtClean="0">
                <a:solidFill>
                  <a:schemeClr val="bg1"/>
                </a:solidFill>
                <a:latin typeface="Proxima Nova Rg" pitchFamily="2" charset="0"/>
                <a:cs typeface="Arial" pitchFamily="34" charset="0"/>
              </a:rPr>
              <a:t>. Надым 2024</a:t>
            </a:r>
            <a:endParaRPr lang="ru-RU" sz="900" dirty="0">
              <a:solidFill>
                <a:schemeClr val="bg1"/>
              </a:solidFill>
              <a:latin typeface="Proxima Nova Rg" pitchFamily="2" charset="0"/>
              <a:cs typeface="Arial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4361850" y="539785"/>
            <a:ext cx="2155568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4445" algn="r"/>
            <a:r>
              <a:rPr lang="ru-RU" sz="800" dirty="0" smtClean="0">
                <a:solidFill>
                  <a:schemeClr val="bg1"/>
                </a:solidFill>
                <a:latin typeface="Proxima Nova Rg" pitchFamily="2" charset="0"/>
                <a:cs typeface="Arial" pitchFamily="34" charset="0"/>
              </a:rPr>
              <a:t>Муниципальный отборочный </a:t>
            </a:r>
            <a:r>
              <a:rPr lang="ru-RU" sz="800" dirty="0" smtClean="0">
                <a:solidFill>
                  <a:schemeClr val="bg1"/>
                </a:solidFill>
                <a:latin typeface="Proxima Nova Rg" pitchFamily="2" charset="0"/>
                <a:cs typeface="Arial" pitchFamily="34" charset="0"/>
              </a:rPr>
              <a:t>этап</a:t>
            </a:r>
          </a:p>
          <a:p>
            <a:pPr marR="4445" algn="r"/>
            <a:r>
              <a:rPr lang="ru-RU" sz="800" dirty="0" smtClean="0">
                <a:solidFill>
                  <a:schemeClr val="bg1"/>
                </a:solidFill>
                <a:latin typeface="Proxima Nova Rg" pitchFamily="2" charset="0"/>
                <a:cs typeface="Arial" pitchFamily="34" charset="0"/>
              </a:rPr>
              <a:t>межрегионального чемпионата</a:t>
            </a:r>
            <a:endParaRPr lang="ru-RU" sz="800" dirty="0" smtClean="0">
              <a:solidFill>
                <a:schemeClr val="bg1"/>
              </a:solidFill>
              <a:latin typeface="Proxima Nova Rg" pitchFamily="2" charset="0"/>
              <a:cs typeface="Arial" pitchFamily="34" charset="0"/>
            </a:endParaRPr>
          </a:p>
          <a:p>
            <a:pPr marR="4445" algn="r"/>
            <a:r>
              <a:rPr lang="ru-RU" sz="900" dirty="0">
                <a:solidFill>
                  <a:schemeClr val="bg1"/>
                </a:solidFill>
                <a:latin typeface="Proxima Nova Rg" pitchFamily="2" charset="0"/>
                <a:cs typeface="Arial" pitchFamily="34" charset="0"/>
              </a:rPr>
              <a:t>«Юный мастер» (</a:t>
            </a:r>
            <a:r>
              <a:rPr lang="en-US" sz="900" dirty="0" err="1">
                <a:solidFill>
                  <a:schemeClr val="bg1"/>
                </a:solidFill>
                <a:latin typeface="Proxima Nova Rg" pitchFamily="2" charset="0"/>
                <a:cs typeface="Arial" pitchFamily="34" charset="0"/>
              </a:rPr>
              <a:t>BabySkills</a:t>
            </a:r>
            <a:r>
              <a:rPr lang="en-US" sz="900" dirty="0">
                <a:solidFill>
                  <a:schemeClr val="bg1"/>
                </a:solidFill>
                <a:latin typeface="Proxima Nova Rg" pitchFamily="2" charset="0"/>
                <a:cs typeface="Arial" pitchFamily="34" charset="0"/>
              </a:rPr>
              <a:t>) </a:t>
            </a:r>
            <a:endParaRPr lang="ru-RU" sz="900" dirty="0" smtClean="0">
              <a:solidFill>
                <a:schemeClr val="bg1"/>
              </a:solidFill>
              <a:latin typeface="Proxima Nova Rg" pitchFamily="2" charset="0"/>
              <a:cs typeface="Arial" pitchFamily="34" charset="0"/>
            </a:endParaRPr>
          </a:p>
          <a:p>
            <a:pPr marR="4445" algn="r"/>
            <a:r>
              <a:rPr lang="ru-RU" sz="900" dirty="0" smtClean="0">
                <a:solidFill>
                  <a:schemeClr val="bg1"/>
                </a:solidFill>
                <a:latin typeface="Proxima Nova Rg" pitchFamily="2" charset="0"/>
                <a:cs typeface="Arial" pitchFamily="34" charset="0"/>
              </a:rPr>
              <a:t>г</a:t>
            </a:r>
            <a:r>
              <a:rPr lang="ru-RU" sz="900" dirty="0" smtClean="0">
                <a:solidFill>
                  <a:schemeClr val="bg1"/>
                </a:solidFill>
                <a:latin typeface="Proxima Nova Rg" pitchFamily="2" charset="0"/>
                <a:cs typeface="Arial" pitchFamily="34" charset="0"/>
              </a:rPr>
              <a:t>. Надым 2024</a:t>
            </a:r>
            <a:endParaRPr lang="ru-RU" sz="900" dirty="0">
              <a:solidFill>
                <a:schemeClr val="bg1"/>
              </a:solidFill>
              <a:latin typeface="Proxima Nova Rg" pitchFamily="2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42022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480816" y="650064"/>
            <a:ext cx="3429000" cy="2197874"/>
            <a:chOff x="0" y="0"/>
            <a:chExt cx="3429000" cy="2197874"/>
          </a:xfrm>
        </p:grpSpPr>
        <p:sp>
          <p:nvSpPr>
            <p:cNvPr id="6" name="Freeform 4"/>
            <p:cNvSpPr/>
            <p:nvPr/>
          </p:nvSpPr>
          <p:spPr bwMode="auto">
            <a:xfrm>
              <a:off x="0" y="0"/>
              <a:ext cx="2699715" cy="2000231"/>
            </a:xfrm>
            <a:custGeom>
              <a:avLst/>
              <a:gdLst>
                <a:gd name="T0" fmla="+- 0 9545 221"/>
                <a:gd name="T1" fmla="*/ T0 w 9325"/>
                <a:gd name="T2" fmla="*/ 0 h 9154"/>
                <a:gd name="T3" fmla="+- 0 221 221"/>
                <a:gd name="T4" fmla="*/ T3 w 9325"/>
                <a:gd name="T5" fmla="*/ 0 h 9154"/>
                <a:gd name="T6" fmla="+- 0 221 221"/>
                <a:gd name="T7" fmla="*/ T6 w 9325"/>
                <a:gd name="T8" fmla="*/ 9154 h 9154"/>
                <a:gd name="T9" fmla="+- 0 9545 221"/>
                <a:gd name="T10" fmla="*/ T9 w 9325"/>
                <a:gd name="T11" fmla="*/ 0 h 9154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9325" h="9154" extrusionOk="0">
                  <a:moveTo>
                    <a:pt x="9324" y="0"/>
                  </a:moveTo>
                  <a:lnTo>
                    <a:pt x="0" y="0"/>
                  </a:lnTo>
                  <a:lnTo>
                    <a:pt x="0" y="9154"/>
                  </a:lnTo>
                  <a:lnTo>
                    <a:pt x="9324" y="0"/>
                  </a:lnTo>
                  <a:close/>
                </a:path>
              </a:pathLst>
            </a:custGeom>
            <a:solidFill>
              <a:srgbClr val="0000C0"/>
            </a:solidFill>
            <a:ln w="12700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6"/>
            <p:cNvSpPr/>
            <p:nvPr/>
          </p:nvSpPr>
          <p:spPr bwMode="auto">
            <a:xfrm>
              <a:off x="1958560" y="0"/>
              <a:ext cx="1470440" cy="765218"/>
            </a:xfrm>
            <a:custGeom>
              <a:avLst/>
              <a:gdLst>
                <a:gd name="T0" fmla="+- 0 12065 6986"/>
                <a:gd name="T1" fmla="*/ T0 w 5079"/>
                <a:gd name="T2" fmla="*/ 0 h 3502"/>
                <a:gd name="T3" fmla="+- 0 6986 6986"/>
                <a:gd name="T4" fmla="*/ T3 w 5079"/>
                <a:gd name="T5" fmla="*/ 0 h 3502"/>
                <a:gd name="T6" fmla="+- 0 12065 6986"/>
                <a:gd name="T7" fmla="*/ T6 w 5079"/>
                <a:gd name="T8" fmla="*/ 3502 h 3502"/>
                <a:gd name="T9" fmla="+- 0 12065 6986"/>
                <a:gd name="T10" fmla="*/ T9 w 5079"/>
                <a:gd name="T11" fmla="*/ 0 h 3502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5079" h="3502" extrusionOk="0">
                  <a:moveTo>
                    <a:pt x="5079" y="0"/>
                  </a:moveTo>
                  <a:lnTo>
                    <a:pt x="0" y="0"/>
                  </a:lnTo>
                  <a:lnTo>
                    <a:pt x="5079" y="3502"/>
                  </a:lnTo>
                  <a:lnTo>
                    <a:pt x="5079" y="0"/>
                  </a:lnTo>
                  <a:close/>
                </a:path>
              </a:pathLst>
            </a:custGeom>
            <a:solidFill>
              <a:srgbClr val="C00000"/>
            </a:solidFill>
            <a:ln w="12700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pic>
          <p:nvPicPr>
            <p:cNvPr id="8" name="Picture 8"/>
            <p:cNvPicPr>
              <a:picLocks noChangeAspect="1" noChangeArrowheads="1"/>
            </p:cNvPicPr>
            <p:nvPr/>
          </p:nvPicPr>
          <p:blipFill>
            <a:blip r:embed="rId2"/>
            <a:stretch/>
          </p:blipFill>
          <p:spPr bwMode="auto">
            <a:xfrm>
              <a:off x="357260" y="650064"/>
              <a:ext cx="639825" cy="564409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</p:pic>
        <p:sp>
          <p:nvSpPr>
            <p:cNvPr id="9" name="Прямоугольник 8"/>
            <p:cNvSpPr/>
            <p:nvPr/>
          </p:nvSpPr>
          <p:spPr bwMode="auto">
            <a:xfrm>
              <a:off x="0" y="142844"/>
              <a:ext cx="1714512" cy="523220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sz="1400" b="1" dirty="0">
                  <a:solidFill>
                    <a:srgbClr val="FFFFFF"/>
                  </a:solidFill>
                  <a:latin typeface="Comic Sans MS"/>
                  <a:ea typeface="Comic Sans MS"/>
                  <a:cs typeface="Comic Sans MS"/>
                </a:rPr>
                <a:t>Чемпионат</a:t>
              </a:r>
              <a:endParaRPr dirty="0"/>
            </a:p>
            <a:p>
              <a:pPr>
                <a:defRPr/>
              </a:pPr>
              <a:r>
                <a:rPr lang="ru-RU" sz="1400" b="1" dirty="0">
                  <a:solidFill>
                    <a:srgbClr val="FFFFFF"/>
                  </a:solidFill>
                  <a:latin typeface="Comic Sans MS"/>
                  <a:ea typeface="Comic Sans MS"/>
                  <a:cs typeface="Comic Sans MS"/>
                </a:rPr>
                <a:t>«Юный мастер»</a:t>
              </a:r>
              <a:r>
                <a:rPr lang="ru-RU" sz="1400" b="1" spc="-2070" dirty="0">
                  <a:solidFill>
                    <a:srgbClr val="FFFFFF"/>
                  </a:solidFill>
                  <a:latin typeface="Comic Sans MS"/>
                  <a:ea typeface="Comic Sans MS"/>
                  <a:cs typeface="Comic Sans MS"/>
                </a:rPr>
                <a:t>       </a:t>
              </a:r>
              <a:endParaRPr lang="ru-RU" sz="1400" dirty="0"/>
            </a:p>
          </p:txBody>
        </p:sp>
        <p:sp>
          <p:nvSpPr>
            <p:cNvPr id="10" name="Прямоугольник 9"/>
            <p:cNvSpPr/>
            <p:nvPr/>
          </p:nvSpPr>
          <p:spPr bwMode="auto">
            <a:xfrm>
              <a:off x="600371" y="1736209"/>
              <a:ext cx="2716377" cy="461665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sz="2400" b="1" dirty="0" smtClean="0">
                  <a:solidFill>
                    <a:schemeClr val="accent1">
                      <a:lumMod val="50000"/>
                    </a:schemeClr>
                  </a:solidFill>
                  <a:latin typeface="Proxima Nova Rg" pitchFamily="2" charset="0"/>
                </a:rPr>
                <a:t>Жданова Света</a:t>
              </a:r>
            </a:p>
          </p:txBody>
        </p:sp>
      </p:grpSp>
      <p:sp>
        <p:nvSpPr>
          <p:cNvPr id="11" name="Прямоугольник 10"/>
          <p:cNvSpPr/>
          <p:nvPr/>
        </p:nvSpPr>
        <p:spPr>
          <a:xfrm>
            <a:off x="489834" y="650064"/>
            <a:ext cx="3440959" cy="23042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460720" y="3546351"/>
            <a:ext cx="3297517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err="1"/>
              <a:t>Бейджи</a:t>
            </a:r>
            <a:r>
              <a:rPr lang="ru-RU" dirty="0"/>
              <a:t> </a:t>
            </a:r>
            <a:r>
              <a:rPr lang="ru-RU" dirty="0" smtClean="0"/>
              <a:t>участникам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 bwMode="auto">
          <a:xfrm>
            <a:off x="2098366" y="1299277"/>
            <a:ext cx="1285883" cy="400110"/>
          </a:xfrm>
          <a:prstGeom prst="rect">
            <a:avLst/>
          </a:prstGeom>
          <a:grp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Proxima Nova Rg" pitchFamily="2" charset="0"/>
              </a:rPr>
              <a:t> </a:t>
            </a: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Proxima Nova Rg" pitchFamily="2" charset="0"/>
              </a:rPr>
              <a:t>Участник</a:t>
            </a:r>
            <a:endParaRPr sz="2800" dirty="0">
              <a:latin typeface="Proxima Nova Rg" pitchFamily="2" charset="0"/>
            </a:endParaRPr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1477902" y="1709257"/>
            <a:ext cx="2452892" cy="584775"/>
          </a:xfrm>
          <a:prstGeom prst="rect">
            <a:avLst/>
          </a:prstGeom>
          <a:grp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Proxima Nova Rg" pitchFamily="2" charset="0"/>
              </a:rPr>
              <a:t>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Proxima Nova Rg" pitchFamily="2" charset="0"/>
              </a:rPr>
              <a:t>по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Proxima Nova Rg" pitchFamily="2" charset="0"/>
              </a:rPr>
              <a:t>компетенции </a:t>
            </a:r>
          </a:p>
          <a:p>
            <a:pPr algn="ctr">
              <a:defRPr/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Proxima Nova Rg" pitchFamily="2" charset="0"/>
              </a:rPr>
              <a:t>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Proxima Nova Rg" pitchFamily="2" charset="0"/>
              </a:rPr>
              <a:t>«Эколог»</a:t>
            </a:r>
            <a:endParaRPr lang="ru-RU" sz="1600" b="1" dirty="0">
              <a:latin typeface="Proxima Nova Rg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338218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1957</TotalTime>
  <Words>220</Words>
  <Application>Microsoft Office PowerPoint</Application>
  <PresentationFormat>Произвольный</PresentationFormat>
  <Paragraphs>68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Pedagogue-organizer</cp:lastModifiedBy>
  <cp:revision>193</cp:revision>
  <cp:lastPrinted>2024-02-09T11:19:36Z</cp:lastPrinted>
  <dcterms:created xsi:type="dcterms:W3CDTF">2022-03-02T03:12:02Z</dcterms:created>
  <dcterms:modified xsi:type="dcterms:W3CDTF">2024-02-12T09:48:25Z</dcterms:modified>
</cp:coreProperties>
</file>