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Default Extension="jpg" ContentType="image/jpg"/>
  <Override PartName="/ppt/slides/slide3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</p:sldIdLst>
  <p:sldSz cx="7556500" cy="10693400"/>
  <p:notesSz cx="7556500" cy="106934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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7562215" cy="10694035"/>
          </a:xfrm>
          <a:custGeom>
            <a:avLst/>
            <a:gdLst/>
            <a:ahLst/>
            <a:cxnLst/>
            <a:rect l="l" t="t" r="r" b="b"/>
            <a:pathLst>
              <a:path w="7562215" h="10694035">
                <a:moveTo>
                  <a:pt x="7562215" y="0"/>
                </a:moveTo>
                <a:lnTo>
                  <a:pt x="0" y="0"/>
                </a:lnTo>
                <a:lnTo>
                  <a:pt x="0" y="10694035"/>
                </a:lnTo>
                <a:lnTo>
                  <a:pt x="7562215" y="10694035"/>
                </a:lnTo>
                <a:lnTo>
                  <a:pt x="7562215" y="0"/>
                </a:lnTo>
                <a:close/>
              </a:path>
            </a:pathLst>
          </a:custGeom>
          <a:solidFill>
            <a:srgbClr val="DEEAF6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s://www.shyamadvisory.com/" TargetMode="External"/></Relationships>
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/Relationships>
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s://www.shyamadvisory.com/" TargetMode="External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631950" y="891285"/>
            <a:ext cx="4297680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5" b="1">
                <a:solidFill>
                  <a:srgbClr val="C55A11"/>
                </a:solidFill>
                <a:latin typeface="Carlito"/>
                <a:cs typeface="Carlito"/>
              </a:rPr>
              <a:t>Effect </a:t>
            </a:r>
            <a:r>
              <a:rPr dirty="0" sz="1800" b="1">
                <a:solidFill>
                  <a:srgbClr val="C55A11"/>
                </a:solidFill>
                <a:latin typeface="Carlito"/>
                <a:cs typeface="Carlito"/>
              </a:rPr>
              <a:t>of </a:t>
            </a:r>
            <a:r>
              <a:rPr dirty="0" sz="1800" spc="-5" b="1">
                <a:solidFill>
                  <a:srgbClr val="C55A11"/>
                </a:solidFill>
                <a:latin typeface="Carlito"/>
                <a:cs typeface="Carlito"/>
              </a:rPr>
              <a:t>Indo-China Conflict </a:t>
            </a:r>
            <a:r>
              <a:rPr dirty="0" sz="1800" b="1">
                <a:solidFill>
                  <a:srgbClr val="C55A11"/>
                </a:solidFill>
                <a:latin typeface="Carlito"/>
                <a:cs typeface="Carlito"/>
              </a:rPr>
              <a:t>on Stock</a:t>
            </a:r>
            <a:r>
              <a:rPr dirty="0" sz="1800" spc="-40" b="1">
                <a:solidFill>
                  <a:srgbClr val="C55A11"/>
                </a:solidFill>
                <a:latin typeface="Carlito"/>
                <a:cs typeface="Carlito"/>
              </a:rPr>
              <a:t> </a:t>
            </a:r>
            <a:r>
              <a:rPr dirty="0" sz="1800" b="1">
                <a:solidFill>
                  <a:srgbClr val="C55A11"/>
                </a:solidFill>
                <a:latin typeface="Carlito"/>
                <a:cs typeface="Carlito"/>
              </a:rPr>
              <a:t>Market</a:t>
            </a:r>
            <a:endParaRPr sz="1800">
              <a:latin typeface="Carlito"/>
              <a:cs typeface="Carlito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02004" y="1581657"/>
            <a:ext cx="5760085" cy="734250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-5" b="1">
                <a:latin typeface="Carlito"/>
                <a:cs typeface="Carlito"/>
              </a:rPr>
              <a:t>Impact of India-China Clash on Indian Stock</a:t>
            </a:r>
            <a:r>
              <a:rPr dirty="0" sz="1100" b="1">
                <a:latin typeface="Carlito"/>
                <a:cs typeface="Carlito"/>
              </a:rPr>
              <a:t> </a:t>
            </a:r>
            <a:r>
              <a:rPr dirty="0" sz="1100" spc="-5" b="1">
                <a:latin typeface="Carlito"/>
                <a:cs typeface="Carlito"/>
              </a:rPr>
              <a:t>Market</a:t>
            </a:r>
            <a:endParaRPr sz="1100">
              <a:latin typeface="Carlito"/>
              <a:cs typeface="Carlito"/>
            </a:endParaRPr>
          </a:p>
          <a:p>
            <a:pPr>
              <a:lnSpc>
                <a:spcPct val="100000"/>
              </a:lnSpc>
            </a:pPr>
            <a:endParaRPr sz="1100">
              <a:latin typeface="Carlito"/>
              <a:cs typeface="Carlito"/>
            </a:endParaRPr>
          </a:p>
          <a:p>
            <a:pPr>
              <a:lnSpc>
                <a:spcPct val="100000"/>
              </a:lnSpc>
            </a:pPr>
            <a:endParaRPr sz="1400">
              <a:latin typeface="Carlito"/>
              <a:cs typeface="Carlito"/>
            </a:endParaRPr>
          </a:p>
          <a:p>
            <a:pPr algn="just" marL="12700" marR="5080">
              <a:lnSpc>
                <a:spcPct val="109800"/>
              </a:lnSpc>
            </a:pPr>
            <a:r>
              <a:rPr dirty="0" sz="1100" spc="-5">
                <a:latin typeface="Carlito"/>
                <a:cs typeface="Carlito"/>
              </a:rPr>
              <a:t>The</a:t>
            </a:r>
            <a:r>
              <a:rPr dirty="0" sz="1100" spc="-30">
                <a:latin typeface="Carlito"/>
                <a:cs typeface="Carlito"/>
              </a:rPr>
              <a:t> </a:t>
            </a:r>
            <a:r>
              <a:rPr dirty="0" sz="1100" spc="-5">
                <a:latin typeface="Carlito"/>
                <a:cs typeface="Carlito"/>
              </a:rPr>
              <a:t>simmering</a:t>
            </a:r>
            <a:r>
              <a:rPr dirty="0" sz="1100" spc="-35">
                <a:latin typeface="Carlito"/>
                <a:cs typeface="Carlito"/>
              </a:rPr>
              <a:t> </a:t>
            </a:r>
            <a:r>
              <a:rPr dirty="0" sz="1100" spc="-5">
                <a:latin typeface="Carlito"/>
                <a:cs typeface="Carlito"/>
              </a:rPr>
              <a:t>tension</a:t>
            </a:r>
            <a:r>
              <a:rPr dirty="0" sz="1100" spc="-35">
                <a:latin typeface="Carlito"/>
                <a:cs typeface="Carlito"/>
              </a:rPr>
              <a:t> </a:t>
            </a:r>
            <a:r>
              <a:rPr dirty="0" sz="1100">
                <a:latin typeface="Carlito"/>
                <a:cs typeface="Carlito"/>
              </a:rPr>
              <a:t>in</a:t>
            </a:r>
            <a:r>
              <a:rPr dirty="0" sz="1100" spc="-30">
                <a:latin typeface="Carlito"/>
                <a:cs typeface="Carlito"/>
              </a:rPr>
              <a:t> </a:t>
            </a:r>
            <a:r>
              <a:rPr dirty="0" sz="1100" spc="-5">
                <a:latin typeface="Carlito"/>
                <a:cs typeface="Carlito"/>
              </a:rPr>
              <a:t>the</a:t>
            </a:r>
            <a:r>
              <a:rPr dirty="0" sz="1100" spc="-25">
                <a:latin typeface="Carlito"/>
                <a:cs typeface="Carlito"/>
              </a:rPr>
              <a:t> </a:t>
            </a:r>
            <a:r>
              <a:rPr dirty="0" sz="1100">
                <a:latin typeface="Carlito"/>
                <a:cs typeface="Carlito"/>
              </a:rPr>
              <a:t>border</a:t>
            </a:r>
            <a:r>
              <a:rPr dirty="0" sz="1100" spc="-30">
                <a:latin typeface="Carlito"/>
                <a:cs typeface="Carlito"/>
              </a:rPr>
              <a:t> </a:t>
            </a:r>
            <a:r>
              <a:rPr dirty="0" sz="1100" spc="-5">
                <a:latin typeface="Carlito"/>
                <a:cs typeface="Carlito"/>
              </a:rPr>
              <a:t>between</a:t>
            </a:r>
            <a:r>
              <a:rPr dirty="0" sz="1100" spc="-35">
                <a:latin typeface="Carlito"/>
                <a:cs typeface="Carlito"/>
              </a:rPr>
              <a:t> </a:t>
            </a:r>
            <a:r>
              <a:rPr dirty="0" sz="1100" spc="-5">
                <a:latin typeface="Carlito"/>
                <a:cs typeface="Carlito"/>
              </a:rPr>
              <a:t>India</a:t>
            </a:r>
            <a:r>
              <a:rPr dirty="0" sz="1100" spc="-25">
                <a:latin typeface="Carlito"/>
                <a:cs typeface="Carlito"/>
              </a:rPr>
              <a:t> </a:t>
            </a:r>
            <a:r>
              <a:rPr dirty="0" sz="1100" spc="-5">
                <a:latin typeface="Carlito"/>
                <a:cs typeface="Carlito"/>
              </a:rPr>
              <a:t>and</a:t>
            </a:r>
            <a:r>
              <a:rPr dirty="0" sz="1100" spc="-35">
                <a:latin typeface="Carlito"/>
                <a:cs typeface="Carlito"/>
              </a:rPr>
              <a:t> </a:t>
            </a:r>
            <a:r>
              <a:rPr dirty="0" sz="1100" spc="-5">
                <a:latin typeface="Carlito"/>
                <a:cs typeface="Carlito"/>
              </a:rPr>
              <a:t>China</a:t>
            </a:r>
            <a:r>
              <a:rPr dirty="0" sz="1100" spc="-30">
                <a:latin typeface="Carlito"/>
                <a:cs typeface="Carlito"/>
              </a:rPr>
              <a:t> </a:t>
            </a:r>
            <a:r>
              <a:rPr dirty="0" sz="1100">
                <a:latin typeface="Carlito"/>
                <a:cs typeface="Carlito"/>
              </a:rPr>
              <a:t>is</a:t>
            </a:r>
            <a:r>
              <a:rPr dirty="0" sz="1100" spc="-25">
                <a:latin typeface="Carlito"/>
                <a:cs typeface="Carlito"/>
              </a:rPr>
              <a:t> </a:t>
            </a:r>
            <a:r>
              <a:rPr dirty="0" sz="1100">
                <a:latin typeface="Carlito"/>
                <a:cs typeface="Carlito"/>
              </a:rPr>
              <a:t>definitely</a:t>
            </a:r>
            <a:r>
              <a:rPr dirty="0" sz="1100" spc="-40">
                <a:latin typeface="Carlito"/>
                <a:cs typeface="Carlito"/>
              </a:rPr>
              <a:t> </a:t>
            </a:r>
            <a:r>
              <a:rPr dirty="0" sz="1100" spc="-5">
                <a:latin typeface="Carlito"/>
                <a:cs typeface="Carlito"/>
              </a:rPr>
              <a:t>concerning.</a:t>
            </a:r>
            <a:r>
              <a:rPr dirty="0" sz="1100" spc="-35">
                <a:latin typeface="Carlito"/>
                <a:cs typeface="Carlito"/>
              </a:rPr>
              <a:t> </a:t>
            </a:r>
            <a:r>
              <a:rPr dirty="0" sz="1100">
                <a:latin typeface="Carlito"/>
                <a:cs typeface="Carlito"/>
              </a:rPr>
              <a:t>However,</a:t>
            </a:r>
            <a:r>
              <a:rPr dirty="0" sz="1100" spc="-40">
                <a:latin typeface="Carlito"/>
                <a:cs typeface="Carlito"/>
              </a:rPr>
              <a:t> </a:t>
            </a:r>
            <a:r>
              <a:rPr dirty="0" sz="1100">
                <a:latin typeface="Carlito"/>
                <a:cs typeface="Carlito"/>
              </a:rPr>
              <a:t>what  is </a:t>
            </a:r>
            <a:r>
              <a:rPr dirty="0" sz="1100" spc="-5">
                <a:latin typeface="Carlito"/>
                <a:cs typeface="Carlito"/>
              </a:rPr>
              <a:t>even more concerning </a:t>
            </a:r>
            <a:r>
              <a:rPr dirty="0" sz="1100">
                <a:latin typeface="Carlito"/>
                <a:cs typeface="Carlito"/>
              </a:rPr>
              <a:t>is, the </a:t>
            </a:r>
            <a:r>
              <a:rPr dirty="0" sz="1100" spc="-5">
                <a:latin typeface="Carlito"/>
                <a:cs typeface="Carlito"/>
              </a:rPr>
              <a:t>impending economic fallout </a:t>
            </a:r>
            <a:r>
              <a:rPr dirty="0" sz="1100">
                <a:latin typeface="Carlito"/>
                <a:cs typeface="Carlito"/>
              </a:rPr>
              <a:t>that </a:t>
            </a:r>
            <a:r>
              <a:rPr dirty="0" sz="1100" spc="-5">
                <a:latin typeface="Carlito"/>
                <a:cs typeface="Carlito"/>
              </a:rPr>
              <a:t>might </a:t>
            </a:r>
            <a:r>
              <a:rPr dirty="0" sz="1100">
                <a:latin typeface="Carlito"/>
                <a:cs typeface="Carlito"/>
              </a:rPr>
              <a:t>take </a:t>
            </a:r>
            <a:r>
              <a:rPr dirty="0" sz="1100" spc="-5">
                <a:latin typeface="Carlito"/>
                <a:cs typeface="Carlito"/>
              </a:rPr>
              <a:t>place due to </a:t>
            </a:r>
            <a:r>
              <a:rPr dirty="0" sz="1100">
                <a:latin typeface="Carlito"/>
                <a:cs typeface="Carlito"/>
              </a:rPr>
              <a:t>the </a:t>
            </a:r>
            <a:r>
              <a:rPr dirty="0" sz="1100" spc="-5">
                <a:latin typeface="Carlito"/>
                <a:cs typeface="Carlito"/>
              </a:rPr>
              <a:t>souring  relationship between these two countries. Even though </a:t>
            </a:r>
            <a:r>
              <a:rPr dirty="0" sz="1100">
                <a:latin typeface="Carlito"/>
                <a:cs typeface="Carlito"/>
              </a:rPr>
              <a:t>the border escalation has </a:t>
            </a:r>
            <a:r>
              <a:rPr dirty="0" sz="1100" spc="-5">
                <a:latin typeface="Carlito"/>
                <a:cs typeface="Carlito"/>
              </a:rPr>
              <a:t>whipped up </a:t>
            </a:r>
            <a:r>
              <a:rPr dirty="0" sz="1100">
                <a:latin typeface="Carlito"/>
                <a:cs typeface="Carlito"/>
              </a:rPr>
              <a:t>a  </a:t>
            </a:r>
            <a:r>
              <a:rPr dirty="0" sz="1100" spc="-5">
                <a:latin typeface="Carlito"/>
                <a:cs typeface="Carlito"/>
              </a:rPr>
              <a:t>surging anti-China sentiment across India, </a:t>
            </a:r>
            <a:r>
              <a:rPr dirty="0" sz="1100">
                <a:latin typeface="Carlito"/>
                <a:cs typeface="Carlito"/>
              </a:rPr>
              <a:t>there is </a:t>
            </a:r>
            <a:r>
              <a:rPr dirty="0" sz="1100" spc="-10">
                <a:latin typeface="Carlito"/>
                <a:cs typeface="Carlito"/>
              </a:rPr>
              <a:t>no </a:t>
            </a:r>
            <a:r>
              <a:rPr dirty="0" sz="1100" spc="-5">
                <a:latin typeface="Carlito"/>
                <a:cs typeface="Carlito"/>
              </a:rPr>
              <a:t>denying </a:t>
            </a:r>
            <a:r>
              <a:rPr dirty="0" sz="1100">
                <a:latin typeface="Carlito"/>
                <a:cs typeface="Carlito"/>
              </a:rPr>
              <a:t>that the </a:t>
            </a:r>
            <a:r>
              <a:rPr dirty="0" sz="1100" spc="-5">
                <a:latin typeface="Carlito"/>
                <a:cs typeface="Carlito"/>
              </a:rPr>
              <a:t>economic interdependence  between these two countries </a:t>
            </a:r>
            <a:r>
              <a:rPr dirty="0" sz="1100">
                <a:latin typeface="Carlito"/>
                <a:cs typeface="Carlito"/>
              </a:rPr>
              <a:t>is </a:t>
            </a:r>
            <a:r>
              <a:rPr dirty="0" sz="1100" spc="-5">
                <a:latin typeface="Carlito"/>
                <a:cs typeface="Carlito"/>
              </a:rPr>
              <a:t>rooted </a:t>
            </a:r>
            <a:r>
              <a:rPr dirty="0" sz="1100">
                <a:latin typeface="Carlito"/>
                <a:cs typeface="Carlito"/>
              </a:rPr>
              <a:t>too </a:t>
            </a:r>
            <a:r>
              <a:rPr dirty="0" sz="1100" spc="-5">
                <a:latin typeface="Carlito"/>
                <a:cs typeface="Carlito"/>
              </a:rPr>
              <a:t>deep to</a:t>
            </a:r>
            <a:r>
              <a:rPr dirty="0" sz="1100" spc="45">
                <a:latin typeface="Carlito"/>
                <a:cs typeface="Carlito"/>
              </a:rPr>
              <a:t> </a:t>
            </a:r>
            <a:r>
              <a:rPr dirty="0" sz="1100" spc="-5">
                <a:latin typeface="Carlito"/>
                <a:cs typeface="Carlito"/>
              </a:rPr>
              <a:t>ignore.</a:t>
            </a:r>
            <a:endParaRPr sz="1100">
              <a:latin typeface="Carlito"/>
              <a:cs typeface="Carlito"/>
            </a:endParaRPr>
          </a:p>
          <a:p>
            <a:pPr>
              <a:lnSpc>
                <a:spcPct val="100000"/>
              </a:lnSpc>
            </a:pPr>
            <a:endParaRPr sz="11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400">
              <a:latin typeface="Carlito"/>
              <a:cs typeface="Carlito"/>
            </a:endParaRPr>
          </a:p>
          <a:p>
            <a:pPr algn="just" marL="12700" marR="5080">
              <a:lnSpc>
                <a:spcPct val="109700"/>
              </a:lnSpc>
            </a:pPr>
            <a:r>
              <a:rPr dirty="0" sz="1100" spc="-5">
                <a:latin typeface="Carlito"/>
                <a:cs typeface="Carlito"/>
              </a:rPr>
              <a:t>The</a:t>
            </a:r>
            <a:r>
              <a:rPr dirty="0" sz="1100" spc="-25">
                <a:latin typeface="Carlito"/>
                <a:cs typeface="Carlito"/>
              </a:rPr>
              <a:t> </a:t>
            </a:r>
            <a:r>
              <a:rPr dirty="0" sz="1100">
                <a:latin typeface="Carlito"/>
                <a:cs typeface="Carlito"/>
              </a:rPr>
              <a:t>United</a:t>
            </a:r>
            <a:r>
              <a:rPr dirty="0" sz="1100" spc="-20">
                <a:latin typeface="Carlito"/>
                <a:cs typeface="Carlito"/>
              </a:rPr>
              <a:t> </a:t>
            </a:r>
            <a:r>
              <a:rPr dirty="0" sz="1100" spc="-5">
                <a:latin typeface="Carlito"/>
                <a:cs typeface="Carlito"/>
              </a:rPr>
              <a:t>States</a:t>
            </a:r>
            <a:r>
              <a:rPr dirty="0" sz="1100" spc="-30">
                <a:latin typeface="Carlito"/>
                <a:cs typeface="Carlito"/>
              </a:rPr>
              <a:t> </a:t>
            </a:r>
            <a:r>
              <a:rPr dirty="0" sz="1100">
                <a:latin typeface="Carlito"/>
                <a:cs typeface="Carlito"/>
              </a:rPr>
              <a:t>of</a:t>
            </a:r>
            <a:r>
              <a:rPr dirty="0" sz="1100" spc="-20">
                <a:latin typeface="Carlito"/>
                <a:cs typeface="Carlito"/>
              </a:rPr>
              <a:t> </a:t>
            </a:r>
            <a:r>
              <a:rPr dirty="0" sz="1100" spc="-5">
                <a:latin typeface="Carlito"/>
                <a:cs typeface="Carlito"/>
              </a:rPr>
              <a:t>America</a:t>
            </a:r>
            <a:r>
              <a:rPr dirty="0" sz="1100" spc="-15">
                <a:latin typeface="Carlito"/>
                <a:cs typeface="Carlito"/>
              </a:rPr>
              <a:t> </a:t>
            </a:r>
            <a:r>
              <a:rPr dirty="0" sz="1100">
                <a:latin typeface="Carlito"/>
                <a:cs typeface="Carlito"/>
              </a:rPr>
              <a:t>and</a:t>
            </a:r>
            <a:r>
              <a:rPr dirty="0" sz="1100" spc="-20">
                <a:latin typeface="Carlito"/>
                <a:cs typeface="Carlito"/>
              </a:rPr>
              <a:t> </a:t>
            </a:r>
            <a:r>
              <a:rPr dirty="0" sz="1100" spc="-5">
                <a:latin typeface="Carlito"/>
                <a:cs typeface="Carlito"/>
              </a:rPr>
              <a:t>China</a:t>
            </a:r>
            <a:r>
              <a:rPr dirty="0" sz="1100" spc="-20">
                <a:latin typeface="Carlito"/>
                <a:cs typeface="Carlito"/>
              </a:rPr>
              <a:t> </a:t>
            </a:r>
            <a:r>
              <a:rPr dirty="0" sz="1100">
                <a:latin typeface="Carlito"/>
                <a:cs typeface="Carlito"/>
              </a:rPr>
              <a:t>are</a:t>
            </a:r>
            <a:r>
              <a:rPr dirty="0" sz="1100" spc="-20">
                <a:latin typeface="Carlito"/>
                <a:cs typeface="Carlito"/>
              </a:rPr>
              <a:t> </a:t>
            </a:r>
            <a:r>
              <a:rPr dirty="0" sz="1100" spc="-5">
                <a:latin typeface="Carlito"/>
                <a:cs typeface="Carlito"/>
              </a:rPr>
              <a:t>two</a:t>
            </a:r>
            <a:r>
              <a:rPr dirty="0" sz="1100" spc="-25">
                <a:latin typeface="Carlito"/>
                <a:cs typeface="Carlito"/>
              </a:rPr>
              <a:t> </a:t>
            </a:r>
            <a:r>
              <a:rPr dirty="0" sz="1100">
                <a:latin typeface="Carlito"/>
                <a:cs typeface="Carlito"/>
              </a:rPr>
              <a:t>of</a:t>
            </a:r>
            <a:r>
              <a:rPr dirty="0" sz="1100" spc="-20">
                <a:latin typeface="Carlito"/>
                <a:cs typeface="Carlito"/>
              </a:rPr>
              <a:t> </a:t>
            </a:r>
            <a:r>
              <a:rPr dirty="0" sz="1100">
                <a:latin typeface="Carlito"/>
                <a:cs typeface="Carlito"/>
              </a:rPr>
              <a:t>the</a:t>
            </a:r>
            <a:r>
              <a:rPr dirty="0" sz="1100" spc="-30">
                <a:latin typeface="Carlito"/>
                <a:cs typeface="Carlito"/>
              </a:rPr>
              <a:t> </a:t>
            </a:r>
            <a:r>
              <a:rPr dirty="0" sz="1100">
                <a:latin typeface="Carlito"/>
                <a:cs typeface="Carlito"/>
              </a:rPr>
              <a:t>largest</a:t>
            </a:r>
            <a:r>
              <a:rPr dirty="0" sz="1100" spc="-15">
                <a:latin typeface="Carlito"/>
                <a:cs typeface="Carlito"/>
              </a:rPr>
              <a:t> </a:t>
            </a:r>
            <a:r>
              <a:rPr dirty="0" sz="1100">
                <a:latin typeface="Carlito"/>
                <a:cs typeface="Carlito"/>
              </a:rPr>
              <a:t>trading</a:t>
            </a:r>
            <a:r>
              <a:rPr dirty="0" sz="1100" spc="-20">
                <a:latin typeface="Carlito"/>
                <a:cs typeface="Carlito"/>
              </a:rPr>
              <a:t> </a:t>
            </a:r>
            <a:r>
              <a:rPr dirty="0" sz="1100">
                <a:latin typeface="Carlito"/>
                <a:cs typeface="Carlito"/>
              </a:rPr>
              <a:t>partners</a:t>
            </a:r>
            <a:r>
              <a:rPr dirty="0" sz="1100" spc="-30">
                <a:latin typeface="Carlito"/>
                <a:cs typeface="Carlito"/>
              </a:rPr>
              <a:t> </a:t>
            </a:r>
            <a:r>
              <a:rPr dirty="0" sz="1100">
                <a:latin typeface="Carlito"/>
                <a:cs typeface="Carlito"/>
              </a:rPr>
              <a:t>of</a:t>
            </a:r>
            <a:r>
              <a:rPr dirty="0" sz="1100" spc="-30">
                <a:latin typeface="Carlito"/>
                <a:cs typeface="Carlito"/>
              </a:rPr>
              <a:t> </a:t>
            </a:r>
            <a:r>
              <a:rPr dirty="0" sz="1100" spc="-5">
                <a:latin typeface="Carlito"/>
                <a:cs typeface="Carlito"/>
              </a:rPr>
              <a:t>India.</a:t>
            </a:r>
            <a:r>
              <a:rPr dirty="0" sz="1100" spc="-20">
                <a:latin typeface="Carlito"/>
                <a:cs typeface="Carlito"/>
              </a:rPr>
              <a:t> </a:t>
            </a:r>
            <a:r>
              <a:rPr dirty="0" sz="1100">
                <a:latin typeface="Carlito"/>
                <a:cs typeface="Carlito"/>
              </a:rPr>
              <a:t>While</a:t>
            </a:r>
            <a:r>
              <a:rPr dirty="0" sz="1100" spc="-15">
                <a:latin typeface="Carlito"/>
                <a:cs typeface="Carlito"/>
              </a:rPr>
              <a:t> </a:t>
            </a:r>
            <a:r>
              <a:rPr dirty="0" sz="1100" spc="-5">
                <a:latin typeface="Carlito"/>
                <a:cs typeface="Carlito"/>
              </a:rPr>
              <a:t>exports  </a:t>
            </a:r>
            <a:r>
              <a:rPr dirty="0" sz="1100">
                <a:latin typeface="Carlito"/>
                <a:cs typeface="Carlito"/>
              </a:rPr>
              <a:t>to the US </a:t>
            </a:r>
            <a:r>
              <a:rPr dirty="0" sz="1100" spc="-5">
                <a:latin typeface="Carlito"/>
                <a:cs typeface="Carlito"/>
              </a:rPr>
              <a:t>outnumber the imports </a:t>
            </a:r>
            <a:r>
              <a:rPr dirty="0" sz="1100" spc="-10">
                <a:latin typeface="Carlito"/>
                <a:cs typeface="Carlito"/>
              </a:rPr>
              <a:t>from </a:t>
            </a:r>
            <a:r>
              <a:rPr dirty="0" sz="1100">
                <a:latin typeface="Carlito"/>
                <a:cs typeface="Carlito"/>
              </a:rPr>
              <a:t>the </a:t>
            </a:r>
            <a:r>
              <a:rPr dirty="0" sz="1100" spc="-5">
                <a:latin typeface="Carlito"/>
                <a:cs typeface="Carlito"/>
              </a:rPr>
              <a:t>country, the same can’t be said </a:t>
            </a:r>
            <a:r>
              <a:rPr dirty="0" sz="1100">
                <a:latin typeface="Carlito"/>
                <a:cs typeface="Carlito"/>
              </a:rPr>
              <a:t>for </a:t>
            </a:r>
            <a:r>
              <a:rPr dirty="0" sz="1100" spc="-5">
                <a:latin typeface="Carlito"/>
                <a:cs typeface="Carlito"/>
              </a:rPr>
              <a:t>China. That </a:t>
            </a:r>
            <a:r>
              <a:rPr dirty="0" sz="1100">
                <a:latin typeface="Carlito"/>
                <a:cs typeface="Carlito"/>
              </a:rPr>
              <a:t>means the  tighter controls on </a:t>
            </a:r>
            <a:r>
              <a:rPr dirty="0" sz="1100" spc="-5">
                <a:latin typeface="Carlito"/>
                <a:cs typeface="Carlito"/>
              </a:rPr>
              <a:t>the Chinese imports </a:t>
            </a:r>
            <a:r>
              <a:rPr dirty="0" sz="1100">
                <a:latin typeface="Carlito"/>
                <a:cs typeface="Carlito"/>
              </a:rPr>
              <a:t>can </a:t>
            </a:r>
            <a:r>
              <a:rPr dirty="0" sz="1100" spc="-5">
                <a:latin typeface="Carlito"/>
                <a:cs typeface="Carlito"/>
              </a:rPr>
              <a:t>cause </a:t>
            </a:r>
            <a:r>
              <a:rPr dirty="0" sz="1100">
                <a:latin typeface="Carlito"/>
                <a:cs typeface="Carlito"/>
              </a:rPr>
              <a:t>a </a:t>
            </a:r>
            <a:r>
              <a:rPr dirty="0" sz="1100" spc="-5">
                <a:latin typeface="Carlito"/>
                <a:cs typeface="Carlito"/>
              </a:rPr>
              <a:t>supply </a:t>
            </a:r>
            <a:r>
              <a:rPr dirty="0" sz="1100">
                <a:latin typeface="Carlito"/>
                <a:cs typeface="Carlito"/>
              </a:rPr>
              <a:t>chain disruption in </a:t>
            </a:r>
            <a:r>
              <a:rPr dirty="0" sz="1100" spc="-5">
                <a:latin typeface="Carlito"/>
                <a:cs typeface="Carlito"/>
              </a:rPr>
              <a:t>many business sectors  including </a:t>
            </a:r>
            <a:r>
              <a:rPr dirty="0" sz="1100">
                <a:latin typeface="Carlito"/>
                <a:cs typeface="Carlito"/>
              </a:rPr>
              <a:t>pharmaceuticals, auto, </a:t>
            </a:r>
            <a:r>
              <a:rPr dirty="0" sz="1100" spc="-5">
                <a:latin typeface="Carlito"/>
                <a:cs typeface="Carlito"/>
              </a:rPr>
              <a:t>consumer durables and</a:t>
            </a:r>
            <a:r>
              <a:rPr dirty="0" sz="1100" spc="-35">
                <a:latin typeface="Carlito"/>
                <a:cs typeface="Carlito"/>
              </a:rPr>
              <a:t> </a:t>
            </a:r>
            <a:r>
              <a:rPr dirty="0" sz="1100" spc="-5">
                <a:latin typeface="Carlito"/>
                <a:cs typeface="Carlito"/>
              </a:rPr>
              <a:t>telecom.</a:t>
            </a:r>
            <a:endParaRPr sz="1100">
              <a:latin typeface="Carlito"/>
              <a:cs typeface="Carlito"/>
            </a:endParaRPr>
          </a:p>
          <a:p>
            <a:pPr>
              <a:lnSpc>
                <a:spcPct val="100000"/>
              </a:lnSpc>
            </a:pPr>
            <a:endParaRPr sz="11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1350">
              <a:latin typeface="Carlito"/>
              <a:cs typeface="Carlito"/>
            </a:endParaRPr>
          </a:p>
          <a:p>
            <a:pPr algn="just" marL="12700" marR="5080">
              <a:lnSpc>
                <a:spcPct val="110000"/>
              </a:lnSpc>
            </a:pPr>
            <a:r>
              <a:rPr dirty="0" sz="1100">
                <a:latin typeface="Carlito"/>
                <a:cs typeface="Carlito"/>
              </a:rPr>
              <a:t>As the </a:t>
            </a:r>
            <a:r>
              <a:rPr dirty="0" sz="1100" spc="-5">
                <a:latin typeface="Carlito"/>
                <a:cs typeface="Carlito"/>
              </a:rPr>
              <a:t>stock options </a:t>
            </a:r>
            <a:r>
              <a:rPr dirty="0" sz="1100">
                <a:latin typeface="Carlito"/>
                <a:cs typeface="Carlito"/>
              </a:rPr>
              <a:t>tips </a:t>
            </a:r>
            <a:r>
              <a:rPr dirty="0" sz="1100" spc="-5">
                <a:latin typeface="Carlito"/>
                <a:cs typeface="Carlito"/>
              </a:rPr>
              <a:t>suggest, </a:t>
            </a:r>
            <a:r>
              <a:rPr dirty="0" sz="1100">
                <a:latin typeface="Carlito"/>
                <a:cs typeface="Carlito"/>
              </a:rPr>
              <a:t>the </a:t>
            </a:r>
            <a:r>
              <a:rPr dirty="0" sz="1100" spc="-5">
                <a:latin typeface="Carlito"/>
                <a:cs typeface="Carlito"/>
              </a:rPr>
              <a:t>stock market </a:t>
            </a:r>
            <a:r>
              <a:rPr dirty="0" sz="1100">
                <a:latin typeface="Carlito"/>
                <a:cs typeface="Carlito"/>
              </a:rPr>
              <a:t>will </a:t>
            </a:r>
            <a:r>
              <a:rPr dirty="0" sz="1100" spc="-5">
                <a:latin typeface="Carlito"/>
                <a:cs typeface="Carlito"/>
              </a:rPr>
              <a:t>be </a:t>
            </a:r>
            <a:r>
              <a:rPr dirty="0" sz="1100">
                <a:latin typeface="Carlito"/>
                <a:cs typeface="Carlito"/>
              </a:rPr>
              <a:t>the </a:t>
            </a:r>
            <a:r>
              <a:rPr dirty="0" sz="1100" spc="-5">
                <a:latin typeface="Carlito"/>
                <a:cs typeface="Carlito"/>
              </a:rPr>
              <a:t>first </a:t>
            </a:r>
            <a:r>
              <a:rPr dirty="0" sz="1100">
                <a:latin typeface="Carlito"/>
                <a:cs typeface="Carlito"/>
              </a:rPr>
              <a:t>one </a:t>
            </a:r>
            <a:r>
              <a:rPr dirty="0" sz="1100" spc="-5">
                <a:latin typeface="Carlito"/>
                <a:cs typeface="Carlito"/>
              </a:rPr>
              <a:t>to get affected </a:t>
            </a:r>
            <a:r>
              <a:rPr dirty="0" sz="1100" spc="-10">
                <a:latin typeface="Carlito"/>
                <a:cs typeface="Carlito"/>
              </a:rPr>
              <a:t>due </a:t>
            </a:r>
            <a:r>
              <a:rPr dirty="0" sz="1100" spc="-5">
                <a:latin typeface="Carlito"/>
                <a:cs typeface="Carlito"/>
              </a:rPr>
              <a:t>to  </a:t>
            </a:r>
            <a:r>
              <a:rPr dirty="0" sz="1100">
                <a:latin typeface="Carlito"/>
                <a:cs typeface="Carlito"/>
              </a:rPr>
              <a:t>restrictions on </a:t>
            </a:r>
            <a:r>
              <a:rPr dirty="0" sz="1100" spc="-5">
                <a:latin typeface="Carlito"/>
                <a:cs typeface="Carlito"/>
              </a:rPr>
              <a:t>Chinese </a:t>
            </a:r>
            <a:r>
              <a:rPr dirty="0" sz="1100">
                <a:latin typeface="Carlito"/>
                <a:cs typeface="Carlito"/>
              </a:rPr>
              <a:t>imports. Read the </a:t>
            </a:r>
            <a:r>
              <a:rPr dirty="0" sz="1100" spc="-5">
                <a:latin typeface="Carlito"/>
                <a:cs typeface="Carlito"/>
              </a:rPr>
              <a:t>following section </a:t>
            </a:r>
            <a:r>
              <a:rPr dirty="0" sz="1100">
                <a:latin typeface="Carlito"/>
                <a:cs typeface="Carlito"/>
              </a:rPr>
              <a:t>of this </a:t>
            </a:r>
            <a:r>
              <a:rPr dirty="0" sz="1100" spc="-5">
                <a:latin typeface="Carlito"/>
                <a:cs typeface="Carlito"/>
              </a:rPr>
              <a:t>article to know </a:t>
            </a:r>
            <a:r>
              <a:rPr dirty="0" sz="1100">
                <a:latin typeface="Carlito"/>
                <a:cs typeface="Carlito"/>
              </a:rPr>
              <a:t>more </a:t>
            </a:r>
            <a:r>
              <a:rPr dirty="0" sz="1100" spc="-5">
                <a:latin typeface="Carlito"/>
                <a:cs typeface="Carlito"/>
              </a:rPr>
              <a:t>about the  tension between China </a:t>
            </a:r>
            <a:r>
              <a:rPr dirty="0" sz="1100">
                <a:latin typeface="Carlito"/>
                <a:cs typeface="Carlito"/>
              </a:rPr>
              <a:t>and </a:t>
            </a:r>
            <a:r>
              <a:rPr dirty="0" sz="1100" spc="-5">
                <a:latin typeface="Carlito"/>
                <a:cs typeface="Carlito"/>
              </a:rPr>
              <a:t>India, </a:t>
            </a:r>
            <a:r>
              <a:rPr dirty="0" sz="1100">
                <a:latin typeface="Carlito"/>
                <a:cs typeface="Carlito"/>
              </a:rPr>
              <a:t>and </a:t>
            </a:r>
            <a:r>
              <a:rPr dirty="0" sz="1100" spc="-5">
                <a:latin typeface="Carlito"/>
                <a:cs typeface="Carlito"/>
              </a:rPr>
              <a:t>how </a:t>
            </a:r>
            <a:r>
              <a:rPr dirty="0" sz="1100">
                <a:latin typeface="Carlito"/>
                <a:cs typeface="Carlito"/>
              </a:rPr>
              <a:t>it can </a:t>
            </a:r>
            <a:r>
              <a:rPr dirty="0" sz="1100" spc="-5">
                <a:latin typeface="Carlito"/>
                <a:cs typeface="Carlito"/>
              </a:rPr>
              <a:t>impact the stock </a:t>
            </a:r>
            <a:r>
              <a:rPr dirty="0" sz="1100">
                <a:latin typeface="Carlito"/>
                <a:cs typeface="Carlito"/>
              </a:rPr>
              <a:t>market </a:t>
            </a:r>
            <a:r>
              <a:rPr dirty="0" sz="1100" spc="-5">
                <a:latin typeface="Carlito"/>
                <a:cs typeface="Carlito"/>
              </a:rPr>
              <a:t>of </a:t>
            </a:r>
            <a:r>
              <a:rPr dirty="0" sz="1100">
                <a:latin typeface="Carlito"/>
                <a:cs typeface="Carlito"/>
              </a:rPr>
              <a:t>our </a:t>
            </a:r>
            <a:r>
              <a:rPr dirty="0" sz="1100" spc="-5">
                <a:latin typeface="Carlito"/>
                <a:cs typeface="Carlito"/>
              </a:rPr>
              <a:t>country</a:t>
            </a:r>
            <a:r>
              <a:rPr dirty="0" sz="1100" spc="-120">
                <a:latin typeface="Carlito"/>
                <a:cs typeface="Carlito"/>
              </a:rPr>
              <a:t> </a:t>
            </a:r>
            <a:r>
              <a:rPr dirty="0" sz="1100" spc="-5">
                <a:latin typeface="Carlito"/>
                <a:cs typeface="Carlito"/>
              </a:rPr>
              <a:t>significantly.</a:t>
            </a:r>
            <a:endParaRPr sz="1100">
              <a:latin typeface="Carlito"/>
              <a:cs typeface="Carlito"/>
            </a:endParaRPr>
          </a:p>
          <a:p>
            <a:pPr>
              <a:lnSpc>
                <a:spcPct val="100000"/>
              </a:lnSpc>
            </a:pPr>
            <a:endParaRPr sz="11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60"/>
              </a:spcBef>
            </a:pPr>
            <a:endParaRPr sz="145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</a:pPr>
            <a:r>
              <a:rPr dirty="0" sz="1100" spc="-5" b="1">
                <a:latin typeface="Carlito"/>
                <a:cs typeface="Carlito"/>
              </a:rPr>
              <a:t>India’s Top Trading Partner</a:t>
            </a:r>
            <a:endParaRPr sz="1100">
              <a:latin typeface="Carlito"/>
              <a:cs typeface="Carlito"/>
            </a:endParaRPr>
          </a:p>
          <a:p>
            <a:pPr>
              <a:lnSpc>
                <a:spcPct val="100000"/>
              </a:lnSpc>
            </a:pPr>
            <a:endParaRPr sz="11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1350">
              <a:latin typeface="Carlito"/>
              <a:cs typeface="Carlito"/>
            </a:endParaRPr>
          </a:p>
          <a:p>
            <a:pPr algn="just" marL="12700" marR="6350">
              <a:lnSpc>
                <a:spcPct val="110000"/>
              </a:lnSpc>
            </a:pPr>
            <a:r>
              <a:rPr dirty="0" sz="1100" spc="-5">
                <a:latin typeface="Carlito"/>
                <a:cs typeface="Carlito"/>
              </a:rPr>
              <a:t>During </a:t>
            </a:r>
            <a:r>
              <a:rPr dirty="0" sz="1100">
                <a:latin typeface="Carlito"/>
                <a:cs typeface="Carlito"/>
              </a:rPr>
              <a:t>the </a:t>
            </a:r>
            <a:r>
              <a:rPr dirty="0" sz="1100" spc="-5">
                <a:latin typeface="Carlito"/>
                <a:cs typeface="Carlito"/>
              </a:rPr>
              <a:t>period between April 2019 </a:t>
            </a:r>
            <a:r>
              <a:rPr dirty="0" sz="1100">
                <a:latin typeface="Carlito"/>
                <a:cs typeface="Carlito"/>
              </a:rPr>
              <a:t>and </a:t>
            </a:r>
            <a:r>
              <a:rPr dirty="0" sz="1100" spc="-5">
                <a:latin typeface="Carlito"/>
                <a:cs typeface="Carlito"/>
              </a:rPr>
              <a:t>February </a:t>
            </a:r>
            <a:r>
              <a:rPr dirty="0" sz="1100">
                <a:latin typeface="Carlito"/>
                <a:cs typeface="Carlito"/>
              </a:rPr>
              <a:t>of the current year, </a:t>
            </a:r>
            <a:r>
              <a:rPr dirty="0" sz="1100" spc="-5">
                <a:latin typeface="Carlito"/>
                <a:cs typeface="Carlito"/>
              </a:rPr>
              <a:t>11.8 </a:t>
            </a:r>
            <a:r>
              <a:rPr dirty="0" sz="1100">
                <a:latin typeface="Carlito"/>
                <a:cs typeface="Carlito"/>
              </a:rPr>
              <a:t>per cent of </a:t>
            </a:r>
            <a:r>
              <a:rPr dirty="0" sz="1100" spc="-5">
                <a:latin typeface="Carlito"/>
                <a:cs typeface="Carlito"/>
              </a:rPr>
              <a:t>India’s total  import </a:t>
            </a:r>
            <a:r>
              <a:rPr dirty="0" sz="1100">
                <a:latin typeface="Carlito"/>
                <a:cs typeface="Carlito"/>
              </a:rPr>
              <a:t>is acquired </a:t>
            </a:r>
            <a:r>
              <a:rPr dirty="0" sz="1100" spc="-5">
                <a:latin typeface="Carlito"/>
                <a:cs typeface="Carlito"/>
              </a:rPr>
              <a:t>from China. Contrarily, </a:t>
            </a:r>
            <a:r>
              <a:rPr dirty="0" sz="1100">
                <a:latin typeface="Carlito"/>
                <a:cs typeface="Carlito"/>
              </a:rPr>
              <a:t>India’s total </a:t>
            </a:r>
            <a:r>
              <a:rPr dirty="0" sz="1100" spc="-5">
                <a:latin typeface="Carlito"/>
                <a:cs typeface="Carlito"/>
              </a:rPr>
              <a:t>export to China accounted for </a:t>
            </a:r>
            <a:r>
              <a:rPr dirty="0" sz="1100">
                <a:latin typeface="Carlito"/>
                <a:cs typeface="Carlito"/>
              </a:rPr>
              <a:t>a mere 3%. That  means compared </a:t>
            </a:r>
            <a:r>
              <a:rPr dirty="0" sz="1100" spc="-5">
                <a:latin typeface="Carlito"/>
                <a:cs typeface="Carlito"/>
              </a:rPr>
              <a:t>to selling, </a:t>
            </a:r>
            <a:r>
              <a:rPr dirty="0" sz="1100">
                <a:latin typeface="Carlito"/>
                <a:cs typeface="Carlito"/>
              </a:rPr>
              <a:t>we </a:t>
            </a:r>
            <a:r>
              <a:rPr dirty="0" sz="1100" spc="-10">
                <a:latin typeface="Carlito"/>
                <a:cs typeface="Carlito"/>
              </a:rPr>
              <a:t>buy </a:t>
            </a:r>
            <a:r>
              <a:rPr dirty="0" sz="1100" spc="-5">
                <a:latin typeface="Carlito"/>
                <a:cs typeface="Carlito"/>
              </a:rPr>
              <a:t>more </a:t>
            </a:r>
            <a:r>
              <a:rPr dirty="0" sz="1100" spc="-10">
                <a:latin typeface="Carlito"/>
                <a:cs typeface="Carlito"/>
              </a:rPr>
              <a:t>from</a:t>
            </a:r>
            <a:r>
              <a:rPr dirty="0" sz="1100" spc="5">
                <a:latin typeface="Carlito"/>
                <a:cs typeface="Carlito"/>
              </a:rPr>
              <a:t> </a:t>
            </a:r>
            <a:r>
              <a:rPr dirty="0" sz="1100" spc="-5">
                <a:latin typeface="Carlito"/>
                <a:cs typeface="Carlito"/>
              </a:rPr>
              <a:t>China.</a:t>
            </a:r>
            <a:endParaRPr sz="1100">
              <a:latin typeface="Carlito"/>
              <a:cs typeface="Carlito"/>
            </a:endParaRPr>
          </a:p>
          <a:p>
            <a:pPr>
              <a:lnSpc>
                <a:spcPct val="100000"/>
              </a:lnSpc>
            </a:pPr>
            <a:endParaRPr sz="11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60"/>
              </a:spcBef>
            </a:pPr>
            <a:endParaRPr sz="1350">
              <a:latin typeface="Carlito"/>
              <a:cs typeface="Carlito"/>
            </a:endParaRPr>
          </a:p>
          <a:p>
            <a:pPr algn="just" marL="12700" marR="6350">
              <a:lnSpc>
                <a:spcPct val="110000"/>
              </a:lnSpc>
            </a:pPr>
            <a:r>
              <a:rPr dirty="0" sz="1100" spc="-5">
                <a:latin typeface="Carlito"/>
                <a:cs typeface="Carlito"/>
              </a:rPr>
              <a:t>This </a:t>
            </a:r>
            <a:r>
              <a:rPr dirty="0" sz="1100">
                <a:latin typeface="Carlito"/>
                <a:cs typeface="Carlito"/>
              </a:rPr>
              <a:t>trade </a:t>
            </a:r>
            <a:r>
              <a:rPr dirty="0" sz="1100" spc="-5">
                <a:latin typeface="Carlito"/>
                <a:cs typeface="Carlito"/>
              </a:rPr>
              <a:t>deficit </a:t>
            </a:r>
            <a:r>
              <a:rPr dirty="0" sz="1100">
                <a:latin typeface="Carlito"/>
                <a:cs typeface="Carlito"/>
              </a:rPr>
              <a:t>with </a:t>
            </a:r>
            <a:r>
              <a:rPr dirty="0" sz="1100" spc="-5">
                <a:latin typeface="Carlito"/>
                <a:cs typeface="Carlito"/>
              </a:rPr>
              <a:t>China </a:t>
            </a:r>
            <a:r>
              <a:rPr dirty="0" sz="1100">
                <a:latin typeface="Carlito"/>
                <a:cs typeface="Carlito"/>
              </a:rPr>
              <a:t>is one of the </a:t>
            </a:r>
            <a:r>
              <a:rPr dirty="0" sz="1100" spc="-5">
                <a:latin typeface="Carlito"/>
                <a:cs typeface="Carlito"/>
              </a:rPr>
              <a:t>major reasons for India’s </a:t>
            </a:r>
            <a:r>
              <a:rPr dirty="0" sz="1100">
                <a:latin typeface="Carlito"/>
                <a:cs typeface="Carlito"/>
              </a:rPr>
              <a:t>total </a:t>
            </a:r>
            <a:r>
              <a:rPr dirty="0" sz="1100" spc="-5">
                <a:latin typeface="Carlito"/>
                <a:cs typeface="Carlito"/>
              </a:rPr>
              <a:t>trade deficit </a:t>
            </a:r>
            <a:r>
              <a:rPr dirty="0" sz="1100">
                <a:latin typeface="Carlito"/>
                <a:cs typeface="Carlito"/>
              </a:rPr>
              <a:t>as well. </a:t>
            </a:r>
            <a:r>
              <a:rPr dirty="0" sz="1100" spc="-5">
                <a:latin typeface="Carlito"/>
                <a:cs typeface="Carlito"/>
              </a:rPr>
              <a:t>Not </a:t>
            </a:r>
            <a:r>
              <a:rPr dirty="0" sz="1100">
                <a:latin typeface="Carlito"/>
                <a:cs typeface="Carlito"/>
              </a:rPr>
              <a:t>only  that, </a:t>
            </a:r>
            <a:r>
              <a:rPr dirty="0" sz="1100" spc="-5">
                <a:latin typeface="Carlito"/>
                <a:cs typeface="Carlito"/>
              </a:rPr>
              <a:t>but </a:t>
            </a:r>
            <a:r>
              <a:rPr dirty="0" sz="1100">
                <a:latin typeface="Carlito"/>
                <a:cs typeface="Carlito"/>
              </a:rPr>
              <a:t>it is </a:t>
            </a:r>
            <a:r>
              <a:rPr dirty="0" sz="1100" spc="-5">
                <a:latin typeface="Carlito"/>
                <a:cs typeface="Carlito"/>
              </a:rPr>
              <a:t>also </a:t>
            </a:r>
            <a:r>
              <a:rPr dirty="0" sz="1100">
                <a:latin typeface="Carlito"/>
                <a:cs typeface="Carlito"/>
              </a:rPr>
              <a:t>one of </a:t>
            </a:r>
            <a:r>
              <a:rPr dirty="0" sz="1100" spc="-5">
                <a:latin typeface="Carlito"/>
                <a:cs typeface="Carlito"/>
              </a:rPr>
              <a:t>the biggest trade deficits between </a:t>
            </a:r>
            <a:r>
              <a:rPr dirty="0" sz="1100">
                <a:latin typeface="Carlito"/>
                <a:cs typeface="Carlito"/>
              </a:rPr>
              <a:t>the </a:t>
            </a:r>
            <a:r>
              <a:rPr dirty="0" sz="1100" spc="-5">
                <a:latin typeface="Carlito"/>
                <a:cs typeface="Carlito"/>
              </a:rPr>
              <a:t>two </a:t>
            </a:r>
            <a:r>
              <a:rPr dirty="0" sz="1100">
                <a:latin typeface="Carlito"/>
                <a:cs typeface="Carlito"/>
              </a:rPr>
              <a:t>countries </a:t>
            </a:r>
            <a:r>
              <a:rPr dirty="0" sz="1100" spc="-5">
                <a:latin typeface="Carlito"/>
                <a:cs typeface="Carlito"/>
              </a:rPr>
              <a:t>across </a:t>
            </a:r>
            <a:r>
              <a:rPr dirty="0" sz="1100">
                <a:latin typeface="Carlito"/>
                <a:cs typeface="Carlito"/>
              </a:rPr>
              <a:t>the</a:t>
            </a:r>
            <a:r>
              <a:rPr dirty="0" sz="1100" spc="40">
                <a:latin typeface="Carlito"/>
                <a:cs typeface="Carlito"/>
              </a:rPr>
              <a:t> </a:t>
            </a:r>
            <a:r>
              <a:rPr dirty="0" sz="1100">
                <a:latin typeface="Carlito"/>
                <a:cs typeface="Carlito"/>
              </a:rPr>
              <a:t>world.</a:t>
            </a:r>
            <a:endParaRPr sz="1100">
              <a:latin typeface="Carlito"/>
              <a:cs typeface="Carlito"/>
            </a:endParaRPr>
          </a:p>
          <a:p>
            <a:pPr>
              <a:lnSpc>
                <a:spcPct val="100000"/>
              </a:lnSpc>
            </a:pPr>
            <a:endParaRPr sz="11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145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</a:pPr>
            <a:r>
              <a:rPr dirty="0" sz="1100" spc="-5" b="1">
                <a:latin typeface="Carlito"/>
                <a:cs typeface="Carlito"/>
              </a:rPr>
              <a:t>What </a:t>
            </a:r>
            <a:r>
              <a:rPr dirty="0" sz="1100" b="1">
                <a:latin typeface="Carlito"/>
                <a:cs typeface="Carlito"/>
              </a:rPr>
              <a:t>The </a:t>
            </a:r>
            <a:r>
              <a:rPr dirty="0" sz="1100" spc="-5" b="1">
                <a:latin typeface="Carlito"/>
                <a:cs typeface="Carlito"/>
              </a:rPr>
              <a:t>Market Experts are</a:t>
            </a:r>
            <a:r>
              <a:rPr dirty="0" sz="1100" spc="-10" b="1">
                <a:latin typeface="Carlito"/>
                <a:cs typeface="Carlito"/>
              </a:rPr>
              <a:t> </a:t>
            </a:r>
            <a:r>
              <a:rPr dirty="0" sz="1100" spc="-5" b="1">
                <a:latin typeface="Carlito"/>
                <a:cs typeface="Carlito"/>
              </a:rPr>
              <a:t>Saying?</a:t>
            </a:r>
            <a:endParaRPr sz="1100">
              <a:latin typeface="Carlito"/>
              <a:cs typeface="Carlito"/>
            </a:endParaRPr>
          </a:p>
          <a:p>
            <a:pPr>
              <a:lnSpc>
                <a:spcPct val="100000"/>
              </a:lnSpc>
            </a:pPr>
            <a:endParaRPr sz="11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60"/>
              </a:spcBef>
            </a:pPr>
            <a:endParaRPr sz="1350">
              <a:latin typeface="Carlito"/>
              <a:cs typeface="Carlito"/>
            </a:endParaRPr>
          </a:p>
          <a:p>
            <a:pPr algn="just" marL="12700" marR="6350">
              <a:lnSpc>
                <a:spcPct val="110000"/>
              </a:lnSpc>
            </a:pPr>
            <a:r>
              <a:rPr dirty="0" sz="1100" spc="-5">
                <a:latin typeface="Carlito"/>
                <a:cs typeface="Carlito"/>
              </a:rPr>
              <a:t>The </a:t>
            </a:r>
            <a:r>
              <a:rPr dirty="0" sz="1100">
                <a:latin typeface="Carlito"/>
                <a:cs typeface="Carlito"/>
              </a:rPr>
              <a:t>current </a:t>
            </a:r>
            <a:r>
              <a:rPr dirty="0" sz="1100" spc="-5">
                <a:latin typeface="Carlito"/>
                <a:cs typeface="Carlito"/>
              </a:rPr>
              <a:t>India-China tension </a:t>
            </a:r>
            <a:r>
              <a:rPr dirty="0" sz="1100">
                <a:latin typeface="Carlito"/>
                <a:cs typeface="Carlito"/>
              </a:rPr>
              <a:t>at the LAC is one of the incidents </a:t>
            </a:r>
            <a:r>
              <a:rPr dirty="0" sz="1100" spc="-5">
                <a:latin typeface="Carlito"/>
                <a:cs typeface="Carlito"/>
              </a:rPr>
              <a:t>that deserve </a:t>
            </a:r>
            <a:r>
              <a:rPr dirty="0" sz="1100">
                <a:latin typeface="Carlito"/>
                <a:cs typeface="Carlito"/>
              </a:rPr>
              <a:t>the </a:t>
            </a:r>
            <a:r>
              <a:rPr dirty="0" sz="1100" spc="-5">
                <a:latin typeface="Carlito"/>
                <a:cs typeface="Carlito"/>
              </a:rPr>
              <a:t>alertness of the  </a:t>
            </a:r>
            <a:r>
              <a:rPr dirty="0" sz="1100">
                <a:latin typeface="Carlito"/>
                <a:cs typeface="Carlito"/>
              </a:rPr>
              <a:t>investors. </a:t>
            </a:r>
            <a:r>
              <a:rPr dirty="0" sz="1100" spc="-5">
                <a:latin typeface="Carlito"/>
                <a:cs typeface="Carlito"/>
              </a:rPr>
              <a:t>The market experts, like </a:t>
            </a:r>
            <a:r>
              <a:rPr dirty="0" u="sng" sz="1100" spc="-5" b="1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rlito"/>
                <a:cs typeface="Carlito"/>
                <a:hlinkClick r:id="rId2"/>
              </a:rPr>
              <a:t>Shyam Advisory</a:t>
            </a:r>
            <a:r>
              <a:rPr dirty="0" sz="1100" spc="-5">
                <a:latin typeface="Carlito"/>
                <a:cs typeface="Carlito"/>
                <a:hlinkClick r:id="rId2"/>
              </a:rPr>
              <a:t>, </a:t>
            </a:r>
            <a:r>
              <a:rPr dirty="0" sz="1100" spc="-5">
                <a:latin typeface="Carlito"/>
                <a:cs typeface="Carlito"/>
              </a:rPr>
              <a:t>opine </a:t>
            </a:r>
            <a:r>
              <a:rPr dirty="0" sz="1100">
                <a:latin typeface="Carlito"/>
                <a:cs typeface="Carlito"/>
              </a:rPr>
              <a:t>that the rift </a:t>
            </a:r>
            <a:r>
              <a:rPr dirty="0" sz="1100" spc="-5">
                <a:latin typeface="Carlito"/>
                <a:cs typeface="Carlito"/>
              </a:rPr>
              <a:t>between these two neighbors  </a:t>
            </a:r>
            <a:r>
              <a:rPr dirty="0" sz="1100">
                <a:latin typeface="Carlito"/>
                <a:cs typeface="Carlito"/>
              </a:rPr>
              <a:t>can </a:t>
            </a:r>
            <a:r>
              <a:rPr dirty="0" sz="1100" spc="-5">
                <a:latin typeface="Carlito"/>
                <a:cs typeface="Carlito"/>
              </a:rPr>
              <a:t>escalate </a:t>
            </a:r>
            <a:r>
              <a:rPr dirty="0" sz="1100">
                <a:latin typeface="Carlito"/>
                <a:cs typeface="Carlito"/>
              </a:rPr>
              <a:t>and </a:t>
            </a:r>
            <a:r>
              <a:rPr dirty="0" sz="1100" spc="-5">
                <a:latin typeface="Carlito"/>
                <a:cs typeface="Carlito"/>
              </a:rPr>
              <a:t>lead to </a:t>
            </a:r>
            <a:r>
              <a:rPr dirty="0" sz="1100">
                <a:latin typeface="Carlito"/>
                <a:cs typeface="Carlito"/>
              </a:rPr>
              <a:t>market</a:t>
            </a:r>
            <a:r>
              <a:rPr dirty="0" sz="1100" spc="-15">
                <a:latin typeface="Carlito"/>
                <a:cs typeface="Carlito"/>
              </a:rPr>
              <a:t> </a:t>
            </a:r>
            <a:r>
              <a:rPr dirty="0" sz="1100">
                <a:latin typeface="Carlito"/>
                <a:cs typeface="Carlito"/>
              </a:rPr>
              <a:t>volatility.</a:t>
            </a:r>
            <a:endParaRPr sz="1100">
              <a:latin typeface="Carlito"/>
              <a:cs typeface="Carlito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304800" y="304799"/>
            <a:ext cx="6952615" cy="10084435"/>
            <a:chOff x="304800" y="304799"/>
            <a:chExt cx="6952615" cy="10084435"/>
          </a:xfrm>
        </p:grpSpPr>
        <p:sp>
          <p:nvSpPr>
            <p:cNvPr id="5" name="object 5"/>
            <p:cNvSpPr/>
            <p:nvPr/>
          </p:nvSpPr>
          <p:spPr>
            <a:xfrm>
              <a:off x="304800" y="304799"/>
              <a:ext cx="18415" cy="6350"/>
            </a:xfrm>
            <a:custGeom>
              <a:avLst/>
              <a:gdLst/>
              <a:ahLst/>
              <a:cxnLst/>
              <a:rect l="l" t="t" r="r" b="b"/>
              <a:pathLst>
                <a:path w="18414" h="6350">
                  <a:moveTo>
                    <a:pt x="18288" y="0"/>
                  </a:moveTo>
                  <a:lnTo>
                    <a:pt x="0" y="0"/>
                  </a:lnTo>
                  <a:lnTo>
                    <a:pt x="0" y="6096"/>
                  </a:lnTo>
                  <a:lnTo>
                    <a:pt x="18288" y="6096"/>
                  </a:lnTo>
                  <a:lnTo>
                    <a:pt x="1828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/>
            <p:cNvSpPr/>
            <p:nvPr/>
          </p:nvSpPr>
          <p:spPr>
            <a:xfrm>
              <a:off x="310895" y="310895"/>
              <a:ext cx="12700" cy="6350"/>
            </a:xfrm>
            <a:custGeom>
              <a:avLst/>
              <a:gdLst/>
              <a:ahLst/>
              <a:cxnLst/>
              <a:rect l="l" t="t" r="r" b="b"/>
              <a:pathLst>
                <a:path w="12700" h="6350">
                  <a:moveTo>
                    <a:pt x="12192" y="0"/>
                  </a:moveTo>
                  <a:lnTo>
                    <a:pt x="0" y="0"/>
                  </a:lnTo>
                  <a:lnTo>
                    <a:pt x="0" y="6096"/>
                  </a:lnTo>
                  <a:lnTo>
                    <a:pt x="12192" y="6096"/>
                  </a:lnTo>
                  <a:lnTo>
                    <a:pt x="1219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/>
            <p:cNvSpPr/>
            <p:nvPr/>
          </p:nvSpPr>
          <p:spPr>
            <a:xfrm>
              <a:off x="323088" y="304799"/>
              <a:ext cx="6916420" cy="6350"/>
            </a:xfrm>
            <a:custGeom>
              <a:avLst/>
              <a:gdLst/>
              <a:ahLst/>
              <a:cxnLst/>
              <a:rect l="l" t="t" r="r" b="b"/>
              <a:pathLst>
                <a:path w="6916420" h="6350">
                  <a:moveTo>
                    <a:pt x="6915911" y="0"/>
                  </a:moveTo>
                  <a:lnTo>
                    <a:pt x="0" y="0"/>
                  </a:lnTo>
                  <a:lnTo>
                    <a:pt x="0" y="6096"/>
                  </a:lnTo>
                  <a:lnTo>
                    <a:pt x="6915911" y="6096"/>
                  </a:lnTo>
                  <a:lnTo>
                    <a:pt x="6915911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/>
            <p:cNvSpPr/>
            <p:nvPr/>
          </p:nvSpPr>
          <p:spPr>
            <a:xfrm>
              <a:off x="323088" y="310895"/>
              <a:ext cx="6916420" cy="6350"/>
            </a:xfrm>
            <a:custGeom>
              <a:avLst/>
              <a:gdLst/>
              <a:ahLst/>
              <a:cxnLst/>
              <a:rect l="l" t="t" r="r" b="b"/>
              <a:pathLst>
                <a:path w="6916420" h="6350">
                  <a:moveTo>
                    <a:pt x="6915911" y="0"/>
                  </a:moveTo>
                  <a:lnTo>
                    <a:pt x="0" y="0"/>
                  </a:lnTo>
                  <a:lnTo>
                    <a:pt x="0" y="6096"/>
                  </a:lnTo>
                  <a:lnTo>
                    <a:pt x="6915911" y="6096"/>
                  </a:lnTo>
                  <a:lnTo>
                    <a:pt x="6915911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/>
            <p:cNvSpPr/>
            <p:nvPr/>
          </p:nvSpPr>
          <p:spPr>
            <a:xfrm>
              <a:off x="323088" y="304799"/>
              <a:ext cx="6934200" cy="18415"/>
            </a:xfrm>
            <a:custGeom>
              <a:avLst/>
              <a:gdLst/>
              <a:ahLst/>
              <a:cxnLst/>
              <a:rect l="l" t="t" r="r" b="b"/>
              <a:pathLst>
                <a:path w="6934200" h="18414">
                  <a:moveTo>
                    <a:pt x="6915912" y="12192"/>
                  </a:moveTo>
                  <a:lnTo>
                    <a:pt x="0" y="12192"/>
                  </a:lnTo>
                  <a:lnTo>
                    <a:pt x="0" y="18288"/>
                  </a:lnTo>
                  <a:lnTo>
                    <a:pt x="6915912" y="18288"/>
                  </a:lnTo>
                  <a:lnTo>
                    <a:pt x="6915912" y="12192"/>
                  </a:lnTo>
                  <a:close/>
                </a:path>
                <a:path w="6934200" h="18414">
                  <a:moveTo>
                    <a:pt x="6934200" y="0"/>
                  </a:moveTo>
                  <a:lnTo>
                    <a:pt x="6915912" y="0"/>
                  </a:lnTo>
                  <a:lnTo>
                    <a:pt x="6915912" y="6096"/>
                  </a:lnTo>
                  <a:lnTo>
                    <a:pt x="6934200" y="6096"/>
                  </a:lnTo>
                  <a:lnTo>
                    <a:pt x="693420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" name="object 10"/>
            <p:cNvSpPr/>
            <p:nvPr/>
          </p:nvSpPr>
          <p:spPr>
            <a:xfrm>
              <a:off x="7239000" y="310895"/>
              <a:ext cx="12700" cy="6350"/>
            </a:xfrm>
            <a:custGeom>
              <a:avLst/>
              <a:gdLst/>
              <a:ahLst/>
              <a:cxnLst/>
              <a:rect l="l" t="t" r="r" b="b"/>
              <a:pathLst>
                <a:path w="12700" h="6350">
                  <a:moveTo>
                    <a:pt x="12192" y="0"/>
                  </a:moveTo>
                  <a:lnTo>
                    <a:pt x="0" y="0"/>
                  </a:lnTo>
                  <a:lnTo>
                    <a:pt x="0" y="6096"/>
                  </a:lnTo>
                  <a:lnTo>
                    <a:pt x="12192" y="6096"/>
                  </a:lnTo>
                  <a:lnTo>
                    <a:pt x="1219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" name="object 11"/>
            <p:cNvSpPr/>
            <p:nvPr/>
          </p:nvSpPr>
          <p:spPr>
            <a:xfrm>
              <a:off x="304800" y="304799"/>
              <a:ext cx="6350" cy="10066020"/>
            </a:xfrm>
            <a:custGeom>
              <a:avLst/>
              <a:gdLst/>
              <a:ahLst/>
              <a:cxnLst/>
              <a:rect l="l" t="t" r="r" b="b"/>
              <a:pathLst>
                <a:path w="6350" h="10066020">
                  <a:moveTo>
                    <a:pt x="0" y="10066020"/>
                  </a:moveTo>
                  <a:lnTo>
                    <a:pt x="6096" y="10066020"/>
                  </a:lnTo>
                  <a:lnTo>
                    <a:pt x="6096" y="0"/>
                  </a:lnTo>
                  <a:lnTo>
                    <a:pt x="0" y="0"/>
                  </a:lnTo>
                  <a:lnTo>
                    <a:pt x="0" y="1006602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" name="object 12"/>
            <p:cNvSpPr/>
            <p:nvPr/>
          </p:nvSpPr>
          <p:spPr>
            <a:xfrm>
              <a:off x="310895" y="310895"/>
              <a:ext cx="6350" cy="10060305"/>
            </a:xfrm>
            <a:custGeom>
              <a:avLst/>
              <a:gdLst/>
              <a:ahLst/>
              <a:cxnLst/>
              <a:rect l="l" t="t" r="r" b="b"/>
              <a:pathLst>
                <a:path w="6350" h="10060305">
                  <a:moveTo>
                    <a:pt x="0" y="10059924"/>
                  </a:moveTo>
                  <a:lnTo>
                    <a:pt x="6096" y="10059924"/>
                  </a:lnTo>
                  <a:lnTo>
                    <a:pt x="6096" y="0"/>
                  </a:lnTo>
                  <a:lnTo>
                    <a:pt x="0" y="0"/>
                  </a:lnTo>
                  <a:lnTo>
                    <a:pt x="0" y="10059924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" name="object 13"/>
            <p:cNvSpPr/>
            <p:nvPr/>
          </p:nvSpPr>
          <p:spPr>
            <a:xfrm>
              <a:off x="316992" y="304799"/>
              <a:ext cx="6940550" cy="10066020"/>
            </a:xfrm>
            <a:custGeom>
              <a:avLst/>
              <a:gdLst/>
              <a:ahLst/>
              <a:cxnLst/>
              <a:rect l="l" t="t" r="r" b="b"/>
              <a:pathLst>
                <a:path w="6940550" h="10066020">
                  <a:moveTo>
                    <a:pt x="6096" y="12192"/>
                  </a:moveTo>
                  <a:lnTo>
                    <a:pt x="0" y="12192"/>
                  </a:lnTo>
                  <a:lnTo>
                    <a:pt x="0" y="10066020"/>
                  </a:lnTo>
                  <a:lnTo>
                    <a:pt x="6096" y="10066020"/>
                  </a:lnTo>
                  <a:lnTo>
                    <a:pt x="6096" y="12192"/>
                  </a:lnTo>
                  <a:close/>
                </a:path>
                <a:path w="6940550" h="10066020">
                  <a:moveTo>
                    <a:pt x="6940283" y="0"/>
                  </a:moveTo>
                  <a:lnTo>
                    <a:pt x="6934200" y="0"/>
                  </a:lnTo>
                  <a:lnTo>
                    <a:pt x="6934200" y="10066020"/>
                  </a:lnTo>
                  <a:lnTo>
                    <a:pt x="6940283" y="10066020"/>
                  </a:lnTo>
                  <a:lnTo>
                    <a:pt x="6940283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4" name="object 14"/>
            <p:cNvSpPr/>
            <p:nvPr/>
          </p:nvSpPr>
          <p:spPr>
            <a:xfrm>
              <a:off x="7245095" y="310895"/>
              <a:ext cx="6350" cy="10060305"/>
            </a:xfrm>
            <a:custGeom>
              <a:avLst/>
              <a:gdLst/>
              <a:ahLst/>
              <a:cxnLst/>
              <a:rect l="l" t="t" r="r" b="b"/>
              <a:pathLst>
                <a:path w="6350" h="10060305">
                  <a:moveTo>
                    <a:pt x="0" y="10059924"/>
                  </a:moveTo>
                  <a:lnTo>
                    <a:pt x="6096" y="10059924"/>
                  </a:lnTo>
                  <a:lnTo>
                    <a:pt x="6096" y="0"/>
                  </a:lnTo>
                  <a:lnTo>
                    <a:pt x="0" y="0"/>
                  </a:lnTo>
                  <a:lnTo>
                    <a:pt x="0" y="10059924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5" name="object 15"/>
            <p:cNvSpPr/>
            <p:nvPr/>
          </p:nvSpPr>
          <p:spPr>
            <a:xfrm>
              <a:off x="304800" y="316991"/>
              <a:ext cx="6940550" cy="10072370"/>
            </a:xfrm>
            <a:custGeom>
              <a:avLst/>
              <a:gdLst/>
              <a:ahLst/>
              <a:cxnLst/>
              <a:rect l="l" t="t" r="r" b="b"/>
              <a:pathLst>
                <a:path w="6940550" h="10072370">
                  <a:moveTo>
                    <a:pt x="18288" y="10066033"/>
                  </a:moveTo>
                  <a:lnTo>
                    <a:pt x="6096" y="10066033"/>
                  </a:lnTo>
                  <a:lnTo>
                    <a:pt x="6096" y="10053841"/>
                  </a:lnTo>
                  <a:lnTo>
                    <a:pt x="0" y="10053841"/>
                  </a:lnTo>
                  <a:lnTo>
                    <a:pt x="0" y="10066033"/>
                  </a:lnTo>
                  <a:lnTo>
                    <a:pt x="0" y="10072116"/>
                  </a:lnTo>
                  <a:lnTo>
                    <a:pt x="6096" y="10072116"/>
                  </a:lnTo>
                  <a:lnTo>
                    <a:pt x="18288" y="10072116"/>
                  </a:lnTo>
                  <a:lnTo>
                    <a:pt x="18288" y="10066033"/>
                  </a:lnTo>
                  <a:close/>
                </a:path>
                <a:path w="6940550" h="10072370">
                  <a:moveTo>
                    <a:pt x="6940283" y="0"/>
                  </a:moveTo>
                  <a:lnTo>
                    <a:pt x="6934200" y="0"/>
                  </a:lnTo>
                  <a:lnTo>
                    <a:pt x="6934200" y="10053828"/>
                  </a:lnTo>
                  <a:lnTo>
                    <a:pt x="6940283" y="10053828"/>
                  </a:lnTo>
                  <a:lnTo>
                    <a:pt x="6940283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6" name="object 16"/>
            <p:cNvSpPr/>
            <p:nvPr/>
          </p:nvSpPr>
          <p:spPr>
            <a:xfrm>
              <a:off x="310896" y="10370832"/>
              <a:ext cx="12700" cy="12700"/>
            </a:xfrm>
            <a:custGeom>
              <a:avLst/>
              <a:gdLst/>
              <a:ahLst/>
              <a:cxnLst/>
              <a:rect l="l" t="t" r="r" b="b"/>
              <a:pathLst>
                <a:path w="12700" h="12700">
                  <a:moveTo>
                    <a:pt x="12192" y="6096"/>
                  </a:moveTo>
                  <a:lnTo>
                    <a:pt x="6096" y="6096"/>
                  </a:lnTo>
                  <a:lnTo>
                    <a:pt x="6096" y="0"/>
                  </a:lnTo>
                  <a:lnTo>
                    <a:pt x="0" y="0"/>
                  </a:lnTo>
                  <a:lnTo>
                    <a:pt x="0" y="6096"/>
                  </a:lnTo>
                  <a:lnTo>
                    <a:pt x="0" y="12179"/>
                  </a:lnTo>
                  <a:lnTo>
                    <a:pt x="6096" y="12179"/>
                  </a:lnTo>
                  <a:lnTo>
                    <a:pt x="12192" y="12179"/>
                  </a:lnTo>
                  <a:lnTo>
                    <a:pt x="12192" y="6096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7" name="object 17"/>
            <p:cNvSpPr/>
            <p:nvPr/>
          </p:nvSpPr>
          <p:spPr>
            <a:xfrm>
              <a:off x="316992" y="10370832"/>
              <a:ext cx="6922134" cy="18415"/>
            </a:xfrm>
            <a:custGeom>
              <a:avLst/>
              <a:gdLst/>
              <a:ahLst/>
              <a:cxnLst/>
              <a:rect l="l" t="t" r="r" b="b"/>
              <a:pathLst>
                <a:path w="6922134" h="18415">
                  <a:moveTo>
                    <a:pt x="6096" y="0"/>
                  </a:moveTo>
                  <a:lnTo>
                    <a:pt x="0" y="0"/>
                  </a:lnTo>
                  <a:lnTo>
                    <a:pt x="0" y="6083"/>
                  </a:lnTo>
                  <a:lnTo>
                    <a:pt x="6096" y="6083"/>
                  </a:lnTo>
                  <a:lnTo>
                    <a:pt x="6096" y="0"/>
                  </a:lnTo>
                  <a:close/>
                </a:path>
                <a:path w="6922134" h="18415">
                  <a:moveTo>
                    <a:pt x="6922008" y="12192"/>
                  </a:moveTo>
                  <a:lnTo>
                    <a:pt x="6096" y="12192"/>
                  </a:lnTo>
                  <a:lnTo>
                    <a:pt x="6096" y="18275"/>
                  </a:lnTo>
                  <a:lnTo>
                    <a:pt x="6922008" y="18275"/>
                  </a:lnTo>
                  <a:lnTo>
                    <a:pt x="6922008" y="1219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8" name="object 18"/>
            <p:cNvSpPr/>
            <p:nvPr/>
          </p:nvSpPr>
          <p:spPr>
            <a:xfrm>
              <a:off x="323088" y="10376915"/>
              <a:ext cx="6916420" cy="6350"/>
            </a:xfrm>
            <a:custGeom>
              <a:avLst/>
              <a:gdLst/>
              <a:ahLst/>
              <a:cxnLst/>
              <a:rect l="l" t="t" r="r" b="b"/>
              <a:pathLst>
                <a:path w="6916420" h="6350">
                  <a:moveTo>
                    <a:pt x="6915911" y="0"/>
                  </a:moveTo>
                  <a:lnTo>
                    <a:pt x="0" y="0"/>
                  </a:lnTo>
                  <a:lnTo>
                    <a:pt x="0" y="6095"/>
                  </a:lnTo>
                  <a:lnTo>
                    <a:pt x="6915911" y="6095"/>
                  </a:lnTo>
                  <a:lnTo>
                    <a:pt x="6915911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9" name="object 19"/>
            <p:cNvSpPr/>
            <p:nvPr/>
          </p:nvSpPr>
          <p:spPr>
            <a:xfrm>
              <a:off x="323088" y="10370832"/>
              <a:ext cx="6934200" cy="18415"/>
            </a:xfrm>
            <a:custGeom>
              <a:avLst/>
              <a:gdLst/>
              <a:ahLst/>
              <a:cxnLst/>
              <a:rect l="l" t="t" r="r" b="b"/>
              <a:pathLst>
                <a:path w="6934200" h="18415">
                  <a:moveTo>
                    <a:pt x="6915912" y="0"/>
                  </a:moveTo>
                  <a:lnTo>
                    <a:pt x="0" y="0"/>
                  </a:lnTo>
                  <a:lnTo>
                    <a:pt x="0" y="6083"/>
                  </a:lnTo>
                  <a:lnTo>
                    <a:pt x="6915912" y="6083"/>
                  </a:lnTo>
                  <a:lnTo>
                    <a:pt x="6915912" y="0"/>
                  </a:lnTo>
                  <a:close/>
                </a:path>
                <a:path w="6934200" h="18415">
                  <a:moveTo>
                    <a:pt x="6934200" y="12192"/>
                  </a:moveTo>
                  <a:lnTo>
                    <a:pt x="6934187" y="0"/>
                  </a:lnTo>
                  <a:lnTo>
                    <a:pt x="6928104" y="0"/>
                  </a:lnTo>
                  <a:lnTo>
                    <a:pt x="6928104" y="12192"/>
                  </a:lnTo>
                  <a:lnTo>
                    <a:pt x="6915912" y="12192"/>
                  </a:lnTo>
                  <a:lnTo>
                    <a:pt x="6915912" y="18275"/>
                  </a:lnTo>
                  <a:lnTo>
                    <a:pt x="6928104" y="18275"/>
                  </a:lnTo>
                  <a:lnTo>
                    <a:pt x="6934187" y="18275"/>
                  </a:lnTo>
                  <a:lnTo>
                    <a:pt x="6934200" y="1219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0" name="object 20"/>
            <p:cNvSpPr/>
            <p:nvPr/>
          </p:nvSpPr>
          <p:spPr>
            <a:xfrm>
              <a:off x="7239000" y="10370832"/>
              <a:ext cx="12700" cy="12700"/>
            </a:xfrm>
            <a:custGeom>
              <a:avLst/>
              <a:gdLst/>
              <a:ahLst/>
              <a:cxnLst/>
              <a:rect l="l" t="t" r="r" b="b"/>
              <a:pathLst>
                <a:path w="12700" h="12700">
                  <a:moveTo>
                    <a:pt x="12192" y="0"/>
                  </a:moveTo>
                  <a:lnTo>
                    <a:pt x="6096" y="0"/>
                  </a:lnTo>
                  <a:lnTo>
                    <a:pt x="6096" y="6096"/>
                  </a:lnTo>
                  <a:lnTo>
                    <a:pt x="0" y="6096"/>
                  </a:lnTo>
                  <a:lnTo>
                    <a:pt x="0" y="12179"/>
                  </a:lnTo>
                  <a:lnTo>
                    <a:pt x="6096" y="12179"/>
                  </a:lnTo>
                  <a:lnTo>
                    <a:pt x="12192" y="12179"/>
                  </a:lnTo>
                  <a:lnTo>
                    <a:pt x="12192" y="6096"/>
                  </a:lnTo>
                  <a:lnTo>
                    <a:pt x="1219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1" name="object 21"/>
            <p:cNvSpPr/>
            <p:nvPr/>
          </p:nvSpPr>
          <p:spPr>
            <a:xfrm>
              <a:off x="7239000" y="10370832"/>
              <a:ext cx="6350" cy="6350"/>
            </a:xfrm>
            <a:custGeom>
              <a:avLst/>
              <a:gdLst/>
              <a:ahLst/>
              <a:cxnLst/>
              <a:rect l="l" t="t" r="r" b="b"/>
              <a:pathLst>
                <a:path w="6350" h="6350">
                  <a:moveTo>
                    <a:pt x="6083" y="0"/>
                  </a:moveTo>
                  <a:lnTo>
                    <a:pt x="0" y="0"/>
                  </a:lnTo>
                  <a:lnTo>
                    <a:pt x="0" y="6083"/>
                  </a:lnTo>
                  <a:lnTo>
                    <a:pt x="6083" y="6083"/>
                  </a:lnTo>
                  <a:lnTo>
                    <a:pt x="6083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2004" y="876147"/>
            <a:ext cx="5760085" cy="22542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just" marL="12700" marR="5715">
              <a:lnSpc>
                <a:spcPct val="109800"/>
              </a:lnSpc>
              <a:spcBef>
                <a:spcPts val="100"/>
              </a:spcBef>
            </a:pPr>
            <a:r>
              <a:rPr dirty="0" sz="1100">
                <a:latin typeface="Carlito"/>
                <a:cs typeface="Carlito"/>
              </a:rPr>
              <a:t>However, the </a:t>
            </a:r>
            <a:r>
              <a:rPr dirty="0" sz="1100" spc="-5">
                <a:latin typeface="Carlito"/>
                <a:cs typeface="Carlito"/>
              </a:rPr>
              <a:t>investors </a:t>
            </a:r>
            <a:r>
              <a:rPr dirty="0" sz="1100">
                <a:latin typeface="Carlito"/>
                <a:cs typeface="Carlito"/>
              </a:rPr>
              <a:t>of the </a:t>
            </a:r>
            <a:r>
              <a:rPr dirty="0" sz="1100" spc="-5">
                <a:latin typeface="Carlito"/>
                <a:cs typeface="Carlito"/>
              </a:rPr>
              <a:t>Indian market </a:t>
            </a:r>
            <a:r>
              <a:rPr dirty="0" sz="1100">
                <a:latin typeface="Carlito"/>
                <a:cs typeface="Carlito"/>
              </a:rPr>
              <a:t>need to </a:t>
            </a:r>
            <a:r>
              <a:rPr dirty="0" sz="1100" spc="-5">
                <a:latin typeface="Carlito"/>
                <a:cs typeface="Carlito"/>
              </a:rPr>
              <a:t>be </a:t>
            </a:r>
            <a:r>
              <a:rPr dirty="0" sz="1100">
                <a:latin typeface="Carlito"/>
                <a:cs typeface="Carlito"/>
              </a:rPr>
              <a:t>more </a:t>
            </a:r>
            <a:r>
              <a:rPr dirty="0" sz="1100" spc="-5">
                <a:latin typeface="Carlito"/>
                <a:cs typeface="Carlito"/>
              </a:rPr>
              <a:t>cautious, </a:t>
            </a:r>
            <a:r>
              <a:rPr dirty="0" sz="1100">
                <a:latin typeface="Carlito"/>
                <a:cs typeface="Carlito"/>
              </a:rPr>
              <a:t>as the restrictions on the  </a:t>
            </a:r>
            <a:r>
              <a:rPr dirty="0" sz="1100" spc="-5">
                <a:latin typeface="Carlito"/>
                <a:cs typeface="Carlito"/>
              </a:rPr>
              <a:t>imports from China </a:t>
            </a:r>
            <a:r>
              <a:rPr dirty="0" sz="1100">
                <a:latin typeface="Carlito"/>
                <a:cs typeface="Carlito"/>
              </a:rPr>
              <a:t>can </a:t>
            </a:r>
            <a:r>
              <a:rPr dirty="0" sz="1100" spc="-5">
                <a:latin typeface="Carlito"/>
                <a:cs typeface="Carlito"/>
              </a:rPr>
              <a:t>significantly affect some </a:t>
            </a:r>
            <a:r>
              <a:rPr dirty="0" sz="1100">
                <a:latin typeface="Carlito"/>
                <a:cs typeface="Carlito"/>
              </a:rPr>
              <a:t>of </a:t>
            </a:r>
            <a:r>
              <a:rPr dirty="0" sz="1100" spc="-5">
                <a:latin typeface="Carlito"/>
                <a:cs typeface="Carlito"/>
              </a:rPr>
              <a:t>the industries. The market experts said </a:t>
            </a:r>
            <a:r>
              <a:rPr dirty="0" sz="1100">
                <a:latin typeface="Carlito"/>
                <a:cs typeface="Carlito"/>
              </a:rPr>
              <a:t>that the  day </a:t>
            </a:r>
            <a:r>
              <a:rPr dirty="0" sz="1100" spc="-5">
                <a:latin typeface="Carlito"/>
                <a:cs typeface="Carlito"/>
              </a:rPr>
              <a:t>to day development might be tumultuous, but </a:t>
            </a:r>
            <a:r>
              <a:rPr dirty="0" sz="1100">
                <a:latin typeface="Carlito"/>
                <a:cs typeface="Carlito"/>
              </a:rPr>
              <a:t>the </a:t>
            </a:r>
            <a:r>
              <a:rPr dirty="0" sz="1100" spc="-5">
                <a:latin typeface="Carlito"/>
                <a:cs typeface="Carlito"/>
              </a:rPr>
              <a:t>investors should not </a:t>
            </a:r>
            <a:r>
              <a:rPr dirty="0" sz="1100">
                <a:latin typeface="Carlito"/>
                <a:cs typeface="Carlito"/>
              </a:rPr>
              <a:t>get afraid of that. </a:t>
            </a:r>
            <a:r>
              <a:rPr dirty="0" sz="1100" spc="-5">
                <a:latin typeface="Carlito"/>
                <a:cs typeface="Carlito"/>
              </a:rPr>
              <a:t>The  </a:t>
            </a:r>
            <a:r>
              <a:rPr dirty="0" sz="1100">
                <a:latin typeface="Carlito"/>
                <a:cs typeface="Carlito"/>
              </a:rPr>
              <a:t>traders </a:t>
            </a:r>
            <a:r>
              <a:rPr dirty="0" sz="1100" spc="-5">
                <a:latin typeface="Carlito"/>
                <a:cs typeface="Carlito"/>
              </a:rPr>
              <a:t>should, </a:t>
            </a:r>
            <a:r>
              <a:rPr dirty="0" sz="1100">
                <a:latin typeface="Carlito"/>
                <a:cs typeface="Carlito"/>
              </a:rPr>
              <a:t>however, remain </a:t>
            </a:r>
            <a:r>
              <a:rPr dirty="0" sz="1100" spc="-5">
                <a:latin typeface="Carlito"/>
                <a:cs typeface="Carlito"/>
              </a:rPr>
              <a:t>alert </a:t>
            </a:r>
            <a:r>
              <a:rPr dirty="0" sz="1100">
                <a:latin typeface="Carlito"/>
                <a:cs typeface="Carlito"/>
              </a:rPr>
              <a:t>about the </a:t>
            </a:r>
            <a:r>
              <a:rPr dirty="0" sz="1100" spc="-5">
                <a:latin typeface="Carlito"/>
                <a:cs typeface="Carlito"/>
              </a:rPr>
              <a:t>changing </a:t>
            </a:r>
            <a:r>
              <a:rPr dirty="0" sz="1100">
                <a:latin typeface="Carlito"/>
                <a:cs typeface="Carlito"/>
              </a:rPr>
              <a:t>conditions if </a:t>
            </a:r>
            <a:r>
              <a:rPr dirty="0" sz="1100" spc="-5">
                <a:latin typeface="Carlito"/>
                <a:cs typeface="Carlito"/>
              </a:rPr>
              <a:t>they do </a:t>
            </a:r>
            <a:r>
              <a:rPr dirty="0" sz="1100">
                <a:latin typeface="Carlito"/>
                <a:cs typeface="Carlito"/>
              </a:rPr>
              <a:t>not want </a:t>
            </a:r>
            <a:r>
              <a:rPr dirty="0" sz="1100" spc="-5">
                <a:latin typeface="Carlito"/>
                <a:cs typeface="Carlito"/>
              </a:rPr>
              <a:t>to lose  </a:t>
            </a:r>
            <a:r>
              <a:rPr dirty="0" sz="1100">
                <a:latin typeface="Carlito"/>
                <a:cs typeface="Carlito"/>
              </a:rPr>
              <a:t>money.</a:t>
            </a:r>
            <a:endParaRPr sz="1100">
              <a:latin typeface="Carlito"/>
              <a:cs typeface="Carlito"/>
            </a:endParaRPr>
          </a:p>
          <a:p>
            <a:pPr>
              <a:lnSpc>
                <a:spcPct val="100000"/>
              </a:lnSpc>
            </a:pPr>
            <a:endParaRPr sz="1100">
              <a:latin typeface="Carlito"/>
              <a:cs typeface="Carlito"/>
            </a:endParaRPr>
          </a:p>
          <a:p>
            <a:pPr>
              <a:lnSpc>
                <a:spcPct val="100000"/>
              </a:lnSpc>
            </a:pPr>
            <a:endParaRPr sz="1400">
              <a:latin typeface="Carlito"/>
              <a:cs typeface="Carlito"/>
            </a:endParaRPr>
          </a:p>
          <a:p>
            <a:pPr algn="just" marL="12700" marR="5080">
              <a:lnSpc>
                <a:spcPct val="109800"/>
              </a:lnSpc>
            </a:pPr>
            <a:r>
              <a:rPr dirty="0" sz="1100" spc="-5">
                <a:latin typeface="Carlito"/>
                <a:cs typeface="Carlito"/>
              </a:rPr>
              <a:t>The stock market </a:t>
            </a:r>
            <a:r>
              <a:rPr dirty="0" sz="1100">
                <a:latin typeface="Carlito"/>
                <a:cs typeface="Carlito"/>
              </a:rPr>
              <a:t>is volatile </a:t>
            </a:r>
            <a:r>
              <a:rPr dirty="0" sz="1100" spc="-5">
                <a:latin typeface="Carlito"/>
                <a:cs typeface="Carlito"/>
              </a:rPr>
              <a:t>by nature, </a:t>
            </a:r>
            <a:r>
              <a:rPr dirty="0" sz="1100">
                <a:latin typeface="Carlito"/>
                <a:cs typeface="Carlito"/>
              </a:rPr>
              <a:t>and the </a:t>
            </a:r>
            <a:r>
              <a:rPr dirty="0" sz="1100" spc="-5">
                <a:latin typeface="Carlito"/>
                <a:cs typeface="Carlito"/>
              </a:rPr>
              <a:t>trend of </a:t>
            </a:r>
            <a:r>
              <a:rPr dirty="0" sz="1100">
                <a:latin typeface="Carlito"/>
                <a:cs typeface="Carlito"/>
              </a:rPr>
              <a:t>the </a:t>
            </a:r>
            <a:r>
              <a:rPr dirty="0" sz="1100" spc="-5">
                <a:latin typeface="Carlito"/>
                <a:cs typeface="Carlito"/>
              </a:rPr>
              <a:t>market </a:t>
            </a:r>
            <a:r>
              <a:rPr dirty="0" sz="1100">
                <a:latin typeface="Carlito"/>
                <a:cs typeface="Carlito"/>
              </a:rPr>
              <a:t>can </a:t>
            </a:r>
            <a:r>
              <a:rPr dirty="0" sz="1100" spc="-5">
                <a:latin typeface="Carlito"/>
                <a:cs typeface="Carlito"/>
              </a:rPr>
              <a:t>change </a:t>
            </a:r>
            <a:r>
              <a:rPr dirty="0" sz="1100" spc="-10">
                <a:latin typeface="Carlito"/>
                <a:cs typeface="Carlito"/>
              </a:rPr>
              <a:t>at </a:t>
            </a:r>
            <a:r>
              <a:rPr dirty="0" sz="1100">
                <a:latin typeface="Carlito"/>
                <a:cs typeface="Carlito"/>
              </a:rPr>
              <a:t>the </a:t>
            </a:r>
            <a:r>
              <a:rPr dirty="0" sz="1100" spc="-5">
                <a:latin typeface="Carlito"/>
                <a:cs typeface="Carlito"/>
              </a:rPr>
              <a:t>blink </a:t>
            </a:r>
            <a:r>
              <a:rPr dirty="0" sz="1100">
                <a:latin typeface="Carlito"/>
                <a:cs typeface="Carlito"/>
              </a:rPr>
              <a:t>of an </a:t>
            </a:r>
            <a:r>
              <a:rPr dirty="0" sz="1100" spc="-5">
                <a:latin typeface="Carlito"/>
                <a:cs typeface="Carlito"/>
              </a:rPr>
              <a:t>eye.  That’s </a:t>
            </a:r>
            <a:r>
              <a:rPr dirty="0" sz="1100">
                <a:latin typeface="Carlito"/>
                <a:cs typeface="Carlito"/>
              </a:rPr>
              <a:t>why the </a:t>
            </a:r>
            <a:r>
              <a:rPr dirty="0" sz="1100" spc="-5">
                <a:latin typeface="Carlito"/>
                <a:cs typeface="Carlito"/>
              </a:rPr>
              <a:t>traders should </a:t>
            </a:r>
            <a:r>
              <a:rPr dirty="0" sz="1100">
                <a:latin typeface="Carlito"/>
                <a:cs typeface="Carlito"/>
              </a:rPr>
              <a:t>remain </a:t>
            </a:r>
            <a:r>
              <a:rPr dirty="0" sz="1100" spc="-5">
                <a:latin typeface="Carlito"/>
                <a:cs typeface="Carlito"/>
              </a:rPr>
              <a:t>extra vigilant during </a:t>
            </a:r>
            <a:r>
              <a:rPr dirty="0" sz="1100">
                <a:latin typeface="Carlito"/>
                <a:cs typeface="Carlito"/>
              </a:rPr>
              <a:t>these </a:t>
            </a:r>
            <a:r>
              <a:rPr dirty="0" sz="1100" spc="-5">
                <a:latin typeface="Carlito"/>
                <a:cs typeface="Carlito"/>
              </a:rPr>
              <a:t>shifty times. The tension between  India</a:t>
            </a:r>
            <a:r>
              <a:rPr dirty="0" sz="1100" spc="-30">
                <a:latin typeface="Carlito"/>
                <a:cs typeface="Carlito"/>
              </a:rPr>
              <a:t> </a:t>
            </a:r>
            <a:r>
              <a:rPr dirty="0" sz="1100">
                <a:latin typeface="Carlito"/>
                <a:cs typeface="Carlito"/>
              </a:rPr>
              <a:t>and</a:t>
            </a:r>
            <a:r>
              <a:rPr dirty="0" sz="1100" spc="-30">
                <a:latin typeface="Carlito"/>
                <a:cs typeface="Carlito"/>
              </a:rPr>
              <a:t> </a:t>
            </a:r>
            <a:r>
              <a:rPr dirty="0" sz="1100" spc="-5">
                <a:latin typeface="Carlito"/>
                <a:cs typeface="Carlito"/>
              </a:rPr>
              <a:t>China</a:t>
            </a:r>
            <a:r>
              <a:rPr dirty="0" sz="1100" spc="-25">
                <a:latin typeface="Carlito"/>
                <a:cs typeface="Carlito"/>
              </a:rPr>
              <a:t> </a:t>
            </a:r>
            <a:r>
              <a:rPr dirty="0" sz="1100">
                <a:latin typeface="Carlito"/>
                <a:cs typeface="Carlito"/>
              </a:rPr>
              <a:t>has</a:t>
            </a:r>
            <a:r>
              <a:rPr dirty="0" sz="1100" spc="-25">
                <a:latin typeface="Carlito"/>
                <a:cs typeface="Carlito"/>
              </a:rPr>
              <a:t> </a:t>
            </a:r>
            <a:r>
              <a:rPr dirty="0" sz="1100" spc="-5">
                <a:latin typeface="Carlito"/>
                <a:cs typeface="Carlito"/>
              </a:rPr>
              <a:t>hit</a:t>
            </a:r>
            <a:r>
              <a:rPr dirty="0" sz="1100" spc="-25">
                <a:latin typeface="Carlito"/>
                <a:cs typeface="Carlito"/>
              </a:rPr>
              <a:t> </a:t>
            </a:r>
            <a:r>
              <a:rPr dirty="0" sz="1100">
                <a:latin typeface="Carlito"/>
                <a:cs typeface="Carlito"/>
              </a:rPr>
              <a:t>hard</a:t>
            </a:r>
            <a:r>
              <a:rPr dirty="0" sz="1100" spc="-40">
                <a:latin typeface="Carlito"/>
                <a:cs typeface="Carlito"/>
              </a:rPr>
              <a:t> </a:t>
            </a:r>
            <a:r>
              <a:rPr dirty="0" sz="1100">
                <a:latin typeface="Carlito"/>
                <a:cs typeface="Carlito"/>
              </a:rPr>
              <a:t>on</a:t>
            </a:r>
            <a:r>
              <a:rPr dirty="0" sz="1100" spc="-45">
                <a:latin typeface="Carlito"/>
                <a:cs typeface="Carlito"/>
              </a:rPr>
              <a:t> </a:t>
            </a:r>
            <a:r>
              <a:rPr dirty="0" sz="1100">
                <a:latin typeface="Carlito"/>
                <a:cs typeface="Carlito"/>
              </a:rPr>
              <a:t>the</a:t>
            </a:r>
            <a:r>
              <a:rPr dirty="0" sz="1100" spc="-35">
                <a:latin typeface="Carlito"/>
                <a:cs typeface="Carlito"/>
              </a:rPr>
              <a:t> </a:t>
            </a:r>
            <a:r>
              <a:rPr dirty="0" sz="1100" spc="-5">
                <a:latin typeface="Carlito"/>
                <a:cs typeface="Carlito"/>
              </a:rPr>
              <a:t>market</a:t>
            </a:r>
            <a:r>
              <a:rPr dirty="0" sz="1100" spc="-20">
                <a:latin typeface="Carlito"/>
                <a:cs typeface="Carlito"/>
              </a:rPr>
              <a:t> </a:t>
            </a:r>
            <a:r>
              <a:rPr dirty="0" sz="1100" spc="-5">
                <a:latin typeface="Carlito"/>
                <a:cs typeface="Carlito"/>
              </a:rPr>
              <a:t>sentiments.</a:t>
            </a:r>
            <a:r>
              <a:rPr dirty="0" sz="1100" spc="-35">
                <a:latin typeface="Carlito"/>
                <a:cs typeface="Carlito"/>
              </a:rPr>
              <a:t> </a:t>
            </a:r>
            <a:r>
              <a:rPr dirty="0" sz="1100" spc="-5">
                <a:latin typeface="Carlito"/>
                <a:cs typeface="Carlito"/>
              </a:rPr>
              <a:t>That</a:t>
            </a:r>
            <a:r>
              <a:rPr dirty="0" sz="1100" spc="-25">
                <a:latin typeface="Carlito"/>
                <a:cs typeface="Carlito"/>
              </a:rPr>
              <a:t> </a:t>
            </a:r>
            <a:r>
              <a:rPr dirty="0" sz="1100">
                <a:latin typeface="Carlito"/>
                <a:cs typeface="Carlito"/>
              </a:rPr>
              <a:t>is</a:t>
            </a:r>
            <a:r>
              <a:rPr dirty="0" sz="1100" spc="-45">
                <a:latin typeface="Carlito"/>
                <a:cs typeface="Carlito"/>
              </a:rPr>
              <a:t> </a:t>
            </a:r>
            <a:r>
              <a:rPr dirty="0" sz="1100">
                <a:latin typeface="Carlito"/>
                <a:cs typeface="Carlito"/>
              </a:rPr>
              <a:t>why</a:t>
            </a:r>
            <a:r>
              <a:rPr dirty="0" sz="1100" spc="-35">
                <a:latin typeface="Carlito"/>
                <a:cs typeface="Carlito"/>
              </a:rPr>
              <a:t> </a:t>
            </a:r>
            <a:r>
              <a:rPr dirty="0" sz="1100">
                <a:latin typeface="Carlito"/>
                <a:cs typeface="Carlito"/>
              </a:rPr>
              <a:t>the</a:t>
            </a:r>
            <a:r>
              <a:rPr dirty="0" sz="1100" spc="-35">
                <a:latin typeface="Carlito"/>
                <a:cs typeface="Carlito"/>
              </a:rPr>
              <a:t> </a:t>
            </a:r>
            <a:r>
              <a:rPr dirty="0" sz="1100" spc="-5">
                <a:latin typeface="Carlito"/>
                <a:cs typeface="Carlito"/>
              </a:rPr>
              <a:t>market</a:t>
            </a:r>
            <a:r>
              <a:rPr dirty="0" sz="1100" spc="-20">
                <a:latin typeface="Carlito"/>
                <a:cs typeface="Carlito"/>
              </a:rPr>
              <a:t> </a:t>
            </a:r>
            <a:r>
              <a:rPr dirty="0" sz="1100" spc="-10">
                <a:latin typeface="Carlito"/>
                <a:cs typeface="Carlito"/>
              </a:rPr>
              <a:t>is</a:t>
            </a:r>
            <a:r>
              <a:rPr dirty="0" sz="1100" spc="-25">
                <a:latin typeface="Carlito"/>
                <a:cs typeface="Carlito"/>
              </a:rPr>
              <a:t> </a:t>
            </a:r>
            <a:r>
              <a:rPr dirty="0" sz="1100" spc="-5">
                <a:latin typeface="Carlito"/>
                <a:cs typeface="Carlito"/>
              </a:rPr>
              <a:t>showing</a:t>
            </a:r>
            <a:r>
              <a:rPr dirty="0" sz="1100" spc="-30">
                <a:latin typeface="Carlito"/>
                <a:cs typeface="Carlito"/>
              </a:rPr>
              <a:t> </a:t>
            </a:r>
            <a:r>
              <a:rPr dirty="0" sz="1100" spc="-5">
                <a:latin typeface="Carlito"/>
                <a:cs typeface="Carlito"/>
              </a:rPr>
              <a:t>such</a:t>
            </a:r>
            <a:r>
              <a:rPr dirty="0" sz="1100" spc="-50">
                <a:latin typeface="Carlito"/>
                <a:cs typeface="Carlito"/>
              </a:rPr>
              <a:t> </a:t>
            </a:r>
            <a:r>
              <a:rPr dirty="0" sz="1100" spc="-5">
                <a:latin typeface="Carlito"/>
                <a:cs typeface="Carlito"/>
              </a:rPr>
              <a:t>volatile  features. </a:t>
            </a:r>
            <a:r>
              <a:rPr dirty="0" sz="1100">
                <a:latin typeface="Carlito"/>
                <a:cs typeface="Carlito"/>
              </a:rPr>
              <a:t>If the traders </a:t>
            </a:r>
            <a:r>
              <a:rPr dirty="0" sz="1100" spc="-5">
                <a:latin typeface="Carlito"/>
                <a:cs typeface="Carlito"/>
              </a:rPr>
              <a:t>do </a:t>
            </a:r>
            <a:r>
              <a:rPr dirty="0" sz="1100">
                <a:latin typeface="Carlito"/>
                <a:cs typeface="Carlito"/>
              </a:rPr>
              <a:t>not </a:t>
            </a:r>
            <a:r>
              <a:rPr dirty="0" sz="1100" spc="-5">
                <a:latin typeface="Carlito"/>
                <a:cs typeface="Carlito"/>
              </a:rPr>
              <a:t>stay </a:t>
            </a:r>
            <a:r>
              <a:rPr dirty="0" sz="1100">
                <a:latin typeface="Carlito"/>
                <a:cs typeface="Carlito"/>
              </a:rPr>
              <a:t>alert of the </a:t>
            </a:r>
            <a:r>
              <a:rPr dirty="0" sz="1100" spc="-5">
                <a:latin typeface="Carlito"/>
                <a:cs typeface="Carlito"/>
              </a:rPr>
              <a:t>sentiment </a:t>
            </a:r>
            <a:r>
              <a:rPr dirty="0" sz="1100">
                <a:latin typeface="Carlito"/>
                <a:cs typeface="Carlito"/>
              </a:rPr>
              <a:t>of the </a:t>
            </a:r>
            <a:r>
              <a:rPr dirty="0" sz="1100" spc="-5">
                <a:latin typeface="Carlito"/>
                <a:cs typeface="Carlito"/>
              </a:rPr>
              <a:t>market, they </a:t>
            </a:r>
            <a:r>
              <a:rPr dirty="0" sz="1100">
                <a:latin typeface="Carlito"/>
                <a:cs typeface="Carlito"/>
              </a:rPr>
              <a:t>can get affected </a:t>
            </a:r>
            <a:r>
              <a:rPr dirty="0" sz="1100" spc="-5">
                <a:latin typeface="Carlito"/>
                <a:cs typeface="Carlito"/>
              </a:rPr>
              <a:t>the  most.</a:t>
            </a:r>
            <a:endParaRPr sz="1100">
              <a:latin typeface="Carlito"/>
              <a:cs typeface="Carlito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02004" y="7132701"/>
            <a:ext cx="5760085" cy="225806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100" b="1">
                <a:latin typeface="Carlito"/>
                <a:cs typeface="Carlito"/>
              </a:rPr>
              <a:t>The </a:t>
            </a:r>
            <a:r>
              <a:rPr dirty="0" sz="1100" spc="-5" b="1">
                <a:latin typeface="Carlito"/>
                <a:cs typeface="Carlito"/>
              </a:rPr>
              <a:t>Effect of </a:t>
            </a:r>
            <a:r>
              <a:rPr dirty="0" sz="1100" b="1">
                <a:latin typeface="Carlito"/>
                <a:cs typeface="Carlito"/>
              </a:rPr>
              <a:t>the</a:t>
            </a:r>
            <a:r>
              <a:rPr dirty="0" sz="1100" spc="-20" b="1">
                <a:latin typeface="Carlito"/>
                <a:cs typeface="Carlito"/>
              </a:rPr>
              <a:t> </a:t>
            </a:r>
            <a:r>
              <a:rPr dirty="0" sz="1100" spc="-5" b="1">
                <a:latin typeface="Carlito"/>
                <a:cs typeface="Carlito"/>
              </a:rPr>
              <a:t>Tension</a:t>
            </a:r>
            <a:endParaRPr sz="1100">
              <a:latin typeface="Carlito"/>
              <a:cs typeface="Carlito"/>
            </a:endParaRPr>
          </a:p>
          <a:p>
            <a:pPr>
              <a:lnSpc>
                <a:spcPct val="100000"/>
              </a:lnSpc>
            </a:pPr>
            <a:endParaRPr sz="1100">
              <a:latin typeface="Carlito"/>
              <a:cs typeface="Carlito"/>
            </a:endParaRPr>
          </a:p>
          <a:p>
            <a:pPr>
              <a:lnSpc>
                <a:spcPct val="100000"/>
              </a:lnSpc>
            </a:pPr>
            <a:endParaRPr sz="1400">
              <a:latin typeface="Carlito"/>
              <a:cs typeface="Carlito"/>
            </a:endParaRPr>
          </a:p>
          <a:p>
            <a:pPr algn="just" marL="12700" marR="5080">
              <a:lnSpc>
                <a:spcPct val="109800"/>
              </a:lnSpc>
            </a:pPr>
            <a:r>
              <a:rPr dirty="0" sz="1100">
                <a:latin typeface="Carlito"/>
                <a:cs typeface="Carlito"/>
              </a:rPr>
              <a:t>Due</a:t>
            </a:r>
            <a:r>
              <a:rPr dirty="0" sz="1100" spc="-30">
                <a:latin typeface="Carlito"/>
                <a:cs typeface="Carlito"/>
              </a:rPr>
              <a:t> </a:t>
            </a:r>
            <a:r>
              <a:rPr dirty="0" sz="1100">
                <a:latin typeface="Carlito"/>
                <a:cs typeface="Carlito"/>
              </a:rPr>
              <a:t>to</a:t>
            </a:r>
            <a:r>
              <a:rPr dirty="0" sz="1100" spc="-20">
                <a:latin typeface="Carlito"/>
                <a:cs typeface="Carlito"/>
              </a:rPr>
              <a:t> </a:t>
            </a:r>
            <a:r>
              <a:rPr dirty="0" sz="1100" spc="-5">
                <a:latin typeface="Carlito"/>
                <a:cs typeface="Carlito"/>
              </a:rPr>
              <a:t>the</a:t>
            </a:r>
            <a:r>
              <a:rPr dirty="0" sz="1100" spc="-30">
                <a:latin typeface="Carlito"/>
                <a:cs typeface="Carlito"/>
              </a:rPr>
              <a:t> </a:t>
            </a:r>
            <a:r>
              <a:rPr dirty="0" sz="1100">
                <a:latin typeface="Carlito"/>
                <a:cs typeface="Carlito"/>
              </a:rPr>
              <a:t>ongoing</a:t>
            </a:r>
            <a:r>
              <a:rPr dirty="0" sz="1100" spc="-20">
                <a:latin typeface="Carlito"/>
                <a:cs typeface="Carlito"/>
              </a:rPr>
              <a:t> </a:t>
            </a:r>
            <a:r>
              <a:rPr dirty="0" sz="1100" spc="-5">
                <a:latin typeface="Carlito"/>
                <a:cs typeface="Carlito"/>
              </a:rPr>
              <a:t>pandemic,</a:t>
            </a:r>
            <a:r>
              <a:rPr dirty="0" sz="1100" spc="-35">
                <a:latin typeface="Carlito"/>
                <a:cs typeface="Carlito"/>
              </a:rPr>
              <a:t> </a:t>
            </a:r>
            <a:r>
              <a:rPr dirty="0" sz="1100">
                <a:latin typeface="Carlito"/>
                <a:cs typeface="Carlito"/>
              </a:rPr>
              <a:t>the</a:t>
            </a:r>
            <a:r>
              <a:rPr dirty="0" sz="1100" spc="-30">
                <a:latin typeface="Carlito"/>
                <a:cs typeface="Carlito"/>
              </a:rPr>
              <a:t> </a:t>
            </a:r>
            <a:r>
              <a:rPr dirty="0" sz="1100">
                <a:latin typeface="Carlito"/>
                <a:cs typeface="Carlito"/>
              </a:rPr>
              <a:t>bi-lateral</a:t>
            </a:r>
            <a:r>
              <a:rPr dirty="0" sz="1100" spc="-35">
                <a:latin typeface="Carlito"/>
                <a:cs typeface="Carlito"/>
              </a:rPr>
              <a:t> </a:t>
            </a:r>
            <a:r>
              <a:rPr dirty="0" sz="1100">
                <a:latin typeface="Carlito"/>
                <a:cs typeface="Carlito"/>
              </a:rPr>
              <a:t>trade</a:t>
            </a:r>
            <a:r>
              <a:rPr dirty="0" sz="1100" spc="-25">
                <a:latin typeface="Carlito"/>
                <a:cs typeface="Carlito"/>
              </a:rPr>
              <a:t> </a:t>
            </a:r>
            <a:r>
              <a:rPr dirty="0" sz="1100">
                <a:latin typeface="Carlito"/>
                <a:cs typeface="Carlito"/>
              </a:rPr>
              <a:t>has</a:t>
            </a:r>
            <a:r>
              <a:rPr dirty="0" sz="1100" spc="-30">
                <a:latin typeface="Carlito"/>
                <a:cs typeface="Carlito"/>
              </a:rPr>
              <a:t> </a:t>
            </a:r>
            <a:r>
              <a:rPr dirty="0" sz="1100">
                <a:latin typeface="Carlito"/>
                <a:cs typeface="Carlito"/>
              </a:rPr>
              <a:t>reduced</a:t>
            </a:r>
            <a:r>
              <a:rPr dirty="0" sz="1100" spc="-35">
                <a:latin typeface="Carlito"/>
                <a:cs typeface="Carlito"/>
              </a:rPr>
              <a:t> </a:t>
            </a:r>
            <a:r>
              <a:rPr dirty="0" sz="1100" spc="-5">
                <a:latin typeface="Carlito"/>
                <a:cs typeface="Carlito"/>
              </a:rPr>
              <a:t>drastically</a:t>
            </a:r>
            <a:r>
              <a:rPr dirty="0" sz="1100" spc="-25">
                <a:latin typeface="Carlito"/>
                <a:cs typeface="Carlito"/>
              </a:rPr>
              <a:t> </a:t>
            </a:r>
            <a:r>
              <a:rPr dirty="0" sz="1100" spc="-5">
                <a:latin typeface="Carlito"/>
                <a:cs typeface="Carlito"/>
              </a:rPr>
              <a:t>over</a:t>
            </a:r>
            <a:r>
              <a:rPr dirty="0" sz="1100" spc="-35">
                <a:latin typeface="Carlito"/>
                <a:cs typeface="Carlito"/>
              </a:rPr>
              <a:t> </a:t>
            </a:r>
            <a:r>
              <a:rPr dirty="0" sz="1100" spc="-5">
                <a:latin typeface="Carlito"/>
                <a:cs typeface="Carlito"/>
              </a:rPr>
              <a:t>the</a:t>
            </a:r>
            <a:r>
              <a:rPr dirty="0" sz="1100" spc="-15">
                <a:latin typeface="Carlito"/>
                <a:cs typeface="Carlito"/>
              </a:rPr>
              <a:t> </a:t>
            </a:r>
            <a:r>
              <a:rPr dirty="0" sz="1100">
                <a:latin typeface="Carlito"/>
                <a:cs typeface="Carlito"/>
              </a:rPr>
              <a:t>past</a:t>
            </a:r>
            <a:r>
              <a:rPr dirty="0" sz="1100" spc="-35">
                <a:latin typeface="Carlito"/>
                <a:cs typeface="Carlito"/>
              </a:rPr>
              <a:t> </a:t>
            </a:r>
            <a:r>
              <a:rPr dirty="0" sz="1100" spc="-5">
                <a:latin typeface="Carlito"/>
                <a:cs typeface="Carlito"/>
              </a:rPr>
              <a:t>few</a:t>
            </a:r>
            <a:r>
              <a:rPr dirty="0" sz="1100" spc="-25">
                <a:latin typeface="Carlito"/>
                <a:cs typeface="Carlito"/>
              </a:rPr>
              <a:t> </a:t>
            </a:r>
            <a:r>
              <a:rPr dirty="0" sz="1100" spc="-5">
                <a:latin typeface="Carlito"/>
                <a:cs typeface="Carlito"/>
              </a:rPr>
              <a:t>years.</a:t>
            </a:r>
            <a:r>
              <a:rPr dirty="0" sz="1100" spc="-25">
                <a:latin typeface="Carlito"/>
                <a:cs typeface="Carlito"/>
              </a:rPr>
              <a:t> </a:t>
            </a:r>
            <a:r>
              <a:rPr dirty="0" sz="1100" spc="-5">
                <a:latin typeface="Carlito"/>
                <a:cs typeface="Carlito"/>
              </a:rPr>
              <a:t>The  rising </a:t>
            </a:r>
            <a:r>
              <a:rPr dirty="0" sz="1100">
                <a:latin typeface="Carlito"/>
                <a:cs typeface="Carlito"/>
              </a:rPr>
              <a:t>cold vibes </a:t>
            </a:r>
            <a:r>
              <a:rPr dirty="0" sz="1100" spc="-5">
                <a:latin typeface="Carlito"/>
                <a:cs typeface="Carlito"/>
              </a:rPr>
              <a:t>between the nations </a:t>
            </a:r>
            <a:r>
              <a:rPr dirty="0" sz="1100">
                <a:latin typeface="Carlito"/>
                <a:cs typeface="Carlito"/>
              </a:rPr>
              <a:t>was yet </a:t>
            </a:r>
            <a:r>
              <a:rPr dirty="0" sz="1100" spc="-5">
                <a:latin typeface="Carlito"/>
                <a:cs typeface="Carlito"/>
              </a:rPr>
              <a:t>another factor </a:t>
            </a:r>
            <a:r>
              <a:rPr dirty="0" sz="1100">
                <a:latin typeface="Carlito"/>
                <a:cs typeface="Carlito"/>
              </a:rPr>
              <a:t>that </a:t>
            </a:r>
            <a:r>
              <a:rPr dirty="0" sz="1100" spc="-5">
                <a:latin typeface="Carlito"/>
                <a:cs typeface="Carlito"/>
              </a:rPr>
              <a:t>contributed </a:t>
            </a:r>
            <a:r>
              <a:rPr dirty="0" sz="1100">
                <a:latin typeface="Carlito"/>
                <a:cs typeface="Carlito"/>
              </a:rPr>
              <a:t>to </a:t>
            </a:r>
            <a:r>
              <a:rPr dirty="0" sz="1100" spc="-5">
                <a:latin typeface="Carlito"/>
                <a:cs typeface="Carlito"/>
              </a:rPr>
              <a:t>this. </a:t>
            </a:r>
            <a:r>
              <a:rPr dirty="0" sz="1100">
                <a:latin typeface="Carlito"/>
                <a:cs typeface="Carlito"/>
              </a:rPr>
              <a:t>After </a:t>
            </a:r>
            <a:r>
              <a:rPr dirty="0" sz="1100" spc="-5">
                <a:latin typeface="Carlito"/>
                <a:cs typeface="Carlito"/>
              </a:rPr>
              <a:t>the </a:t>
            </a:r>
            <a:r>
              <a:rPr dirty="0" sz="1100" spc="-10">
                <a:latin typeface="Carlito"/>
                <a:cs typeface="Carlito"/>
              </a:rPr>
              <a:t>spat in  </a:t>
            </a:r>
            <a:r>
              <a:rPr dirty="0" sz="1100">
                <a:latin typeface="Carlito"/>
                <a:cs typeface="Carlito"/>
              </a:rPr>
              <a:t>Galwan </a:t>
            </a:r>
            <a:r>
              <a:rPr dirty="0" sz="1100" spc="-5">
                <a:latin typeface="Carlito"/>
                <a:cs typeface="Carlito"/>
              </a:rPr>
              <a:t>Valley, the Confederation </a:t>
            </a:r>
            <a:r>
              <a:rPr dirty="0" sz="1100">
                <a:latin typeface="Carlito"/>
                <a:cs typeface="Carlito"/>
              </a:rPr>
              <a:t>of </a:t>
            </a:r>
            <a:r>
              <a:rPr dirty="0" sz="1100" spc="-5">
                <a:latin typeface="Carlito"/>
                <a:cs typeface="Carlito"/>
              </a:rPr>
              <a:t>All India Traders (CAIT) released </a:t>
            </a:r>
            <a:r>
              <a:rPr dirty="0" sz="1100">
                <a:latin typeface="Carlito"/>
                <a:cs typeface="Carlito"/>
              </a:rPr>
              <a:t>a </a:t>
            </a:r>
            <a:r>
              <a:rPr dirty="0" sz="1100" spc="-5">
                <a:latin typeface="Carlito"/>
                <a:cs typeface="Carlito"/>
              </a:rPr>
              <a:t>list </a:t>
            </a:r>
            <a:r>
              <a:rPr dirty="0" sz="1100">
                <a:latin typeface="Carlito"/>
                <a:cs typeface="Carlito"/>
              </a:rPr>
              <a:t>of </a:t>
            </a:r>
            <a:r>
              <a:rPr dirty="0" sz="1100" spc="-5">
                <a:latin typeface="Carlito"/>
                <a:cs typeface="Carlito"/>
              </a:rPr>
              <a:t>500 products </a:t>
            </a:r>
            <a:r>
              <a:rPr dirty="0" sz="1100">
                <a:latin typeface="Carlito"/>
                <a:cs typeface="Carlito"/>
              </a:rPr>
              <a:t>that </a:t>
            </a:r>
            <a:r>
              <a:rPr dirty="0" sz="1100" spc="-5">
                <a:latin typeface="Carlito"/>
                <a:cs typeface="Carlito"/>
              </a:rPr>
              <a:t>India  used to import from China. This decision also impacted </a:t>
            </a:r>
            <a:r>
              <a:rPr dirty="0" sz="1100">
                <a:latin typeface="Carlito"/>
                <a:cs typeface="Carlito"/>
              </a:rPr>
              <a:t>the </a:t>
            </a:r>
            <a:r>
              <a:rPr dirty="0" sz="1100" spc="-5">
                <a:latin typeface="Carlito"/>
                <a:cs typeface="Carlito"/>
              </a:rPr>
              <a:t>stock market </a:t>
            </a:r>
            <a:r>
              <a:rPr dirty="0" sz="1100">
                <a:latin typeface="Carlito"/>
                <a:cs typeface="Carlito"/>
              </a:rPr>
              <a:t>in a </a:t>
            </a:r>
            <a:r>
              <a:rPr dirty="0" sz="1100" spc="-5">
                <a:latin typeface="Carlito"/>
                <a:cs typeface="Carlito"/>
              </a:rPr>
              <a:t>strange way. After the  </a:t>
            </a:r>
            <a:r>
              <a:rPr dirty="0" sz="1100">
                <a:latin typeface="Carlito"/>
                <a:cs typeface="Carlito"/>
              </a:rPr>
              <a:t>initial downward </a:t>
            </a:r>
            <a:r>
              <a:rPr dirty="0" sz="1100" spc="-5">
                <a:latin typeface="Carlito"/>
                <a:cs typeface="Carlito"/>
              </a:rPr>
              <a:t>spiral, such positive steps from </a:t>
            </a:r>
            <a:r>
              <a:rPr dirty="0" sz="1100">
                <a:latin typeface="Carlito"/>
                <a:cs typeface="Carlito"/>
              </a:rPr>
              <a:t>the </a:t>
            </a:r>
            <a:r>
              <a:rPr dirty="0" sz="1100" spc="-5">
                <a:latin typeface="Carlito"/>
                <a:cs typeface="Carlito"/>
              </a:rPr>
              <a:t>CAIT </a:t>
            </a:r>
            <a:r>
              <a:rPr dirty="0" sz="1100">
                <a:latin typeface="Carlito"/>
                <a:cs typeface="Carlito"/>
              </a:rPr>
              <a:t>and </a:t>
            </a:r>
            <a:r>
              <a:rPr dirty="0" sz="1100" spc="-5">
                <a:latin typeface="Carlito"/>
                <a:cs typeface="Carlito"/>
              </a:rPr>
              <a:t>Indian government </a:t>
            </a:r>
            <a:r>
              <a:rPr dirty="0" sz="1100">
                <a:latin typeface="Carlito"/>
                <a:cs typeface="Carlito"/>
              </a:rPr>
              <a:t>have helped the  </a:t>
            </a:r>
            <a:r>
              <a:rPr dirty="0" sz="1100" spc="-5">
                <a:latin typeface="Carlito"/>
                <a:cs typeface="Carlito"/>
              </a:rPr>
              <a:t>stock </a:t>
            </a:r>
            <a:r>
              <a:rPr dirty="0" sz="1100">
                <a:latin typeface="Carlito"/>
                <a:cs typeface="Carlito"/>
              </a:rPr>
              <a:t>market of </a:t>
            </a:r>
            <a:r>
              <a:rPr dirty="0" sz="1100" spc="-5">
                <a:latin typeface="Carlito"/>
                <a:cs typeface="Carlito"/>
              </a:rPr>
              <a:t>the country to shrug </a:t>
            </a:r>
            <a:r>
              <a:rPr dirty="0" sz="1100">
                <a:latin typeface="Carlito"/>
                <a:cs typeface="Carlito"/>
              </a:rPr>
              <a:t>off </a:t>
            </a:r>
            <a:r>
              <a:rPr dirty="0" sz="1100" spc="-5">
                <a:latin typeface="Carlito"/>
                <a:cs typeface="Carlito"/>
              </a:rPr>
              <a:t>the impact </a:t>
            </a:r>
            <a:r>
              <a:rPr dirty="0" sz="1100">
                <a:latin typeface="Carlito"/>
                <a:cs typeface="Carlito"/>
              </a:rPr>
              <a:t>of the</a:t>
            </a:r>
            <a:r>
              <a:rPr dirty="0" sz="1100" spc="-5">
                <a:latin typeface="Carlito"/>
                <a:cs typeface="Carlito"/>
              </a:rPr>
              <a:t> scuffle.</a:t>
            </a:r>
            <a:endParaRPr sz="1100">
              <a:latin typeface="Carlito"/>
              <a:cs typeface="Carlito"/>
            </a:endParaRPr>
          </a:p>
          <a:p>
            <a:pPr>
              <a:lnSpc>
                <a:spcPct val="100000"/>
              </a:lnSpc>
            </a:pPr>
            <a:endParaRPr sz="11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5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</a:pPr>
            <a:r>
              <a:rPr dirty="0" sz="1100" spc="-5" b="1">
                <a:latin typeface="Carlito"/>
                <a:cs typeface="Carlito"/>
              </a:rPr>
              <a:t>Investment</a:t>
            </a:r>
            <a:endParaRPr sz="1100">
              <a:latin typeface="Carlito"/>
              <a:cs typeface="Carlito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914400" y="3529583"/>
            <a:ext cx="5731763" cy="322326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grpSp>
        <p:nvGrpSpPr>
          <p:cNvPr id="5" name="object 5"/>
          <p:cNvGrpSpPr/>
          <p:nvPr/>
        </p:nvGrpSpPr>
        <p:grpSpPr>
          <a:xfrm>
            <a:off x="304800" y="304799"/>
            <a:ext cx="6952615" cy="10084435"/>
            <a:chOff x="304800" y="304799"/>
            <a:chExt cx="6952615" cy="10084435"/>
          </a:xfrm>
        </p:grpSpPr>
        <p:sp>
          <p:nvSpPr>
            <p:cNvPr id="6" name="object 6"/>
            <p:cNvSpPr/>
            <p:nvPr/>
          </p:nvSpPr>
          <p:spPr>
            <a:xfrm>
              <a:off x="304800" y="304799"/>
              <a:ext cx="18415" cy="6350"/>
            </a:xfrm>
            <a:custGeom>
              <a:avLst/>
              <a:gdLst/>
              <a:ahLst/>
              <a:cxnLst/>
              <a:rect l="l" t="t" r="r" b="b"/>
              <a:pathLst>
                <a:path w="18414" h="6350">
                  <a:moveTo>
                    <a:pt x="18288" y="0"/>
                  </a:moveTo>
                  <a:lnTo>
                    <a:pt x="0" y="0"/>
                  </a:lnTo>
                  <a:lnTo>
                    <a:pt x="0" y="6096"/>
                  </a:lnTo>
                  <a:lnTo>
                    <a:pt x="18288" y="6096"/>
                  </a:lnTo>
                  <a:lnTo>
                    <a:pt x="1828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/>
            <p:cNvSpPr/>
            <p:nvPr/>
          </p:nvSpPr>
          <p:spPr>
            <a:xfrm>
              <a:off x="310895" y="310895"/>
              <a:ext cx="12700" cy="6350"/>
            </a:xfrm>
            <a:custGeom>
              <a:avLst/>
              <a:gdLst/>
              <a:ahLst/>
              <a:cxnLst/>
              <a:rect l="l" t="t" r="r" b="b"/>
              <a:pathLst>
                <a:path w="12700" h="6350">
                  <a:moveTo>
                    <a:pt x="12192" y="0"/>
                  </a:moveTo>
                  <a:lnTo>
                    <a:pt x="0" y="0"/>
                  </a:lnTo>
                  <a:lnTo>
                    <a:pt x="0" y="6096"/>
                  </a:lnTo>
                  <a:lnTo>
                    <a:pt x="12192" y="6096"/>
                  </a:lnTo>
                  <a:lnTo>
                    <a:pt x="1219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/>
            <p:cNvSpPr/>
            <p:nvPr/>
          </p:nvSpPr>
          <p:spPr>
            <a:xfrm>
              <a:off x="323088" y="304799"/>
              <a:ext cx="6916420" cy="6350"/>
            </a:xfrm>
            <a:custGeom>
              <a:avLst/>
              <a:gdLst/>
              <a:ahLst/>
              <a:cxnLst/>
              <a:rect l="l" t="t" r="r" b="b"/>
              <a:pathLst>
                <a:path w="6916420" h="6350">
                  <a:moveTo>
                    <a:pt x="6915911" y="0"/>
                  </a:moveTo>
                  <a:lnTo>
                    <a:pt x="0" y="0"/>
                  </a:lnTo>
                  <a:lnTo>
                    <a:pt x="0" y="6096"/>
                  </a:lnTo>
                  <a:lnTo>
                    <a:pt x="6915911" y="6096"/>
                  </a:lnTo>
                  <a:lnTo>
                    <a:pt x="6915911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/>
            <p:cNvSpPr/>
            <p:nvPr/>
          </p:nvSpPr>
          <p:spPr>
            <a:xfrm>
              <a:off x="323088" y="310895"/>
              <a:ext cx="6916420" cy="6350"/>
            </a:xfrm>
            <a:custGeom>
              <a:avLst/>
              <a:gdLst/>
              <a:ahLst/>
              <a:cxnLst/>
              <a:rect l="l" t="t" r="r" b="b"/>
              <a:pathLst>
                <a:path w="6916420" h="6350">
                  <a:moveTo>
                    <a:pt x="6915911" y="0"/>
                  </a:moveTo>
                  <a:lnTo>
                    <a:pt x="0" y="0"/>
                  </a:lnTo>
                  <a:lnTo>
                    <a:pt x="0" y="6096"/>
                  </a:lnTo>
                  <a:lnTo>
                    <a:pt x="6915911" y="6096"/>
                  </a:lnTo>
                  <a:lnTo>
                    <a:pt x="6915911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" name="object 10"/>
            <p:cNvSpPr/>
            <p:nvPr/>
          </p:nvSpPr>
          <p:spPr>
            <a:xfrm>
              <a:off x="323088" y="304799"/>
              <a:ext cx="6934200" cy="18415"/>
            </a:xfrm>
            <a:custGeom>
              <a:avLst/>
              <a:gdLst/>
              <a:ahLst/>
              <a:cxnLst/>
              <a:rect l="l" t="t" r="r" b="b"/>
              <a:pathLst>
                <a:path w="6934200" h="18414">
                  <a:moveTo>
                    <a:pt x="6915912" y="12192"/>
                  </a:moveTo>
                  <a:lnTo>
                    <a:pt x="0" y="12192"/>
                  </a:lnTo>
                  <a:lnTo>
                    <a:pt x="0" y="18288"/>
                  </a:lnTo>
                  <a:lnTo>
                    <a:pt x="6915912" y="18288"/>
                  </a:lnTo>
                  <a:lnTo>
                    <a:pt x="6915912" y="12192"/>
                  </a:lnTo>
                  <a:close/>
                </a:path>
                <a:path w="6934200" h="18414">
                  <a:moveTo>
                    <a:pt x="6934200" y="0"/>
                  </a:moveTo>
                  <a:lnTo>
                    <a:pt x="6915912" y="0"/>
                  </a:lnTo>
                  <a:lnTo>
                    <a:pt x="6915912" y="6096"/>
                  </a:lnTo>
                  <a:lnTo>
                    <a:pt x="6934200" y="6096"/>
                  </a:lnTo>
                  <a:lnTo>
                    <a:pt x="693420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" name="object 11"/>
            <p:cNvSpPr/>
            <p:nvPr/>
          </p:nvSpPr>
          <p:spPr>
            <a:xfrm>
              <a:off x="7239000" y="310895"/>
              <a:ext cx="12700" cy="6350"/>
            </a:xfrm>
            <a:custGeom>
              <a:avLst/>
              <a:gdLst/>
              <a:ahLst/>
              <a:cxnLst/>
              <a:rect l="l" t="t" r="r" b="b"/>
              <a:pathLst>
                <a:path w="12700" h="6350">
                  <a:moveTo>
                    <a:pt x="12192" y="0"/>
                  </a:moveTo>
                  <a:lnTo>
                    <a:pt x="0" y="0"/>
                  </a:lnTo>
                  <a:lnTo>
                    <a:pt x="0" y="6096"/>
                  </a:lnTo>
                  <a:lnTo>
                    <a:pt x="12192" y="6096"/>
                  </a:lnTo>
                  <a:lnTo>
                    <a:pt x="1219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" name="object 12"/>
            <p:cNvSpPr/>
            <p:nvPr/>
          </p:nvSpPr>
          <p:spPr>
            <a:xfrm>
              <a:off x="304800" y="304799"/>
              <a:ext cx="6350" cy="10066020"/>
            </a:xfrm>
            <a:custGeom>
              <a:avLst/>
              <a:gdLst/>
              <a:ahLst/>
              <a:cxnLst/>
              <a:rect l="l" t="t" r="r" b="b"/>
              <a:pathLst>
                <a:path w="6350" h="10066020">
                  <a:moveTo>
                    <a:pt x="0" y="10066020"/>
                  </a:moveTo>
                  <a:lnTo>
                    <a:pt x="6096" y="10066020"/>
                  </a:lnTo>
                  <a:lnTo>
                    <a:pt x="6096" y="0"/>
                  </a:lnTo>
                  <a:lnTo>
                    <a:pt x="0" y="0"/>
                  </a:lnTo>
                  <a:lnTo>
                    <a:pt x="0" y="1006602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" name="object 13"/>
            <p:cNvSpPr/>
            <p:nvPr/>
          </p:nvSpPr>
          <p:spPr>
            <a:xfrm>
              <a:off x="310895" y="310895"/>
              <a:ext cx="6350" cy="10060305"/>
            </a:xfrm>
            <a:custGeom>
              <a:avLst/>
              <a:gdLst/>
              <a:ahLst/>
              <a:cxnLst/>
              <a:rect l="l" t="t" r="r" b="b"/>
              <a:pathLst>
                <a:path w="6350" h="10060305">
                  <a:moveTo>
                    <a:pt x="0" y="10059924"/>
                  </a:moveTo>
                  <a:lnTo>
                    <a:pt x="6096" y="10059924"/>
                  </a:lnTo>
                  <a:lnTo>
                    <a:pt x="6096" y="0"/>
                  </a:lnTo>
                  <a:lnTo>
                    <a:pt x="0" y="0"/>
                  </a:lnTo>
                  <a:lnTo>
                    <a:pt x="0" y="10059924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4" name="object 14"/>
            <p:cNvSpPr/>
            <p:nvPr/>
          </p:nvSpPr>
          <p:spPr>
            <a:xfrm>
              <a:off x="316992" y="304799"/>
              <a:ext cx="6940550" cy="10066020"/>
            </a:xfrm>
            <a:custGeom>
              <a:avLst/>
              <a:gdLst/>
              <a:ahLst/>
              <a:cxnLst/>
              <a:rect l="l" t="t" r="r" b="b"/>
              <a:pathLst>
                <a:path w="6940550" h="10066020">
                  <a:moveTo>
                    <a:pt x="6096" y="12192"/>
                  </a:moveTo>
                  <a:lnTo>
                    <a:pt x="0" y="12192"/>
                  </a:lnTo>
                  <a:lnTo>
                    <a:pt x="0" y="10066020"/>
                  </a:lnTo>
                  <a:lnTo>
                    <a:pt x="6096" y="10066020"/>
                  </a:lnTo>
                  <a:lnTo>
                    <a:pt x="6096" y="12192"/>
                  </a:lnTo>
                  <a:close/>
                </a:path>
                <a:path w="6940550" h="10066020">
                  <a:moveTo>
                    <a:pt x="6940283" y="0"/>
                  </a:moveTo>
                  <a:lnTo>
                    <a:pt x="6934200" y="0"/>
                  </a:lnTo>
                  <a:lnTo>
                    <a:pt x="6934200" y="10066020"/>
                  </a:lnTo>
                  <a:lnTo>
                    <a:pt x="6940283" y="10066020"/>
                  </a:lnTo>
                  <a:lnTo>
                    <a:pt x="6940283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5" name="object 15"/>
            <p:cNvSpPr/>
            <p:nvPr/>
          </p:nvSpPr>
          <p:spPr>
            <a:xfrm>
              <a:off x="7245095" y="310895"/>
              <a:ext cx="6350" cy="10060305"/>
            </a:xfrm>
            <a:custGeom>
              <a:avLst/>
              <a:gdLst/>
              <a:ahLst/>
              <a:cxnLst/>
              <a:rect l="l" t="t" r="r" b="b"/>
              <a:pathLst>
                <a:path w="6350" h="10060305">
                  <a:moveTo>
                    <a:pt x="0" y="10059924"/>
                  </a:moveTo>
                  <a:lnTo>
                    <a:pt x="6096" y="10059924"/>
                  </a:lnTo>
                  <a:lnTo>
                    <a:pt x="6096" y="0"/>
                  </a:lnTo>
                  <a:lnTo>
                    <a:pt x="0" y="0"/>
                  </a:lnTo>
                  <a:lnTo>
                    <a:pt x="0" y="10059924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6" name="object 16"/>
            <p:cNvSpPr/>
            <p:nvPr/>
          </p:nvSpPr>
          <p:spPr>
            <a:xfrm>
              <a:off x="304800" y="316991"/>
              <a:ext cx="6940550" cy="10072370"/>
            </a:xfrm>
            <a:custGeom>
              <a:avLst/>
              <a:gdLst/>
              <a:ahLst/>
              <a:cxnLst/>
              <a:rect l="l" t="t" r="r" b="b"/>
              <a:pathLst>
                <a:path w="6940550" h="10072370">
                  <a:moveTo>
                    <a:pt x="18288" y="10066033"/>
                  </a:moveTo>
                  <a:lnTo>
                    <a:pt x="6096" y="10066033"/>
                  </a:lnTo>
                  <a:lnTo>
                    <a:pt x="6096" y="10053841"/>
                  </a:lnTo>
                  <a:lnTo>
                    <a:pt x="0" y="10053841"/>
                  </a:lnTo>
                  <a:lnTo>
                    <a:pt x="0" y="10066033"/>
                  </a:lnTo>
                  <a:lnTo>
                    <a:pt x="0" y="10072116"/>
                  </a:lnTo>
                  <a:lnTo>
                    <a:pt x="6096" y="10072116"/>
                  </a:lnTo>
                  <a:lnTo>
                    <a:pt x="18288" y="10072116"/>
                  </a:lnTo>
                  <a:lnTo>
                    <a:pt x="18288" y="10066033"/>
                  </a:lnTo>
                  <a:close/>
                </a:path>
                <a:path w="6940550" h="10072370">
                  <a:moveTo>
                    <a:pt x="6940283" y="0"/>
                  </a:moveTo>
                  <a:lnTo>
                    <a:pt x="6934200" y="0"/>
                  </a:lnTo>
                  <a:lnTo>
                    <a:pt x="6934200" y="10053828"/>
                  </a:lnTo>
                  <a:lnTo>
                    <a:pt x="6940283" y="10053828"/>
                  </a:lnTo>
                  <a:lnTo>
                    <a:pt x="6940283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7" name="object 17"/>
            <p:cNvSpPr/>
            <p:nvPr/>
          </p:nvSpPr>
          <p:spPr>
            <a:xfrm>
              <a:off x="310896" y="10370832"/>
              <a:ext cx="12700" cy="12700"/>
            </a:xfrm>
            <a:custGeom>
              <a:avLst/>
              <a:gdLst/>
              <a:ahLst/>
              <a:cxnLst/>
              <a:rect l="l" t="t" r="r" b="b"/>
              <a:pathLst>
                <a:path w="12700" h="12700">
                  <a:moveTo>
                    <a:pt x="12192" y="6096"/>
                  </a:moveTo>
                  <a:lnTo>
                    <a:pt x="6096" y="6096"/>
                  </a:lnTo>
                  <a:lnTo>
                    <a:pt x="6096" y="0"/>
                  </a:lnTo>
                  <a:lnTo>
                    <a:pt x="0" y="0"/>
                  </a:lnTo>
                  <a:lnTo>
                    <a:pt x="0" y="6096"/>
                  </a:lnTo>
                  <a:lnTo>
                    <a:pt x="0" y="12179"/>
                  </a:lnTo>
                  <a:lnTo>
                    <a:pt x="6096" y="12179"/>
                  </a:lnTo>
                  <a:lnTo>
                    <a:pt x="12192" y="12179"/>
                  </a:lnTo>
                  <a:lnTo>
                    <a:pt x="12192" y="6096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8" name="object 18"/>
            <p:cNvSpPr/>
            <p:nvPr/>
          </p:nvSpPr>
          <p:spPr>
            <a:xfrm>
              <a:off x="316992" y="10370832"/>
              <a:ext cx="6922134" cy="18415"/>
            </a:xfrm>
            <a:custGeom>
              <a:avLst/>
              <a:gdLst/>
              <a:ahLst/>
              <a:cxnLst/>
              <a:rect l="l" t="t" r="r" b="b"/>
              <a:pathLst>
                <a:path w="6922134" h="18415">
                  <a:moveTo>
                    <a:pt x="6096" y="0"/>
                  </a:moveTo>
                  <a:lnTo>
                    <a:pt x="0" y="0"/>
                  </a:lnTo>
                  <a:lnTo>
                    <a:pt x="0" y="6083"/>
                  </a:lnTo>
                  <a:lnTo>
                    <a:pt x="6096" y="6083"/>
                  </a:lnTo>
                  <a:lnTo>
                    <a:pt x="6096" y="0"/>
                  </a:lnTo>
                  <a:close/>
                </a:path>
                <a:path w="6922134" h="18415">
                  <a:moveTo>
                    <a:pt x="6922008" y="12192"/>
                  </a:moveTo>
                  <a:lnTo>
                    <a:pt x="6096" y="12192"/>
                  </a:lnTo>
                  <a:lnTo>
                    <a:pt x="6096" y="18275"/>
                  </a:lnTo>
                  <a:lnTo>
                    <a:pt x="6922008" y="18275"/>
                  </a:lnTo>
                  <a:lnTo>
                    <a:pt x="6922008" y="1219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9" name="object 19"/>
            <p:cNvSpPr/>
            <p:nvPr/>
          </p:nvSpPr>
          <p:spPr>
            <a:xfrm>
              <a:off x="323088" y="10376915"/>
              <a:ext cx="6916420" cy="6350"/>
            </a:xfrm>
            <a:custGeom>
              <a:avLst/>
              <a:gdLst/>
              <a:ahLst/>
              <a:cxnLst/>
              <a:rect l="l" t="t" r="r" b="b"/>
              <a:pathLst>
                <a:path w="6916420" h="6350">
                  <a:moveTo>
                    <a:pt x="6915911" y="0"/>
                  </a:moveTo>
                  <a:lnTo>
                    <a:pt x="0" y="0"/>
                  </a:lnTo>
                  <a:lnTo>
                    <a:pt x="0" y="6095"/>
                  </a:lnTo>
                  <a:lnTo>
                    <a:pt x="6915911" y="6095"/>
                  </a:lnTo>
                  <a:lnTo>
                    <a:pt x="6915911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0" name="object 20"/>
            <p:cNvSpPr/>
            <p:nvPr/>
          </p:nvSpPr>
          <p:spPr>
            <a:xfrm>
              <a:off x="323088" y="10370832"/>
              <a:ext cx="6934200" cy="18415"/>
            </a:xfrm>
            <a:custGeom>
              <a:avLst/>
              <a:gdLst/>
              <a:ahLst/>
              <a:cxnLst/>
              <a:rect l="l" t="t" r="r" b="b"/>
              <a:pathLst>
                <a:path w="6934200" h="18415">
                  <a:moveTo>
                    <a:pt x="6915912" y="0"/>
                  </a:moveTo>
                  <a:lnTo>
                    <a:pt x="0" y="0"/>
                  </a:lnTo>
                  <a:lnTo>
                    <a:pt x="0" y="6083"/>
                  </a:lnTo>
                  <a:lnTo>
                    <a:pt x="6915912" y="6083"/>
                  </a:lnTo>
                  <a:lnTo>
                    <a:pt x="6915912" y="0"/>
                  </a:lnTo>
                  <a:close/>
                </a:path>
                <a:path w="6934200" h="18415">
                  <a:moveTo>
                    <a:pt x="6934200" y="12192"/>
                  </a:moveTo>
                  <a:lnTo>
                    <a:pt x="6934187" y="0"/>
                  </a:lnTo>
                  <a:lnTo>
                    <a:pt x="6928104" y="0"/>
                  </a:lnTo>
                  <a:lnTo>
                    <a:pt x="6928104" y="12192"/>
                  </a:lnTo>
                  <a:lnTo>
                    <a:pt x="6915912" y="12192"/>
                  </a:lnTo>
                  <a:lnTo>
                    <a:pt x="6915912" y="18275"/>
                  </a:lnTo>
                  <a:lnTo>
                    <a:pt x="6928104" y="18275"/>
                  </a:lnTo>
                  <a:lnTo>
                    <a:pt x="6934187" y="18275"/>
                  </a:lnTo>
                  <a:lnTo>
                    <a:pt x="6934200" y="1219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1" name="object 21"/>
            <p:cNvSpPr/>
            <p:nvPr/>
          </p:nvSpPr>
          <p:spPr>
            <a:xfrm>
              <a:off x="7239000" y="10370832"/>
              <a:ext cx="12700" cy="12700"/>
            </a:xfrm>
            <a:custGeom>
              <a:avLst/>
              <a:gdLst/>
              <a:ahLst/>
              <a:cxnLst/>
              <a:rect l="l" t="t" r="r" b="b"/>
              <a:pathLst>
                <a:path w="12700" h="12700">
                  <a:moveTo>
                    <a:pt x="12192" y="0"/>
                  </a:moveTo>
                  <a:lnTo>
                    <a:pt x="6096" y="0"/>
                  </a:lnTo>
                  <a:lnTo>
                    <a:pt x="6096" y="6096"/>
                  </a:lnTo>
                  <a:lnTo>
                    <a:pt x="0" y="6096"/>
                  </a:lnTo>
                  <a:lnTo>
                    <a:pt x="0" y="12179"/>
                  </a:lnTo>
                  <a:lnTo>
                    <a:pt x="6096" y="12179"/>
                  </a:lnTo>
                  <a:lnTo>
                    <a:pt x="12192" y="12179"/>
                  </a:lnTo>
                  <a:lnTo>
                    <a:pt x="12192" y="6096"/>
                  </a:lnTo>
                  <a:lnTo>
                    <a:pt x="1219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2" name="object 22"/>
            <p:cNvSpPr/>
            <p:nvPr/>
          </p:nvSpPr>
          <p:spPr>
            <a:xfrm>
              <a:off x="7239000" y="10370832"/>
              <a:ext cx="6350" cy="6350"/>
            </a:xfrm>
            <a:custGeom>
              <a:avLst/>
              <a:gdLst/>
              <a:ahLst/>
              <a:cxnLst/>
              <a:rect l="l" t="t" r="r" b="b"/>
              <a:pathLst>
                <a:path w="6350" h="6350">
                  <a:moveTo>
                    <a:pt x="6083" y="0"/>
                  </a:moveTo>
                  <a:lnTo>
                    <a:pt x="0" y="0"/>
                  </a:lnTo>
                  <a:lnTo>
                    <a:pt x="0" y="6083"/>
                  </a:lnTo>
                  <a:lnTo>
                    <a:pt x="6083" y="6083"/>
                  </a:lnTo>
                  <a:lnTo>
                    <a:pt x="6083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2004" y="876147"/>
            <a:ext cx="5759450" cy="32131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just" marL="12700" marR="5715">
              <a:lnSpc>
                <a:spcPct val="110100"/>
              </a:lnSpc>
              <a:spcBef>
                <a:spcPts val="100"/>
              </a:spcBef>
            </a:pPr>
            <a:r>
              <a:rPr dirty="0" sz="1100" spc="-5">
                <a:latin typeface="Carlito"/>
                <a:cs typeface="Carlito"/>
              </a:rPr>
              <a:t>Compared </a:t>
            </a:r>
            <a:r>
              <a:rPr dirty="0" sz="1100">
                <a:latin typeface="Carlito"/>
                <a:cs typeface="Carlito"/>
              </a:rPr>
              <a:t>to </a:t>
            </a:r>
            <a:r>
              <a:rPr dirty="0" sz="1100" spc="-5">
                <a:latin typeface="Carlito"/>
                <a:cs typeface="Carlito"/>
              </a:rPr>
              <a:t>the trade, the foreign direct investments between </a:t>
            </a:r>
            <a:r>
              <a:rPr dirty="0" sz="1100">
                <a:latin typeface="Carlito"/>
                <a:cs typeface="Carlito"/>
              </a:rPr>
              <a:t>the </a:t>
            </a:r>
            <a:r>
              <a:rPr dirty="0" sz="1100" spc="-5">
                <a:latin typeface="Carlito"/>
                <a:cs typeface="Carlito"/>
              </a:rPr>
              <a:t>countries </a:t>
            </a:r>
            <a:r>
              <a:rPr dirty="0" sz="1100">
                <a:latin typeface="Carlito"/>
                <a:cs typeface="Carlito"/>
              </a:rPr>
              <a:t>have not </a:t>
            </a:r>
            <a:r>
              <a:rPr dirty="0" sz="1100" spc="-5">
                <a:latin typeface="Carlito"/>
                <a:cs typeface="Carlito"/>
              </a:rPr>
              <a:t>grown </a:t>
            </a:r>
            <a:r>
              <a:rPr dirty="0" sz="1100">
                <a:latin typeface="Carlito"/>
                <a:cs typeface="Carlito"/>
              </a:rPr>
              <a:t>that  much. </a:t>
            </a:r>
            <a:r>
              <a:rPr dirty="0" sz="1100" spc="-5">
                <a:latin typeface="Carlito"/>
                <a:cs typeface="Carlito"/>
              </a:rPr>
              <a:t>However, </a:t>
            </a:r>
            <a:r>
              <a:rPr dirty="0" sz="1100">
                <a:latin typeface="Carlito"/>
                <a:cs typeface="Carlito"/>
              </a:rPr>
              <a:t>over </a:t>
            </a:r>
            <a:r>
              <a:rPr dirty="0" sz="1100" spc="-5">
                <a:latin typeface="Carlito"/>
                <a:cs typeface="Carlito"/>
              </a:rPr>
              <a:t>the last few </a:t>
            </a:r>
            <a:r>
              <a:rPr dirty="0" sz="1100">
                <a:latin typeface="Carlito"/>
                <a:cs typeface="Carlito"/>
              </a:rPr>
              <a:t>years, </a:t>
            </a:r>
            <a:r>
              <a:rPr dirty="0" sz="1100" spc="-5">
                <a:latin typeface="Carlito"/>
                <a:cs typeface="Carlito"/>
              </a:rPr>
              <a:t>China </a:t>
            </a:r>
            <a:r>
              <a:rPr dirty="0" sz="1100">
                <a:latin typeface="Carlito"/>
                <a:cs typeface="Carlito"/>
              </a:rPr>
              <a:t>has </a:t>
            </a:r>
            <a:r>
              <a:rPr dirty="0" sz="1100" spc="-5">
                <a:latin typeface="Carlito"/>
                <a:cs typeface="Carlito"/>
              </a:rPr>
              <a:t>successfully penetrated </a:t>
            </a:r>
            <a:r>
              <a:rPr dirty="0" sz="1100">
                <a:latin typeface="Carlito"/>
                <a:cs typeface="Carlito"/>
              </a:rPr>
              <a:t>the </a:t>
            </a:r>
            <a:r>
              <a:rPr dirty="0" sz="1100" spc="-5">
                <a:latin typeface="Carlito"/>
                <a:cs typeface="Carlito"/>
              </a:rPr>
              <a:t>online ecosystem </a:t>
            </a:r>
            <a:r>
              <a:rPr dirty="0" sz="1100">
                <a:latin typeface="Carlito"/>
                <a:cs typeface="Carlito"/>
              </a:rPr>
              <a:t>with  their </a:t>
            </a:r>
            <a:r>
              <a:rPr dirty="0" sz="1100" spc="-5">
                <a:latin typeface="Carlito"/>
                <a:cs typeface="Carlito"/>
              </a:rPr>
              <a:t>smartphones </a:t>
            </a:r>
            <a:r>
              <a:rPr dirty="0" sz="1100">
                <a:latin typeface="Carlito"/>
                <a:cs typeface="Carlito"/>
              </a:rPr>
              <a:t>and </a:t>
            </a:r>
            <a:r>
              <a:rPr dirty="0" sz="1100" spc="-5">
                <a:latin typeface="Carlito"/>
                <a:cs typeface="Carlito"/>
              </a:rPr>
              <a:t>applications.</a:t>
            </a:r>
            <a:endParaRPr sz="1100">
              <a:latin typeface="Carlito"/>
              <a:cs typeface="Carlito"/>
            </a:endParaRPr>
          </a:p>
          <a:p>
            <a:pPr>
              <a:lnSpc>
                <a:spcPct val="100000"/>
              </a:lnSpc>
            </a:pPr>
            <a:endParaRPr sz="11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1350">
              <a:latin typeface="Carlito"/>
              <a:cs typeface="Carlito"/>
            </a:endParaRPr>
          </a:p>
          <a:p>
            <a:pPr algn="just" marL="12700" marR="7620">
              <a:lnSpc>
                <a:spcPct val="110000"/>
              </a:lnSpc>
            </a:pPr>
            <a:r>
              <a:rPr dirty="0" sz="1100" spc="-5">
                <a:latin typeface="Carlito"/>
                <a:cs typeface="Carlito"/>
              </a:rPr>
              <a:t>The </a:t>
            </a:r>
            <a:r>
              <a:rPr dirty="0" sz="1100">
                <a:latin typeface="Carlito"/>
                <a:cs typeface="Carlito"/>
              </a:rPr>
              <a:t>venture </a:t>
            </a:r>
            <a:r>
              <a:rPr dirty="0" sz="1100" spc="-5">
                <a:latin typeface="Carlito"/>
                <a:cs typeface="Carlito"/>
              </a:rPr>
              <a:t>investment sector </a:t>
            </a:r>
            <a:r>
              <a:rPr dirty="0" sz="1100">
                <a:latin typeface="Carlito"/>
                <a:cs typeface="Carlito"/>
              </a:rPr>
              <a:t>has also </a:t>
            </a:r>
            <a:r>
              <a:rPr dirty="0" sz="1100" spc="-5">
                <a:latin typeface="Carlito"/>
                <a:cs typeface="Carlito"/>
              </a:rPr>
              <a:t>seen significant Chinese investment </a:t>
            </a:r>
            <a:r>
              <a:rPr dirty="0" sz="1100" spc="-10">
                <a:latin typeface="Carlito"/>
                <a:cs typeface="Carlito"/>
              </a:rPr>
              <a:t>in </a:t>
            </a:r>
            <a:r>
              <a:rPr dirty="0" sz="1100">
                <a:latin typeface="Carlito"/>
                <a:cs typeface="Carlito"/>
              </a:rPr>
              <a:t>recent </a:t>
            </a:r>
            <a:r>
              <a:rPr dirty="0" sz="1100" spc="-5">
                <a:latin typeface="Carlito"/>
                <a:cs typeface="Carlito"/>
              </a:rPr>
              <a:t>years. The  financial </a:t>
            </a:r>
            <a:r>
              <a:rPr dirty="0" sz="1100">
                <a:latin typeface="Carlito"/>
                <a:cs typeface="Carlito"/>
              </a:rPr>
              <a:t>experts </a:t>
            </a:r>
            <a:r>
              <a:rPr dirty="0" sz="1100" spc="-5">
                <a:latin typeface="Carlito"/>
                <a:cs typeface="Carlito"/>
              </a:rPr>
              <a:t>have noted </a:t>
            </a:r>
            <a:r>
              <a:rPr dirty="0" sz="1100">
                <a:latin typeface="Carlito"/>
                <a:cs typeface="Carlito"/>
              </a:rPr>
              <a:t>that </a:t>
            </a:r>
            <a:r>
              <a:rPr dirty="0" sz="1100" spc="-5">
                <a:latin typeface="Carlito"/>
                <a:cs typeface="Carlito"/>
              </a:rPr>
              <a:t>Chinese tech </a:t>
            </a:r>
            <a:r>
              <a:rPr dirty="0" sz="1100">
                <a:latin typeface="Carlito"/>
                <a:cs typeface="Carlito"/>
              </a:rPr>
              <a:t>investors </a:t>
            </a:r>
            <a:r>
              <a:rPr dirty="0" sz="1100" spc="-5">
                <a:latin typeface="Carlito"/>
                <a:cs typeface="Carlito"/>
              </a:rPr>
              <a:t>have put </a:t>
            </a:r>
            <a:r>
              <a:rPr dirty="0" sz="1100">
                <a:latin typeface="Carlito"/>
                <a:cs typeface="Carlito"/>
              </a:rPr>
              <a:t>about </a:t>
            </a:r>
            <a:r>
              <a:rPr dirty="0" sz="1100" spc="-5">
                <a:latin typeface="Carlito"/>
                <a:cs typeface="Carlito"/>
              </a:rPr>
              <a:t>$4billion </a:t>
            </a:r>
            <a:r>
              <a:rPr dirty="0" sz="1100">
                <a:latin typeface="Carlito"/>
                <a:cs typeface="Carlito"/>
              </a:rPr>
              <a:t>as an </a:t>
            </a:r>
            <a:r>
              <a:rPr dirty="0" sz="1100" spc="-5">
                <a:latin typeface="Carlito"/>
                <a:cs typeface="Carlito"/>
              </a:rPr>
              <a:t>investment  </a:t>
            </a:r>
            <a:r>
              <a:rPr dirty="0" sz="1100">
                <a:latin typeface="Carlito"/>
                <a:cs typeface="Carlito"/>
              </a:rPr>
              <a:t>into </a:t>
            </a:r>
            <a:r>
              <a:rPr dirty="0" sz="1100" spc="-5">
                <a:latin typeface="Carlito"/>
                <a:cs typeface="Carlito"/>
              </a:rPr>
              <a:t>the Indian</a:t>
            </a:r>
            <a:r>
              <a:rPr dirty="0" sz="1100">
                <a:latin typeface="Carlito"/>
                <a:cs typeface="Carlito"/>
              </a:rPr>
              <a:t> </a:t>
            </a:r>
            <a:r>
              <a:rPr dirty="0" sz="1100" spc="-5">
                <a:latin typeface="Carlito"/>
                <a:cs typeface="Carlito"/>
              </a:rPr>
              <a:t>start-ups.</a:t>
            </a:r>
            <a:endParaRPr sz="1100">
              <a:latin typeface="Carlito"/>
              <a:cs typeface="Carlito"/>
            </a:endParaRPr>
          </a:p>
          <a:p>
            <a:pPr>
              <a:lnSpc>
                <a:spcPct val="100000"/>
              </a:lnSpc>
            </a:pPr>
            <a:endParaRPr sz="11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1350">
              <a:latin typeface="Carlito"/>
              <a:cs typeface="Carlito"/>
            </a:endParaRPr>
          </a:p>
          <a:p>
            <a:pPr algn="just" marL="12700" marR="5715">
              <a:lnSpc>
                <a:spcPct val="110000"/>
              </a:lnSpc>
            </a:pPr>
            <a:r>
              <a:rPr dirty="0" sz="1100" spc="-5">
                <a:latin typeface="Carlito"/>
                <a:cs typeface="Carlito"/>
              </a:rPr>
              <a:t>Tiktok, </a:t>
            </a:r>
            <a:r>
              <a:rPr dirty="0" sz="1100">
                <a:latin typeface="Carlito"/>
                <a:cs typeface="Carlito"/>
              </a:rPr>
              <a:t>the </a:t>
            </a:r>
            <a:r>
              <a:rPr dirty="0" sz="1100" spc="-5">
                <a:latin typeface="Carlito"/>
                <a:cs typeface="Carlito"/>
              </a:rPr>
              <a:t>video application, </a:t>
            </a:r>
            <a:r>
              <a:rPr dirty="0" sz="1100">
                <a:latin typeface="Carlito"/>
                <a:cs typeface="Carlito"/>
              </a:rPr>
              <a:t>had </a:t>
            </a:r>
            <a:r>
              <a:rPr dirty="0" sz="1100" spc="-5">
                <a:latin typeface="Carlito"/>
                <a:cs typeface="Carlito"/>
              </a:rPr>
              <a:t>over 200 </a:t>
            </a:r>
            <a:r>
              <a:rPr dirty="0" sz="1100">
                <a:latin typeface="Carlito"/>
                <a:cs typeface="Carlito"/>
              </a:rPr>
              <a:t>billion </a:t>
            </a:r>
            <a:r>
              <a:rPr dirty="0" sz="1100" spc="-5">
                <a:latin typeface="Carlito"/>
                <a:cs typeface="Carlito"/>
              </a:rPr>
              <a:t>subscribers across India. </a:t>
            </a:r>
            <a:r>
              <a:rPr dirty="0" sz="1100">
                <a:latin typeface="Carlito"/>
                <a:cs typeface="Carlito"/>
              </a:rPr>
              <a:t>In a </a:t>
            </a:r>
            <a:r>
              <a:rPr dirty="0" sz="1100" spc="-5">
                <a:latin typeface="Carlito"/>
                <a:cs typeface="Carlito"/>
              </a:rPr>
              <a:t>rapid speed, </a:t>
            </a:r>
            <a:r>
              <a:rPr dirty="0" sz="1100">
                <a:latin typeface="Carlito"/>
                <a:cs typeface="Carlito"/>
              </a:rPr>
              <a:t>it has  overtaken the </a:t>
            </a:r>
            <a:r>
              <a:rPr dirty="0" sz="1100" spc="-5">
                <a:latin typeface="Carlito"/>
                <a:cs typeface="Carlito"/>
              </a:rPr>
              <a:t>number </a:t>
            </a:r>
            <a:r>
              <a:rPr dirty="0" sz="1100">
                <a:latin typeface="Carlito"/>
                <a:cs typeface="Carlito"/>
              </a:rPr>
              <a:t>of </a:t>
            </a:r>
            <a:r>
              <a:rPr dirty="0" sz="1100" spc="-5">
                <a:latin typeface="Carlito"/>
                <a:cs typeface="Carlito"/>
              </a:rPr>
              <a:t>Youtube users </a:t>
            </a:r>
            <a:r>
              <a:rPr dirty="0" sz="1100">
                <a:latin typeface="Carlito"/>
                <a:cs typeface="Carlito"/>
              </a:rPr>
              <a:t>in </a:t>
            </a:r>
            <a:r>
              <a:rPr dirty="0" sz="1100" spc="-5">
                <a:latin typeface="Carlito"/>
                <a:cs typeface="Carlito"/>
              </a:rPr>
              <a:t>India. Alibaba, ByteDance, </a:t>
            </a:r>
            <a:r>
              <a:rPr dirty="0" sz="1100">
                <a:latin typeface="Carlito"/>
                <a:cs typeface="Carlito"/>
              </a:rPr>
              <a:t>and Tencent are easily  competing with </a:t>
            </a:r>
            <a:r>
              <a:rPr dirty="0" sz="1100" spc="-5">
                <a:latin typeface="Carlito"/>
                <a:cs typeface="Carlito"/>
              </a:rPr>
              <a:t>Google, Facebook </a:t>
            </a:r>
            <a:r>
              <a:rPr dirty="0" sz="1100">
                <a:latin typeface="Carlito"/>
                <a:cs typeface="Carlito"/>
              </a:rPr>
              <a:t>and </a:t>
            </a:r>
            <a:r>
              <a:rPr dirty="0" sz="1100" spc="-5">
                <a:latin typeface="Carlito"/>
                <a:cs typeface="Carlito"/>
              </a:rPr>
              <a:t>Amazon </a:t>
            </a:r>
            <a:r>
              <a:rPr dirty="0" sz="1100">
                <a:latin typeface="Carlito"/>
                <a:cs typeface="Carlito"/>
              </a:rPr>
              <a:t>in</a:t>
            </a:r>
            <a:r>
              <a:rPr dirty="0" sz="1100" spc="-20">
                <a:latin typeface="Carlito"/>
                <a:cs typeface="Carlito"/>
              </a:rPr>
              <a:t> </a:t>
            </a:r>
            <a:r>
              <a:rPr dirty="0" sz="1100" spc="-5">
                <a:latin typeface="Carlito"/>
                <a:cs typeface="Carlito"/>
              </a:rPr>
              <a:t>India.</a:t>
            </a:r>
            <a:endParaRPr sz="1100">
              <a:latin typeface="Carlito"/>
              <a:cs typeface="Carlito"/>
            </a:endParaRPr>
          </a:p>
          <a:p>
            <a:pPr>
              <a:lnSpc>
                <a:spcPct val="100000"/>
              </a:lnSpc>
            </a:pPr>
            <a:endParaRPr sz="11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350">
              <a:latin typeface="Carlito"/>
              <a:cs typeface="Carlito"/>
            </a:endParaRPr>
          </a:p>
          <a:p>
            <a:pPr algn="just" marL="12700" marR="5080">
              <a:lnSpc>
                <a:spcPct val="110000"/>
              </a:lnSpc>
            </a:pPr>
            <a:r>
              <a:rPr dirty="0" sz="1100" spc="-5">
                <a:latin typeface="Carlito"/>
                <a:cs typeface="Carlito"/>
              </a:rPr>
              <a:t>The smartphone companies </a:t>
            </a:r>
            <a:r>
              <a:rPr dirty="0" sz="1100">
                <a:latin typeface="Carlito"/>
                <a:cs typeface="Carlito"/>
              </a:rPr>
              <a:t>like </a:t>
            </a:r>
            <a:r>
              <a:rPr dirty="0" sz="1100" spc="-5">
                <a:latin typeface="Carlito"/>
                <a:cs typeface="Carlito"/>
              </a:rPr>
              <a:t>Xiaomi </a:t>
            </a:r>
            <a:r>
              <a:rPr dirty="0" sz="1100">
                <a:latin typeface="Carlito"/>
                <a:cs typeface="Carlito"/>
              </a:rPr>
              <a:t>and </a:t>
            </a:r>
            <a:r>
              <a:rPr dirty="0" sz="1100" spc="-10">
                <a:latin typeface="Carlito"/>
                <a:cs typeface="Carlito"/>
              </a:rPr>
              <a:t>Oppo </a:t>
            </a:r>
            <a:r>
              <a:rPr dirty="0" sz="1100">
                <a:latin typeface="Carlito"/>
                <a:cs typeface="Carlito"/>
              </a:rPr>
              <a:t>lead the </a:t>
            </a:r>
            <a:r>
              <a:rPr dirty="0" sz="1100" spc="-5">
                <a:latin typeface="Carlito"/>
                <a:cs typeface="Carlito"/>
              </a:rPr>
              <a:t>Indian smartphone market </a:t>
            </a:r>
            <a:r>
              <a:rPr dirty="0" sz="1100">
                <a:latin typeface="Carlito"/>
                <a:cs typeface="Carlito"/>
              </a:rPr>
              <a:t>with an  astounding </a:t>
            </a:r>
            <a:r>
              <a:rPr dirty="0" sz="1100" spc="-5">
                <a:latin typeface="Carlito"/>
                <a:cs typeface="Carlito"/>
              </a:rPr>
              <a:t>72% share, leaving products </a:t>
            </a:r>
            <a:r>
              <a:rPr dirty="0" sz="1100">
                <a:latin typeface="Carlito"/>
                <a:cs typeface="Carlito"/>
              </a:rPr>
              <a:t>of </a:t>
            </a:r>
            <a:r>
              <a:rPr dirty="0" sz="1100" spc="-5">
                <a:latin typeface="Carlito"/>
                <a:cs typeface="Carlito"/>
              </a:rPr>
              <a:t>Apple </a:t>
            </a:r>
            <a:r>
              <a:rPr dirty="0" sz="1100">
                <a:latin typeface="Carlito"/>
                <a:cs typeface="Carlito"/>
              </a:rPr>
              <a:t>and </a:t>
            </a:r>
            <a:r>
              <a:rPr dirty="0" sz="1100" spc="-5">
                <a:latin typeface="Carlito"/>
                <a:cs typeface="Carlito"/>
              </a:rPr>
              <a:t>Samsung far</a:t>
            </a:r>
            <a:r>
              <a:rPr dirty="0" sz="1100" spc="-15">
                <a:latin typeface="Carlito"/>
                <a:cs typeface="Carlito"/>
              </a:rPr>
              <a:t> </a:t>
            </a:r>
            <a:r>
              <a:rPr dirty="0" sz="1100" spc="-5">
                <a:latin typeface="Carlito"/>
                <a:cs typeface="Carlito"/>
              </a:rPr>
              <a:t>behind.</a:t>
            </a:r>
            <a:endParaRPr sz="1100">
              <a:latin typeface="Carlito"/>
              <a:cs typeface="Carlito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02004" y="4753482"/>
            <a:ext cx="5760085" cy="358394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100" spc="-5" b="1">
                <a:latin typeface="Carlito"/>
                <a:cs typeface="Carlito"/>
              </a:rPr>
              <a:t>Implications on </a:t>
            </a:r>
            <a:r>
              <a:rPr dirty="0" sz="1100" b="1">
                <a:latin typeface="Carlito"/>
                <a:cs typeface="Carlito"/>
              </a:rPr>
              <a:t>the</a:t>
            </a:r>
            <a:r>
              <a:rPr dirty="0" sz="1100" spc="-5" b="1">
                <a:latin typeface="Carlito"/>
                <a:cs typeface="Carlito"/>
              </a:rPr>
              <a:t> Markets</a:t>
            </a:r>
            <a:endParaRPr sz="1100">
              <a:latin typeface="Carlito"/>
              <a:cs typeface="Carlito"/>
            </a:endParaRPr>
          </a:p>
          <a:p>
            <a:pPr>
              <a:lnSpc>
                <a:spcPct val="100000"/>
              </a:lnSpc>
            </a:pPr>
            <a:endParaRPr sz="11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45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1100" spc="-5" b="1">
                <a:latin typeface="Carlito"/>
                <a:cs typeface="Carlito"/>
              </a:rPr>
              <a:t>Negative</a:t>
            </a:r>
            <a:r>
              <a:rPr dirty="0" sz="1100" spc="-20" b="1">
                <a:latin typeface="Carlito"/>
                <a:cs typeface="Carlito"/>
              </a:rPr>
              <a:t> </a:t>
            </a:r>
            <a:r>
              <a:rPr dirty="0" sz="1100" spc="-5" b="1">
                <a:latin typeface="Carlito"/>
                <a:cs typeface="Carlito"/>
              </a:rPr>
              <a:t>Implications</a:t>
            </a:r>
            <a:endParaRPr sz="1100">
              <a:latin typeface="Carlito"/>
              <a:cs typeface="Carlito"/>
            </a:endParaRPr>
          </a:p>
          <a:p>
            <a:pPr>
              <a:lnSpc>
                <a:spcPct val="100000"/>
              </a:lnSpc>
            </a:pPr>
            <a:endParaRPr sz="1100">
              <a:latin typeface="Carlito"/>
              <a:cs typeface="Carlito"/>
            </a:endParaRPr>
          </a:p>
          <a:p>
            <a:pPr>
              <a:lnSpc>
                <a:spcPct val="100000"/>
              </a:lnSpc>
            </a:pPr>
            <a:endParaRPr sz="1400">
              <a:latin typeface="Carlito"/>
              <a:cs typeface="Carlito"/>
            </a:endParaRPr>
          </a:p>
          <a:p>
            <a:pPr algn="just" marL="12700" marR="5080">
              <a:lnSpc>
                <a:spcPct val="109800"/>
              </a:lnSpc>
            </a:pPr>
            <a:r>
              <a:rPr dirty="0" sz="1100" spc="-5">
                <a:latin typeface="Carlito"/>
                <a:cs typeface="Carlito"/>
              </a:rPr>
              <a:t>The supply </a:t>
            </a:r>
            <a:r>
              <a:rPr dirty="0" sz="1100">
                <a:latin typeface="Carlito"/>
                <a:cs typeface="Carlito"/>
              </a:rPr>
              <a:t>chain of </a:t>
            </a:r>
            <a:r>
              <a:rPr dirty="0" sz="1100" spc="-5">
                <a:latin typeface="Carlito"/>
                <a:cs typeface="Carlito"/>
              </a:rPr>
              <a:t>certain Indian </a:t>
            </a:r>
            <a:r>
              <a:rPr dirty="0" sz="1100">
                <a:latin typeface="Carlito"/>
                <a:cs typeface="Carlito"/>
              </a:rPr>
              <a:t>sectors </a:t>
            </a:r>
            <a:r>
              <a:rPr dirty="0" sz="1100" spc="-5">
                <a:latin typeface="Carlito"/>
                <a:cs typeface="Carlito"/>
              </a:rPr>
              <a:t>heavily relies </a:t>
            </a:r>
            <a:r>
              <a:rPr dirty="0" sz="1100">
                <a:latin typeface="Carlito"/>
                <a:cs typeface="Carlito"/>
              </a:rPr>
              <a:t>on </a:t>
            </a:r>
            <a:r>
              <a:rPr dirty="0" sz="1100" spc="-5">
                <a:latin typeface="Carlito"/>
                <a:cs typeface="Carlito"/>
              </a:rPr>
              <a:t>Chinese imports. </a:t>
            </a:r>
            <a:r>
              <a:rPr dirty="0" sz="1100" spc="5">
                <a:latin typeface="Carlito"/>
                <a:cs typeface="Carlito"/>
              </a:rPr>
              <a:t>With </a:t>
            </a:r>
            <a:r>
              <a:rPr dirty="0" sz="1100">
                <a:latin typeface="Carlito"/>
                <a:cs typeface="Carlito"/>
              </a:rPr>
              <a:t>the </a:t>
            </a:r>
            <a:r>
              <a:rPr dirty="0" sz="1100" spc="-5">
                <a:latin typeface="Carlito"/>
                <a:cs typeface="Carlito"/>
              </a:rPr>
              <a:t>economy </a:t>
            </a:r>
            <a:r>
              <a:rPr dirty="0" sz="1100">
                <a:latin typeface="Carlito"/>
                <a:cs typeface="Carlito"/>
              </a:rPr>
              <a:t>of </a:t>
            </a:r>
            <a:r>
              <a:rPr dirty="0" sz="1100" spc="-5">
                <a:latin typeface="Carlito"/>
                <a:cs typeface="Carlito"/>
              </a:rPr>
              <a:t>the  </a:t>
            </a:r>
            <a:r>
              <a:rPr dirty="0" sz="1100">
                <a:latin typeface="Carlito"/>
                <a:cs typeface="Carlito"/>
              </a:rPr>
              <a:t>country already </a:t>
            </a:r>
            <a:r>
              <a:rPr dirty="0" sz="1100" spc="-5">
                <a:latin typeface="Carlito"/>
                <a:cs typeface="Carlito"/>
              </a:rPr>
              <a:t>struggling due </a:t>
            </a:r>
            <a:r>
              <a:rPr dirty="0" sz="1100">
                <a:latin typeface="Carlito"/>
                <a:cs typeface="Carlito"/>
              </a:rPr>
              <a:t>to </a:t>
            </a:r>
            <a:r>
              <a:rPr dirty="0" sz="1100" spc="-5">
                <a:latin typeface="Carlito"/>
                <a:cs typeface="Carlito"/>
              </a:rPr>
              <a:t>the pandemic, </a:t>
            </a:r>
            <a:r>
              <a:rPr dirty="0" sz="1100">
                <a:latin typeface="Carlito"/>
                <a:cs typeface="Carlito"/>
              </a:rPr>
              <a:t>the tension </a:t>
            </a:r>
            <a:r>
              <a:rPr dirty="0" sz="1100" spc="-5">
                <a:latin typeface="Carlito"/>
                <a:cs typeface="Carlito"/>
              </a:rPr>
              <a:t>between </a:t>
            </a:r>
            <a:r>
              <a:rPr dirty="0" sz="1100">
                <a:latin typeface="Carlito"/>
                <a:cs typeface="Carlito"/>
              </a:rPr>
              <a:t>these </a:t>
            </a:r>
            <a:r>
              <a:rPr dirty="0" sz="1100" spc="-5">
                <a:latin typeface="Carlito"/>
                <a:cs typeface="Carlito"/>
              </a:rPr>
              <a:t>two </a:t>
            </a:r>
            <a:r>
              <a:rPr dirty="0" sz="1100">
                <a:latin typeface="Carlito"/>
                <a:cs typeface="Carlito"/>
              </a:rPr>
              <a:t>countries can </a:t>
            </a:r>
            <a:r>
              <a:rPr dirty="0" sz="1100" spc="-5">
                <a:latin typeface="Carlito"/>
                <a:cs typeface="Carlito"/>
              </a:rPr>
              <a:t>cause  </a:t>
            </a:r>
            <a:r>
              <a:rPr dirty="0" sz="1100">
                <a:latin typeface="Carlito"/>
                <a:cs typeface="Carlito"/>
              </a:rPr>
              <a:t>operational as </a:t>
            </a:r>
            <a:r>
              <a:rPr dirty="0" sz="1100" spc="-5">
                <a:latin typeface="Carlito"/>
                <a:cs typeface="Carlito"/>
              </a:rPr>
              <a:t>well </a:t>
            </a:r>
            <a:r>
              <a:rPr dirty="0" sz="1100">
                <a:latin typeface="Carlito"/>
                <a:cs typeface="Carlito"/>
              </a:rPr>
              <a:t>as </a:t>
            </a:r>
            <a:r>
              <a:rPr dirty="0" sz="1100" spc="-5">
                <a:latin typeface="Carlito"/>
                <a:cs typeface="Carlito"/>
              </a:rPr>
              <a:t>supply </a:t>
            </a:r>
            <a:r>
              <a:rPr dirty="0" sz="1100">
                <a:latin typeface="Carlito"/>
                <a:cs typeface="Carlito"/>
              </a:rPr>
              <a:t>chain risks. While </a:t>
            </a:r>
            <a:r>
              <a:rPr dirty="0" sz="1100" spc="-5">
                <a:latin typeface="Carlito"/>
                <a:cs typeface="Carlito"/>
              </a:rPr>
              <a:t>CAIT </a:t>
            </a:r>
            <a:r>
              <a:rPr dirty="0" sz="1100">
                <a:latin typeface="Carlito"/>
                <a:cs typeface="Carlito"/>
              </a:rPr>
              <a:t>has promised </a:t>
            </a:r>
            <a:r>
              <a:rPr dirty="0" sz="1100" spc="-5">
                <a:latin typeface="Carlito"/>
                <a:cs typeface="Carlito"/>
              </a:rPr>
              <a:t>to find Indian </a:t>
            </a:r>
            <a:r>
              <a:rPr dirty="0" sz="1100">
                <a:latin typeface="Carlito"/>
                <a:cs typeface="Carlito"/>
              </a:rPr>
              <a:t>alternatives </a:t>
            </a:r>
            <a:r>
              <a:rPr dirty="0" sz="1100" spc="-5">
                <a:latin typeface="Carlito"/>
                <a:cs typeface="Carlito"/>
              </a:rPr>
              <a:t>for  Chinese products, market experts </a:t>
            </a:r>
            <a:r>
              <a:rPr dirty="0" sz="1100">
                <a:latin typeface="Carlito"/>
                <a:cs typeface="Carlito"/>
              </a:rPr>
              <a:t>like </a:t>
            </a:r>
            <a:r>
              <a:rPr dirty="0" sz="1100" spc="-5">
                <a:latin typeface="Carlito"/>
                <a:cs typeface="Carlito"/>
              </a:rPr>
              <a:t>the </a:t>
            </a:r>
            <a:r>
              <a:rPr dirty="0" u="sng" sz="1100" spc="-5" b="1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Carlito"/>
                <a:cs typeface="Carlito"/>
                <a:hlinkClick r:id="rId2"/>
              </a:rPr>
              <a:t>Shyam Advisory</a:t>
            </a:r>
            <a:r>
              <a:rPr dirty="0" sz="1100" spc="-5" b="1">
                <a:solidFill>
                  <a:srgbClr val="0462C1"/>
                </a:solidFill>
                <a:latin typeface="Carlito"/>
                <a:cs typeface="Carlito"/>
                <a:hlinkClick r:id="rId2"/>
              </a:rPr>
              <a:t> </a:t>
            </a:r>
            <a:r>
              <a:rPr dirty="0" sz="1100" spc="-5">
                <a:latin typeface="Carlito"/>
                <a:cs typeface="Carlito"/>
              </a:rPr>
              <a:t>think </a:t>
            </a:r>
            <a:r>
              <a:rPr dirty="0" sz="1100">
                <a:latin typeface="Carlito"/>
                <a:cs typeface="Carlito"/>
              </a:rPr>
              <a:t>that it would </a:t>
            </a:r>
            <a:r>
              <a:rPr dirty="0" sz="1100" spc="-5">
                <a:latin typeface="Carlito"/>
                <a:cs typeface="Carlito"/>
              </a:rPr>
              <a:t>be </a:t>
            </a:r>
            <a:r>
              <a:rPr dirty="0" sz="1100">
                <a:latin typeface="Carlito"/>
                <a:cs typeface="Carlito"/>
              </a:rPr>
              <a:t>expensive as well as  </a:t>
            </a:r>
            <a:r>
              <a:rPr dirty="0" sz="1100" spc="-5">
                <a:latin typeface="Carlito"/>
                <a:cs typeface="Carlito"/>
              </a:rPr>
              <a:t>tedious.</a:t>
            </a:r>
            <a:endParaRPr sz="1100">
              <a:latin typeface="Carlito"/>
              <a:cs typeface="Carlito"/>
            </a:endParaRPr>
          </a:p>
          <a:p>
            <a:pPr>
              <a:lnSpc>
                <a:spcPct val="100000"/>
              </a:lnSpc>
            </a:pPr>
            <a:endParaRPr sz="1100">
              <a:latin typeface="Carlito"/>
              <a:cs typeface="Carlito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5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</a:pPr>
            <a:r>
              <a:rPr dirty="0" sz="1100" b="1">
                <a:latin typeface="Carlito"/>
                <a:cs typeface="Carlito"/>
              </a:rPr>
              <a:t>The Stocks </a:t>
            </a:r>
            <a:r>
              <a:rPr dirty="0" sz="1100" spc="-5" b="1">
                <a:latin typeface="Carlito"/>
                <a:cs typeface="Carlito"/>
              </a:rPr>
              <a:t>That Had Been Affected Due </a:t>
            </a:r>
            <a:r>
              <a:rPr dirty="0" sz="1100" b="1">
                <a:latin typeface="Carlito"/>
                <a:cs typeface="Carlito"/>
              </a:rPr>
              <a:t>to </a:t>
            </a:r>
            <a:r>
              <a:rPr dirty="0" sz="1100" spc="-5" b="1">
                <a:latin typeface="Carlito"/>
                <a:cs typeface="Carlito"/>
              </a:rPr>
              <a:t>This</a:t>
            </a:r>
            <a:r>
              <a:rPr dirty="0" sz="1100" spc="-50" b="1">
                <a:latin typeface="Carlito"/>
                <a:cs typeface="Carlito"/>
              </a:rPr>
              <a:t> </a:t>
            </a:r>
            <a:r>
              <a:rPr dirty="0" sz="1100" spc="-5" b="1">
                <a:latin typeface="Carlito"/>
                <a:cs typeface="Carlito"/>
              </a:rPr>
              <a:t>Tension</a:t>
            </a:r>
            <a:endParaRPr sz="1100">
              <a:latin typeface="Carlito"/>
              <a:cs typeface="Carlito"/>
            </a:endParaRPr>
          </a:p>
          <a:p>
            <a:pPr>
              <a:lnSpc>
                <a:spcPct val="100000"/>
              </a:lnSpc>
            </a:pPr>
            <a:endParaRPr sz="1100">
              <a:latin typeface="Carlito"/>
              <a:cs typeface="Carlito"/>
            </a:endParaRPr>
          </a:p>
          <a:p>
            <a:pPr>
              <a:lnSpc>
                <a:spcPct val="100000"/>
              </a:lnSpc>
            </a:pPr>
            <a:endParaRPr sz="1400">
              <a:latin typeface="Carlito"/>
              <a:cs typeface="Carlito"/>
            </a:endParaRPr>
          </a:p>
          <a:p>
            <a:pPr algn="just" marL="12700" marR="6350">
              <a:lnSpc>
                <a:spcPct val="110000"/>
              </a:lnSpc>
            </a:pPr>
            <a:r>
              <a:rPr dirty="0" sz="1100">
                <a:latin typeface="Carlito"/>
                <a:cs typeface="Carlito"/>
              </a:rPr>
              <a:t>As we </a:t>
            </a:r>
            <a:r>
              <a:rPr dirty="0" sz="1100" spc="-5">
                <a:latin typeface="Carlito"/>
                <a:cs typeface="Carlito"/>
              </a:rPr>
              <a:t>have already discussed, some </a:t>
            </a:r>
            <a:r>
              <a:rPr dirty="0" sz="1100">
                <a:latin typeface="Carlito"/>
                <a:cs typeface="Carlito"/>
              </a:rPr>
              <a:t>of the </a:t>
            </a:r>
            <a:r>
              <a:rPr dirty="0" sz="1100" spc="-5">
                <a:latin typeface="Carlito"/>
                <a:cs typeface="Carlito"/>
              </a:rPr>
              <a:t>business sectors </a:t>
            </a:r>
            <a:r>
              <a:rPr dirty="0" sz="1100">
                <a:latin typeface="Carlito"/>
                <a:cs typeface="Carlito"/>
              </a:rPr>
              <a:t>of </a:t>
            </a:r>
            <a:r>
              <a:rPr dirty="0" sz="1100" spc="-5">
                <a:latin typeface="Carlito"/>
                <a:cs typeface="Carlito"/>
              </a:rPr>
              <a:t>India </a:t>
            </a:r>
            <a:r>
              <a:rPr dirty="0" sz="1100">
                <a:latin typeface="Carlito"/>
                <a:cs typeface="Carlito"/>
              </a:rPr>
              <a:t>are </a:t>
            </a:r>
            <a:r>
              <a:rPr dirty="0" sz="1100" spc="-5">
                <a:latin typeface="Carlito"/>
                <a:cs typeface="Carlito"/>
              </a:rPr>
              <a:t>heavily </a:t>
            </a:r>
            <a:r>
              <a:rPr dirty="0" sz="1100">
                <a:latin typeface="Carlito"/>
                <a:cs typeface="Carlito"/>
              </a:rPr>
              <a:t>dependent on </a:t>
            </a:r>
            <a:r>
              <a:rPr dirty="0" sz="1100" spc="-5">
                <a:latin typeface="Carlito"/>
                <a:cs typeface="Carlito"/>
              </a:rPr>
              <a:t>China  </a:t>
            </a:r>
            <a:r>
              <a:rPr dirty="0" sz="1100">
                <a:latin typeface="Carlito"/>
                <a:cs typeface="Carlito"/>
              </a:rPr>
              <a:t>when it </a:t>
            </a:r>
            <a:r>
              <a:rPr dirty="0" sz="1100" spc="-5">
                <a:latin typeface="Carlito"/>
                <a:cs typeface="Carlito"/>
              </a:rPr>
              <a:t>comes </a:t>
            </a:r>
            <a:r>
              <a:rPr dirty="0" sz="1100">
                <a:latin typeface="Carlito"/>
                <a:cs typeface="Carlito"/>
              </a:rPr>
              <a:t>to </a:t>
            </a:r>
            <a:r>
              <a:rPr dirty="0" sz="1100" spc="-5">
                <a:latin typeface="Carlito"/>
                <a:cs typeface="Carlito"/>
              </a:rPr>
              <a:t>sourcing. Sectors like pharmaceuticals, chemicals, renewable power, telecoms, auto  </a:t>
            </a:r>
            <a:r>
              <a:rPr dirty="0" sz="1100">
                <a:latin typeface="Carlito"/>
                <a:cs typeface="Carlito"/>
              </a:rPr>
              <a:t>and </a:t>
            </a:r>
            <a:r>
              <a:rPr dirty="0" sz="1100" spc="-5">
                <a:latin typeface="Carlito"/>
                <a:cs typeface="Carlito"/>
              </a:rPr>
              <a:t>consumer durables seem to </a:t>
            </a:r>
            <a:r>
              <a:rPr dirty="0" sz="1100" spc="-10">
                <a:latin typeface="Carlito"/>
                <a:cs typeface="Carlito"/>
              </a:rPr>
              <a:t>be </a:t>
            </a:r>
            <a:r>
              <a:rPr dirty="0" sz="1100" spc="-5">
                <a:latin typeface="Carlito"/>
                <a:cs typeface="Carlito"/>
              </a:rPr>
              <a:t>most dependent on</a:t>
            </a:r>
            <a:r>
              <a:rPr dirty="0" sz="1100" spc="20">
                <a:latin typeface="Carlito"/>
                <a:cs typeface="Carlito"/>
              </a:rPr>
              <a:t> </a:t>
            </a:r>
            <a:r>
              <a:rPr dirty="0" sz="1100" spc="-5">
                <a:latin typeface="Carlito"/>
                <a:cs typeface="Carlito"/>
              </a:rPr>
              <a:t>China.</a:t>
            </a:r>
            <a:endParaRPr sz="1100">
              <a:latin typeface="Carlito"/>
              <a:cs typeface="Carlito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02004" y="8570272"/>
            <a:ext cx="3352800" cy="871219"/>
          </a:xfrm>
          <a:prstGeom prst="rect">
            <a:avLst/>
          </a:prstGeom>
        </p:spPr>
        <p:txBody>
          <a:bodyPr wrap="square" lIns="0" tIns="1530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5"/>
              </a:spcBef>
            </a:pPr>
            <a:r>
              <a:rPr dirty="0" sz="2000" b="1">
                <a:latin typeface="Carlito"/>
                <a:cs typeface="Carlito"/>
              </a:rPr>
              <a:t>For </a:t>
            </a:r>
            <a:r>
              <a:rPr dirty="0" sz="2000" spc="-5" b="1">
                <a:latin typeface="Carlito"/>
                <a:cs typeface="Carlito"/>
              </a:rPr>
              <a:t>More Info </a:t>
            </a:r>
            <a:r>
              <a:rPr dirty="0" sz="2000" b="1">
                <a:latin typeface="Carlito"/>
                <a:cs typeface="Carlito"/>
              </a:rPr>
              <a:t>Visit</a:t>
            </a:r>
            <a:r>
              <a:rPr dirty="0" sz="2000" spc="-25" b="1">
                <a:latin typeface="Carlito"/>
                <a:cs typeface="Carlito"/>
              </a:rPr>
              <a:t> </a:t>
            </a:r>
            <a:r>
              <a:rPr dirty="0" sz="2000" b="1">
                <a:latin typeface="Carlito"/>
                <a:cs typeface="Carlito"/>
              </a:rPr>
              <a:t>Us:</a:t>
            </a:r>
            <a:endParaRPr sz="2000">
              <a:latin typeface="Carlito"/>
              <a:cs typeface="Carlito"/>
            </a:endParaRPr>
          </a:p>
          <a:p>
            <a:pPr marL="12700">
              <a:lnSpc>
                <a:spcPct val="100000"/>
              </a:lnSpc>
              <a:spcBef>
                <a:spcPts val="995"/>
              </a:spcBef>
            </a:pPr>
            <a:r>
              <a:rPr dirty="0" u="heavy" sz="1800" spc="-5">
                <a:solidFill>
                  <a:srgbClr val="0462C1"/>
                </a:solidFill>
                <a:uFill>
                  <a:solidFill>
                    <a:srgbClr val="0462C1"/>
                  </a:solidFill>
                </a:uFill>
                <a:latin typeface="Arial"/>
                <a:cs typeface="Arial"/>
                <a:hlinkClick r:id="rId2"/>
              </a:rPr>
              <a:t>https://www.shyamadvisory.com/</a:t>
            </a:r>
            <a:endParaRPr sz="1800">
              <a:latin typeface="Arial"/>
              <a:cs typeface="Arial"/>
            </a:endParaRPr>
          </a:p>
        </p:txBody>
      </p:sp>
      <p:grpSp>
        <p:nvGrpSpPr>
          <p:cNvPr id="5" name="object 5"/>
          <p:cNvGrpSpPr/>
          <p:nvPr/>
        </p:nvGrpSpPr>
        <p:grpSpPr>
          <a:xfrm>
            <a:off x="304800" y="304799"/>
            <a:ext cx="6952615" cy="10084435"/>
            <a:chOff x="304800" y="304799"/>
            <a:chExt cx="6952615" cy="10084435"/>
          </a:xfrm>
        </p:grpSpPr>
        <p:sp>
          <p:nvSpPr>
            <p:cNvPr id="6" name="object 6"/>
            <p:cNvSpPr/>
            <p:nvPr/>
          </p:nvSpPr>
          <p:spPr>
            <a:xfrm>
              <a:off x="304800" y="304799"/>
              <a:ext cx="18415" cy="6350"/>
            </a:xfrm>
            <a:custGeom>
              <a:avLst/>
              <a:gdLst/>
              <a:ahLst/>
              <a:cxnLst/>
              <a:rect l="l" t="t" r="r" b="b"/>
              <a:pathLst>
                <a:path w="18414" h="6350">
                  <a:moveTo>
                    <a:pt x="18288" y="0"/>
                  </a:moveTo>
                  <a:lnTo>
                    <a:pt x="0" y="0"/>
                  </a:lnTo>
                  <a:lnTo>
                    <a:pt x="0" y="6096"/>
                  </a:lnTo>
                  <a:lnTo>
                    <a:pt x="18288" y="6096"/>
                  </a:lnTo>
                  <a:lnTo>
                    <a:pt x="18288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/>
            <p:cNvSpPr/>
            <p:nvPr/>
          </p:nvSpPr>
          <p:spPr>
            <a:xfrm>
              <a:off x="310895" y="310895"/>
              <a:ext cx="12700" cy="6350"/>
            </a:xfrm>
            <a:custGeom>
              <a:avLst/>
              <a:gdLst/>
              <a:ahLst/>
              <a:cxnLst/>
              <a:rect l="l" t="t" r="r" b="b"/>
              <a:pathLst>
                <a:path w="12700" h="6350">
                  <a:moveTo>
                    <a:pt x="12192" y="0"/>
                  </a:moveTo>
                  <a:lnTo>
                    <a:pt x="0" y="0"/>
                  </a:lnTo>
                  <a:lnTo>
                    <a:pt x="0" y="6096"/>
                  </a:lnTo>
                  <a:lnTo>
                    <a:pt x="12192" y="6096"/>
                  </a:lnTo>
                  <a:lnTo>
                    <a:pt x="1219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/>
            <p:cNvSpPr/>
            <p:nvPr/>
          </p:nvSpPr>
          <p:spPr>
            <a:xfrm>
              <a:off x="323088" y="304799"/>
              <a:ext cx="6916420" cy="6350"/>
            </a:xfrm>
            <a:custGeom>
              <a:avLst/>
              <a:gdLst/>
              <a:ahLst/>
              <a:cxnLst/>
              <a:rect l="l" t="t" r="r" b="b"/>
              <a:pathLst>
                <a:path w="6916420" h="6350">
                  <a:moveTo>
                    <a:pt x="6915911" y="0"/>
                  </a:moveTo>
                  <a:lnTo>
                    <a:pt x="0" y="0"/>
                  </a:lnTo>
                  <a:lnTo>
                    <a:pt x="0" y="6096"/>
                  </a:lnTo>
                  <a:lnTo>
                    <a:pt x="6915911" y="6096"/>
                  </a:lnTo>
                  <a:lnTo>
                    <a:pt x="6915911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/>
            <p:cNvSpPr/>
            <p:nvPr/>
          </p:nvSpPr>
          <p:spPr>
            <a:xfrm>
              <a:off x="323088" y="310895"/>
              <a:ext cx="6916420" cy="6350"/>
            </a:xfrm>
            <a:custGeom>
              <a:avLst/>
              <a:gdLst/>
              <a:ahLst/>
              <a:cxnLst/>
              <a:rect l="l" t="t" r="r" b="b"/>
              <a:pathLst>
                <a:path w="6916420" h="6350">
                  <a:moveTo>
                    <a:pt x="6915911" y="0"/>
                  </a:moveTo>
                  <a:lnTo>
                    <a:pt x="0" y="0"/>
                  </a:lnTo>
                  <a:lnTo>
                    <a:pt x="0" y="6096"/>
                  </a:lnTo>
                  <a:lnTo>
                    <a:pt x="6915911" y="6096"/>
                  </a:lnTo>
                  <a:lnTo>
                    <a:pt x="6915911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0" name="object 10"/>
            <p:cNvSpPr/>
            <p:nvPr/>
          </p:nvSpPr>
          <p:spPr>
            <a:xfrm>
              <a:off x="323088" y="304799"/>
              <a:ext cx="6934200" cy="18415"/>
            </a:xfrm>
            <a:custGeom>
              <a:avLst/>
              <a:gdLst/>
              <a:ahLst/>
              <a:cxnLst/>
              <a:rect l="l" t="t" r="r" b="b"/>
              <a:pathLst>
                <a:path w="6934200" h="18414">
                  <a:moveTo>
                    <a:pt x="6915912" y="12192"/>
                  </a:moveTo>
                  <a:lnTo>
                    <a:pt x="0" y="12192"/>
                  </a:lnTo>
                  <a:lnTo>
                    <a:pt x="0" y="18288"/>
                  </a:lnTo>
                  <a:lnTo>
                    <a:pt x="6915912" y="18288"/>
                  </a:lnTo>
                  <a:lnTo>
                    <a:pt x="6915912" y="12192"/>
                  </a:lnTo>
                  <a:close/>
                </a:path>
                <a:path w="6934200" h="18414">
                  <a:moveTo>
                    <a:pt x="6934200" y="0"/>
                  </a:moveTo>
                  <a:lnTo>
                    <a:pt x="6915912" y="0"/>
                  </a:lnTo>
                  <a:lnTo>
                    <a:pt x="6915912" y="6096"/>
                  </a:lnTo>
                  <a:lnTo>
                    <a:pt x="6934200" y="6096"/>
                  </a:lnTo>
                  <a:lnTo>
                    <a:pt x="693420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" name="object 11"/>
            <p:cNvSpPr/>
            <p:nvPr/>
          </p:nvSpPr>
          <p:spPr>
            <a:xfrm>
              <a:off x="7239000" y="310895"/>
              <a:ext cx="12700" cy="6350"/>
            </a:xfrm>
            <a:custGeom>
              <a:avLst/>
              <a:gdLst/>
              <a:ahLst/>
              <a:cxnLst/>
              <a:rect l="l" t="t" r="r" b="b"/>
              <a:pathLst>
                <a:path w="12700" h="6350">
                  <a:moveTo>
                    <a:pt x="12192" y="0"/>
                  </a:moveTo>
                  <a:lnTo>
                    <a:pt x="0" y="0"/>
                  </a:lnTo>
                  <a:lnTo>
                    <a:pt x="0" y="6096"/>
                  </a:lnTo>
                  <a:lnTo>
                    <a:pt x="12192" y="6096"/>
                  </a:lnTo>
                  <a:lnTo>
                    <a:pt x="1219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" name="object 12"/>
            <p:cNvSpPr/>
            <p:nvPr/>
          </p:nvSpPr>
          <p:spPr>
            <a:xfrm>
              <a:off x="304800" y="304799"/>
              <a:ext cx="6350" cy="10066020"/>
            </a:xfrm>
            <a:custGeom>
              <a:avLst/>
              <a:gdLst/>
              <a:ahLst/>
              <a:cxnLst/>
              <a:rect l="l" t="t" r="r" b="b"/>
              <a:pathLst>
                <a:path w="6350" h="10066020">
                  <a:moveTo>
                    <a:pt x="0" y="10066020"/>
                  </a:moveTo>
                  <a:lnTo>
                    <a:pt x="6096" y="10066020"/>
                  </a:lnTo>
                  <a:lnTo>
                    <a:pt x="6096" y="0"/>
                  </a:lnTo>
                  <a:lnTo>
                    <a:pt x="0" y="0"/>
                  </a:lnTo>
                  <a:lnTo>
                    <a:pt x="0" y="1006602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" name="object 13"/>
            <p:cNvSpPr/>
            <p:nvPr/>
          </p:nvSpPr>
          <p:spPr>
            <a:xfrm>
              <a:off x="310895" y="310895"/>
              <a:ext cx="6350" cy="10060305"/>
            </a:xfrm>
            <a:custGeom>
              <a:avLst/>
              <a:gdLst/>
              <a:ahLst/>
              <a:cxnLst/>
              <a:rect l="l" t="t" r="r" b="b"/>
              <a:pathLst>
                <a:path w="6350" h="10060305">
                  <a:moveTo>
                    <a:pt x="0" y="10059924"/>
                  </a:moveTo>
                  <a:lnTo>
                    <a:pt x="6096" y="10059924"/>
                  </a:lnTo>
                  <a:lnTo>
                    <a:pt x="6096" y="0"/>
                  </a:lnTo>
                  <a:lnTo>
                    <a:pt x="0" y="0"/>
                  </a:lnTo>
                  <a:lnTo>
                    <a:pt x="0" y="10059924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4" name="object 14"/>
            <p:cNvSpPr/>
            <p:nvPr/>
          </p:nvSpPr>
          <p:spPr>
            <a:xfrm>
              <a:off x="316992" y="304799"/>
              <a:ext cx="6940550" cy="10066020"/>
            </a:xfrm>
            <a:custGeom>
              <a:avLst/>
              <a:gdLst/>
              <a:ahLst/>
              <a:cxnLst/>
              <a:rect l="l" t="t" r="r" b="b"/>
              <a:pathLst>
                <a:path w="6940550" h="10066020">
                  <a:moveTo>
                    <a:pt x="6096" y="12192"/>
                  </a:moveTo>
                  <a:lnTo>
                    <a:pt x="0" y="12192"/>
                  </a:lnTo>
                  <a:lnTo>
                    <a:pt x="0" y="10066020"/>
                  </a:lnTo>
                  <a:lnTo>
                    <a:pt x="6096" y="10066020"/>
                  </a:lnTo>
                  <a:lnTo>
                    <a:pt x="6096" y="12192"/>
                  </a:lnTo>
                  <a:close/>
                </a:path>
                <a:path w="6940550" h="10066020">
                  <a:moveTo>
                    <a:pt x="6940283" y="0"/>
                  </a:moveTo>
                  <a:lnTo>
                    <a:pt x="6934200" y="0"/>
                  </a:lnTo>
                  <a:lnTo>
                    <a:pt x="6934200" y="10066020"/>
                  </a:lnTo>
                  <a:lnTo>
                    <a:pt x="6940283" y="10066020"/>
                  </a:lnTo>
                  <a:lnTo>
                    <a:pt x="6940283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5" name="object 15"/>
            <p:cNvSpPr/>
            <p:nvPr/>
          </p:nvSpPr>
          <p:spPr>
            <a:xfrm>
              <a:off x="7245095" y="310895"/>
              <a:ext cx="6350" cy="10060305"/>
            </a:xfrm>
            <a:custGeom>
              <a:avLst/>
              <a:gdLst/>
              <a:ahLst/>
              <a:cxnLst/>
              <a:rect l="l" t="t" r="r" b="b"/>
              <a:pathLst>
                <a:path w="6350" h="10060305">
                  <a:moveTo>
                    <a:pt x="0" y="10059924"/>
                  </a:moveTo>
                  <a:lnTo>
                    <a:pt x="6096" y="10059924"/>
                  </a:lnTo>
                  <a:lnTo>
                    <a:pt x="6096" y="0"/>
                  </a:lnTo>
                  <a:lnTo>
                    <a:pt x="0" y="0"/>
                  </a:lnTo>
                  <a:lnTo>
                    <a:pt x="0" y="10059924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6" name="object 16"/>
            <p:cNvSpPr/>
            <p:nvPr/>
          </p:nvSpPr>
          <p:spPr>
            <a:xfrm>
              <a:off x="304800" y="316991"/>
              <a:ext cx="6940550" cy="10072370"/>
            </a:xfrm>
            <a:custGeom>
              <a:avLst/>
              <a:gdLst/>
              <a:ahLst/>
              <a:cxnLst/>
              <a:rect l="l" t="t" r="r" b="b"/>
              <a:pathLst>
                <a:path w="6940550" h="10072370">
                  <a:moveTo>
                    <a:pt x="18288" y="10066033"/>
                  </a:moveTo>
                  <a:lnTo>
                    <a:pt x="6096" y="10066033"/>
                  </a:lnTo>
                  <a:lnTo>
                    <a:pt x="6096" y="10053841"/>
                  </a:lnTo>
                  <a:lnTo>
                    <a:pt x="0" y="10053841"/>
                  </a:lnTo>
                  <a:lnTo>
                    <a:pt x="0" y="10066033"/>
                  </a:lnTo>
                  <a:lnTo>
                    <a:pt x="0" y="10072116"/>
                  </a:lnTo>
                  <a:lnTo>
                    <a:pt x="6096" y="10072116"/>
                  </a:lnTo>
                  <a:lnTo>
                    <a:pt x="18288" y="10072116"/>
                  </a:lnTo>
                  <a:lnTo>
                    <a:pt x="18288" y="10066033"/>
                  </a:lnTo>
                  <a:close/>
                </a:path>
                <a:path w="6940550" h="10072370">
                  <a:moveTo>
                    <a:pt x="6940283" y="0"/>
                  </a:moveTo>
                  <a:lnTo>
                    <a:pt x="6934200" y="0"/>
                  </a:lnTo>
                  <a:lnTo>
                    <a:pt x="6934200" y="10053828"/>
                  </a:lnTo>
                  <a:lnTo>
                    <a:pt x="6940283" y="10053828"/>
                  </a:lnTo>
                  <a:lnTo>
                    <a:pt x="6940283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7" name="object 17"/>
            <p:cNvSpPr/>
            <p:nvPr/>
          </p:nvSpPr>
          <p:spPr>
            <a:xfrm>
              <a:off x="310896" y="10370832"/>
              <a:ext cx="12700" cy="12700"/>
            </a:xfrm>
            <a:custGeom>
              <a:avLst/>
              <a:gdLst/>
              <a:ahLst/>
              <a:cxnLst/>
              <a:rect l="l" t="t" r="r" b="b"/>
              <a:pathLst>
                <a:path w="12700" h="12700">
                  <a:moveTo>
                    <a:pt x="12192" y="6096"/>
                  </a:moveTo>
                  <a:lnTo>
                    <a:pt x="6096" y="6096"/>
                  </a:lnTo>
                  <a:lnTo>
                    <a:pt x="6096" y="0"/>
                  </a:lnTo>
                  <a:lnTo>
                    <a:pt x="0" y="0"/>
                  </a:lnTo>
                  <a:lnTo>
                    <a:pt x="0" y="6096"/>
                  </a:lnTo>
                  <a:lnTo>
                    <a:pt x="0" y="12179"/>
                  </a:lnTo>
                  <a:lnTo>
                    <a:pt x="6096" y="12179"/>
                  </a:lnTo>
                  <a:lnTo>
                    <a:pt x="12192" y="12179"/>
                  </a:lnTo>
                  <a:lnTo>
                    <a:pt x="12192" y="6096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8" name="object 18"/>
            <p:cNvSpPr/>
            <p:nvPr/>
          </p:nvSpPr>
          <p:spPr>
            <a:xfrm>
              <a:off x="316992" y="10370832"/>
              <a:ext cx="6922134" cy="18415"/>
            </a:xfrm>
            <a:custGeom>
              <a:avLst/>
              <a:gdLst/>
              <a:ahLst/>
              <a:cxnLst/>
              <a:rect l="l" t="t" r="r" b="b"/>
              <a:pathLst>
                <a:path w="6922134" h="18415">
                  <a:moveTo>
                    <a:pt x="6096" y="0"/>
                  </a:moveTo>
                  <a:lnTo>
                    <a:pt x="0" y="0"/>
                  </a:lnTo>
                  <a:lnTo>
                    <a:pt x="0" y="6083"/>
                  </a:lnTo>
                  <a:lnTo>
                    <a:pt x="6096" y="6083"/>
                  </a:lnTo>
                  <a:lnTo>
                    <a:pt x="6096" y="0"/>
                  </a:lnTo>
                  <a:close/>
                </a:path>
                <a:path w="6922134" h="18415">
                  <a:moveTo>
                    <a:pt x="6922008" y="12192"/>
                  </a:moveTo>
                  <a:lnTo>
                    <a:pt x="6096" y="12192"/>
                  </a:lnTo>
                  <a:lnTo>
                    <a:pt x="6096" y="18275"/>
                  </a:lnTo>
                  <a:lnTo>
                    <a:pt x="6922008" y="18275"/>
                  </a:lnTo>
                  <a:lnTo>
                    <a:pt x="6922008" y="1219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9" name="object 19"/>
            <p:cNvSpPr/>
            <p:nvPr/>
          </p:nvSpPr>
          <p:spPr>
            <a:xfrm>
              <a:off x="323088" y="10376915"/>
              <a:ext cx="6916420" cy="6350"/>
            </a:xfrm>
            <a:custGeom>
              <a:avLst/>
              <a:gdLst/>
              <a:ahLst/>
              <a:cxnLst/>
              <a:rect l="l" t="t" r="r" b="b"/>
              <a:pathLst>
                <a:path w="6916420" h="6350">
                  <a:moveTo>
                    <a:pt x="6915911" y="0"/>
                  </a:moveTo>
                  <a:lnTo>
                    <a:pt x="0" y="0"/>
                  </a:lnTo>
                  <a:lnTo>
                    <a:pt x="0" y="6095"/>
                  </a:lnTo>
                  <a:lnTo>
                    <a:pt x="6915911" y="6095"/>
                  </a:lnTo>
                  <a:lnTo>
                    <a:pt x="6915911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0" name="object 20"/>
            <p:cNvSpPr/>
            <p:nvPr/>
          </p:nvSpPr>
          <p:spPr>
            <a:xfrm>
              <a:off x="323088" y="10370832"/>
              <a:ext cx="6934200" cy="18415"/>
            </a:xfrm>
            <a:custGeom>
              <a:avLst/>
              <a:gdLst/>
              <a:ahLst/>
              <a:cxnLst/>
              <a:rect l="l" t="t" r="r" b="b"/>
              <a:pathLst>
                <a:path w="6934200" h="18415">
                  <a:moveTo>
                    <a:pt x="6915912" y="0"/>
                  </a:moveTo>
                  <a:lnTo>
                    <a:pt x="0" y="0"/>
                  </a:lnTo>
                  <a:lnTo>
                    <a:pt x="0" y="6083"/>
                  </a:lnTo>
                  <a:lnTo>
                    <a:pt x="6915912" y="6083"/>
                  </a:lnTo>
                  <a:lnTo>
                    <a:pt x="6915912" y="0"/>
                  </a:lnTo>
                  <a:close/>
                </a:path>
                <a:path w="6934200" h="18415">
                  <a:moveTo>
                    <a:pt x="6934200" y="12192"/>
                  </a:moveTo>
                  <a:lnTo>
                    <a:pt x="6934187" y="0"/>
                  </a:lnTo>
                  <a:lnTo>
                    <a:pt x="6928104" y="0"/>
                  </a:lnTo>
                  <a:lnTo>
                    <a:pt x="6928104" y="12192"/>
                  </a:lnTo>
                  <a:lnTo>
                    <a:pt x="6915912" y="12192"/>
                  </a:lnTo>
                  <a:lnTo>
                    <a:pt x="6915912" y="18275"/>
                  </a:lnTo>
                  <a:lnTo>
                    <a:pt x="6928104" y="18275"/>
                  </a:lnTo>
                  <a:lnTo>
                    <a:pt x="6934187" y="18275"/>
                  </a:lnTo>
                  <a:lnTo>
                    <a:pt x="6934200" y="1219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1" name="object 21"/>
            <p:cNvSpPr/>
            <p:nvPr/>
          </p:nvSpPr>
          <p:spPr>
            <a:xfrm>
              <a:off x="7239000" y="10370832"/>
              <a:ext cx="12700" cy="12700"/>
            </a:xfrm>
            <a:custGeom>
              <a:avLst/>
              <a:gdLst/>
              <a:ahLst/>
              <a:cxnLst/>
              <a:rect l="l" t="t" r="r" b="b"/>
              <a:pathLst>
                <a:path w="12700" h="12700">
                  <a:moveTo>
                    <a:pt x="12192" y="0"/>
                  </a:moveTo>
                  <a:lnTo>
                    <a:pt x="6096" y="0"/>
                  </a:lnTo>
                  <a:lnTo>
                    <a:pt x="6096" y="6096"/>
                  </a:lnTo>
                  <a:lnTo>
                    <a:pt x="0" y="6096"/>
                  </a:lnTo>
                  <a:lnTo>
                    <a:pt x="0" y="12179"/>
                  </a:lnTo>
                  <a:lnTo>
                    <a:pt x="6096" y="12179"/>
                  </a:lnTo>
                  <a:lnTo>
                    <a:pt x="12192" y="12179"/>
                  </a:lnTo>
                  <a:lnTo>
                    <a:pt x="12192" y="6096"/>
                  </a:lnTo>
                  <a:lnTo>
                    <a:pt x="1219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2" name="object 22"/>
            <p:cNvSpPr/>
            <p:nvPr/>
          </p:nvSpPr>
          <p:spPr>
            <a:xfrm>
              <a:off x="7239000" y="10370832"/>
              <a:ext cx="6350" cy="6350"/>
            </a:xfrm>
            <a:custGeom>
              <a:avLst/>
              <a:gdLst/>
              <a:ahLst/>
              <a:cxnLst/>
              <a:rect l="l" t="t" r="r" b="b"/>
              <a:pathLst>
                <a:path w="6350" h="6350">
                  <a:moveTo>
                    <a:pt x="6083" y="0"/>
                  </a:moveTo>
                  <a:lnTo>
                    <a:pt x="0" y="0"/>
                  </a:lnTo>
                  <a:lnTo>
                    <a:pt x="0" y="6083"/>
                  </a:lnTo>
                  <a:lnTo>
                    <a:pt x="6083" y="6083"/>
                  </a:lnTo>
                  <a:lnTo>
                    <a:pt x="6083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/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Abhishek</dc:creator>
  <dcterms:created xsi:type="dcterms:W3CDTF">2020-10-28T06:02:26Z</dcterms:created>
  <dcterms:modified xsi:type="dcterms:W3CDTF">2020-10-28T06:02:26Z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2020-10-23T00:00:00Z</vt:filetime>
  </property>
  <property fmtid="{D5CDD505-2E9C-101B-9397-08002B2CF9AE}" pid="3" name="Creator">
    <vt:lpwstr>Microsoft® Word 2013</vt:lpwstr>
  </property>
  <property fmtid="{D5CDD505-2E9C-101B-9397-08002B2CF9AE}" pid="4" name="LastSaved">
    <vt:filetime>2020-10-28T00:00:00Z</vt:filetime>
  </property>
</Properties>
</file>