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120" y="5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6710793-1718-445B-B2C6-D9736C793E17}" type="datetimeFigureOut">
              <a:rPr lang="en-IN" smtClean="0"/>
              <a:t>24-11-2020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7CB237A-58FA-4CF5-BC6B-DFAFC0C06643}" type="slidenum">
              <a:rPr lang="en-IN" smtClean="0"/>
              <a:t>‹#›</a:t>
            </a:fld>
            <a:endParaRPr lang="en-IN"/>
          </a:p>
        </p:txBody>
      </p:sp>
    </p:spTree>
    <p:extLst>
      <p:ext uri="{BB962C8B-B14F-4D97-AF65-F5344CB8AC3E}">
        <p14:creationId xmlns:p14="http://schemas.microsoft.com/office/powerpoint/2010/main" val="818442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710793-1718-445B-B2C6-D9736C793E17}" type="datetimeFigureOut">
              <a:rPr lang="en-IN" smtClean="0"/>
              <a:t>24-11-2020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7CB237A-58FA-4CF5-BC6B-DFAFC0C06643}" type="slidenum">
              <a:rPr lang="en-IN" smtClean="0"/>
              <a:t>‹#›</a:t>
            </a:fld>
            <a:endParaRPr lang="en-IN"/>
          </a:p>
        </p:txBody>
      </p:sp>
    </p:spTree>
    <p:extLst>
      <p:ext uri="{BB962C8B-B14F-4D97-AF65-F5344CB8AC3E}">
        <p14:creationId xmlns:p14="http://schemas.microsoft.com/office/powerpoint/2010/main" val="18990496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710793-1718-445B-B2C6-D9736C793E17}" type="datetimeFigureOut">
              <a:rPr lang="en-IN" smtClean="0"/>
              <a:t>24-11-2020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7CB237A-58FA-4CF5-BC6B-DFAFC0C06643}"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946277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710793-1718-445B-B2C6-D9736C793E17}" type="datetimeFigureOut">
              <a:rPr lang="en-IN" smtClean="0"/>
              <a:t>24-11-2020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7CB237A-58FA-4CF5-BC6B-DFAFC0C06643}" type="slidenum">
              <a:rPr lang="en-IN" smtClean="0"/>
              <a:t>‹#›</a:t>
            </a:fld>
            <a:endParaRPr lang="en-IN"/>
          </a:p>
        </p:txBody>
      </p:sp>
    </p:spTree>
    <p:extLst>
      <p:ext uri="{BB962C8B-B14F-4D97-AF65-F5344CB8AC3E}">
        <p14:creationId xmlns:p14="http://schemas.microsoft.com/office/powerpoint/2010/main" val="32094654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710793-1718-445B-B2C6-D9736C793E17}" type="datetimeFigureOut">
              <a:rPr lang="en-IN" smtClean="0"/>
              <a:t>24-11-2020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7CB237A-58FA-4CF5-BC6B-DFAFC0C06643}"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568710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710793-1718-445B-B2C6-D9736C793E17}" type="datetimeFigureOut">
              <a:rPr lang="en-IN" smtClean="0"/>
              <a:t>24-11-2020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7CB237A-58FA-4CF5-BC6B-DFAFC0C06643}" type="slidenum">
              <a:rPr lang="en-IN" smtClean="0"/>
              <a:t>‹#›</a:t>
            </a:fld>
            <a:endParaRPr lang="en-IN"/>
          </a:p>
        </p:txBody>
      </p:sp>
    </p:spTree>
    <p:extLst>
      <p:ext uri="{BB962C8B-B14F-4D97-AF65-F5344CB8AC3E}">
        <p14:creationId xmlns:p14="http://schemas.microsoft.com/office/powerpoint/2010/main" val="26871255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710793-1718-445B-B2C6-D9736C793E17}" type="datetimeFigureOut">
              <a:rPr lang="en-IN" smtClean="0"/>
              <a:t>24-11-2020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7CB237A-58FA-4CF5-BC6B-DFAFC0C06643}" type="slidenum">
              <a:rPr lang="en-IN" smtClean="0"/>
              <a:t>‹#›</a:t>
            </a:fld>
            <a:endParaRPr lang="en-IN"/>
          </a:p>
        </p:txBody>
      </p:sp>
    </p:spTree>
    <p:extLst>
      <p:ext uri="{BB962C8B-B14F-4D97-AF65-F5344CB8AC3E}">
        <p14:creationId xmlns:p14="http://schemas.microsoft.com/office/powerpoint/2010/main" val="12499800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710793-1718-445B-B2C6-D9736C793E17}" type="datetimeFigureOut">
              <a:rPr lang="en-IN" smtClean="0"/>
              <a:t>24-11-2020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7CB237A-58FA-4CF5-BC6B-DFAFC0C06643}" type="slidenum">
              <a:rPr lang="en-IN" smtClean="0"/>
              <a:t>‹#›</a:t>
            </a:fld>
            <a:endParaRPr lang="en-IN"/>
          </a:p>
        </p:txBody>
      </p:sp>
    </p:spTree>
    <p:extLst>
      <p:ext uri="{BB962C8B-B14F-4D97-AF65-F5344CB8AC3E}">
        <p14:creationId xmlns:p14="http://schemas.microsoft.com/office/powerpoint/2010/main" val="587234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6710793-1718-445B-B2C6-D9736C793E17}" type="datetimeFigureOut">
              <a:rPr lang="en-IN" smtClean="0"/>
              <a:t>24-11-2020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7CB237A-58FA-4CF5-BC6B-DFAFC0C06643}" type="slidenum">
              <a:rPr lang="en-IN" smtClean="0"/>
              <a:t>‹#›</a:t>
            </a:fld>
            <a:endParaRPr lang="en-IN"/>
          </a:p>
        </p:txBody>
      </p:sp>
    </p:spTree>
    <p:extLst>
      <p:ext uri="{BB962C8B-B14F-4D97-AF65-F5344CB8AC3E}">
        <p14:creationId xmlns:p14="http://schemas.microsoft.com/office/powerpoint/2010/main" val="1225670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6710793-1718-445B-B2C6-D9736C793E17}" type="datetimeFigureOut">
              <a:rPr lang="en-IN" smtClean="0"/>
              <a:t>24-11-2020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7CB237A-58FA-4CF5-BC6B-DFAFC0C06643}" type="slidenum">
              <a:rPr lang="en-IN" smtClean="0"/>
              <a:t>‹#›</a:t>
            </a:fld>
            <a:endParaRPr lang="en-IN"/>
          </a:p>
        </p:txBody>
      </p:sp>
    </p:spTree>
    <p:extLst>
      <p:ext uri="{BB962C8B-B14F-4D97-AF65-F5344CB8AC3E}">
        <p14:creationId xmlns:p14="http://schemas.microsoft.com/office/powerpoint/2010/main" val="9489265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6710793-1718-445B-B2C6-D9736C793E17}" type="datetimeFigureOut">
              <a:rPr lang="en-IN" smtClean="0"/>
              <a:t>24-11-2020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7CB237A-58FA-4CF5-BC6B-DFAFC0C06643}" type="slidenum">
              <a:rPr lang="en-IN" smtClean="0"/>
              <a:t>‹#›</a:t>
            </a:fld>
            <a:endParaRPr lang="en-IN"/>
          </a:p>
        </p:txBody>
      </p:sp>
    </p:spTree>
    <p:extLst>
      <p:ext uri="{BB962C8B-B14F-4D97-AF65-F5344CB8AC3E}">
        <p14:creationId xmlns:p14="http://schemas.microsoft.com/office/powerpoint/2010/main" val="200888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6710793-1718-445B-B2C6-D9736C793E17}" type="datetimeFigureOut">
              <a:rPr lang="en-IN" smtClean="0"/>
              <a:t>24-11-2020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7CB237A-58FA-4CF5-BC6B-DFAFC0C06643}" type="slidenum">
              <a:rPr lang="en-IN" smtClean="0"/>
              <a:t>‹#›</a:t>
            </a:fld>
            <a:endParaRPr lang="en-IN"/>
          </a:p>
        </p:txBody>
      </p:sp>
    </p:spTree>
    <p:extLst>
      <p:ext uri="{BB962C8B-B14F-4D97-AF65-F5344CB8AC3E}">
        <p14:creationId xmlns:p14="http://schemas.microsoft.com/office/powerpoint/2010/main" val="153321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6710793-1718-445B-B2C6-D9736C793E17}" type="datetimeFigureOut">
              <a:rPr lang="en-IN" smtClean="0"/>
              <a:t>24-11-2020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D7CB237A-58FA-4CF5-BC6B-DFAFC0C06643}" type="slidenum">
              <a:rPr lang="en-IN" smtClean="0"/>
              <a:t>‹#›</a:t>
            </a:fld>
            <a:endParaRPr lang="en-IN"/>
          </a:p>
        </p:txBody>
      </p:sp>
    </p:spTree>
    <p:extLst>
      <p:ext uri="{BB962C8B-B14F-4D97-AF65-F5344CB8AC3E}">
        <p14:creationId xmlns:p14="http://schemas.microsoft.com/office/powerpoint/2010/main" val="18344343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710793-1718-445B-B2C6-D9736C793E17}" type="datetimeFigureOut">
              <a:rPr lang="en-IN" smtClean="0"/>
              <a:t>24-11-2020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D7CB237A-58FA-4CF5-BC6B-DFAFC0C06643}" type="slidenum">
              <a:rPr lang="en-IN" smtClean="0"/>
              <a:t>‹#›</a:t>
            </a:fld>
            <a:endParaRPr lang="en-IN"/>
          </a:p>
        </p:txBody>
      </p:sp>
    </p:spTree>
    <p:extLst>
      <p:ext uri="{BB962C8B-B14F-4D97-AF65-F5344CB8AC3E}">
        <p14:creationId xmlns:p14="http://schemas.microsoft.com/office/powerpoint/2010/main" val="1534227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710793-1718-445B-B2C6-D9736C793E17}" type="datetimeFigureOut">
              <a:rPr lang="en-IN" smtClean="0"/>
              <a:t>24-11-2020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7CB237A-58FA-4CF5-BC6B-DFAFC0C06643}" type="slidenum">
              <a:rPr lang="en-IN" smtClean="0"/>
              <a:t>‹#›</a:t>
            </a:fld>
            <a:endParaRPr lang="en-IN"/>
          </a:p>
        </p:txBody>
      </p:sp>
    </p:spTree>
    <p:extLst>
      <p:ext uri="{BB962C8B-B14F-4D97-AF65-F5344CB8AC3E}">
        <p14:creationId xmlns:p14="http://schemas.microsoft.com/office/powerpoint/2010/main" val="2778252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710793-1718-445B-B2C6-D9736C793E17}" type="datetimeFigureOut">
              <a:rPr lang="en-IN" smtClean="0"/>
              <a:t>24-11-2020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7CB237A-58FA-4CF5-BC6B-DFAFC0C06643}" type="slidenum">
              <a:rPr lang="en-IN" smtClean="0"/>
              <a:t>‹#›</a:t>
            </a:fld>
            <a:endParaRPr lang="en-IN"/>
          </a:p>
        </p:txBody>
      </p:sp>
    </p:spTree>
    <p:extLst>
      <p:ext uri="{BB962C8B-B14F-4D97-AF65-F5344CB8AC3E}">
        <p14:creationId xmlns:p14="http://schemas.microsoft.com/office/powerpoint/2010/main" val="1246130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6710793-1718-445B-B2C6-D9736C793E17}" type="datetimeFigureOut">
              <a:rPr lang="en-IN" smtClean="0"/>
              <a:t>24-11-2020</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7CB237A-58FA-4CF5-BC6B-DFAFC0C06643}" type="slidenum">
              <a:rPr lang="en-IN" smtClean="0"/>
              <a:t>‹#›</a:t>
            </a:fld>
            <a:endParaRPr lang="en-IN"/>
          </a:p>
        </p:txBody>
      </p:sp>
    </p:spTree>
    <p:extLst>
      <p:ext uri="{BB962C8B-B14F-4D97-AF65-F5344CB8AC3E}">
        <p14:creationId xmlns:p14="http://schemas.microsoft.com/office/powerpoint/2010/main" val="42486538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shyamadvisory.co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mailto:info@shyamadvisory.com" TargetMode="External"/><Relationship Id="rId7" Type="http://schemas.openxmlformats.org/officeDocument/2006/relationships/image" Target="../media/image5.png"/><Relationship Id="rId2" Type="http://schemas.openxmlformats.org/officeDocument/2006/relationships/hyperlink" Target="mailto:contact@shyamadvisory.com" TargetMode="Externa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mailto:customercare@shyamadvisory.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99062" y="327068"/>
            <a:ext cx="4012376" cy="1905000"/>
          </a:xfrm>
          <a:prstGeom prst="rect">
            <a:avLst/>
          </a:prstGeom>
        </p:spPr>
      </p:pic>
      <p:sp>
        <p:nvSpPr>
          <p:cNvPr id="6" name="Title 5"/>
          <p:cNvSpPr>
            <a:spLocks noGrp="1"/>
          </p:cNvSpPr>
          <p:nvPr>
            <p:ph type="ctrTitle"/>
          </p:nvPr>
        </p:nvSpPr>
        <p:spPr>
          <a:xfrm>
            <a:off x="-511739" y="2748917"/>
            <a:ext cx="8717588" cy="2155592"/>
          </a:xfrm>
        </p:spPr>
        <p:txBody>
          <a:bodyPr/>
          <a:lstStyle/>
          <a:p>
            <a:r>
              <a:rPr lang="en-IN" dirty="0" smtClean="0"/>
              <a:t> </a:t>
            </a:r>
            <a:r>
              <a:rPr lang="en-IN" sz="6600" dirty="0" smtClean="0">
                <a:latin typeface="Arial" panose="020B0604020202020204" pitchFamily="34" charset="0"/>
                <a:cs typeface="Arial" panose="020B0604020202020204" pitchFamily="34" charset="0"/>
              </a:rPr>
              <a:t>Welcome to </a:t>
            </a:r>
            <a:br>
              <a:rPr lang="en-IN" sz="6600" dirty="0" smtClean="0">
                <a:latin typeface="Arial" panose="020B0604020202020204" pitchFamily="34" charset="0"/>
                <a:cs typeface="Arial" panose="020B0604020202020204" pitchFamily="34" charset="0"/>
              </a:rPr>
            </a:br>
            <a:r>
              <a:rPr lang="en-IN" sz="6600" dirty="0" smtClean="0">
                <a:latin typeface="Arial" panose="020B0604020202020204" pitchFamily="34" charset="0"/>
                <a:cs typeface="Arial" panose="020B0604020202020204" pitchFamily="34" charset="0"/>
              </a:rPr>
              <a:t>      </a:t>
            </a:r>
            <a:r>
              <a:rPr lang="en-IN" sz="6600" dirty="0" err="1" smtClean="0">
                <a:latin typeface="Arial" panose="020B0604020202020204" pitchFamily="34" charset="0"/>
                <a:cs typeface="Arial" panose="020B0604020202020204" pitchFamily="34" charset="0"/>
              </a:rPr>
              <a:t>Shyam</a:t>
            </a:r>
            <a:r>
              <a:rPr lang="en-IN" sz="6600" dirty="0" smtClean="0">
                <a:latin typeface="Arial" panose="020B0604020202020204" pitchFamily="34" charset="0"/>
                <a:cs typeface="Arial" panose="020B0604020202020204" pitchFamily="34" charset="0"/>
              </a:rPr>
              <a:t> Advisory</a:t>
            </a:r>
            <a:endParaRPr lang="en-IN" sz="6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9202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N" sz="8000" dirty="0" smtClean="0">
                <a:latin typeface="Arial" panose="020B0604020202020204" pitchFamily="34" charset="0"/>
                <a:cs typeface="Arial" panose="020B0604020202020204" pitchFamily="34" charset="0"/>
              </a:rPr>
              <a:t>ABOUT</a:t>
            </a:r>
            <a:r>
              <a:rPr lang="en-IN" dirty="0" smtClean="0"/>
              <a:t> </a:t>
            </a:r>
            <a:endParaRPr lang="en-IN" dirty="0"/>
          </a:p>
        </p:txBody>
      </p:sp>
      <p:sp>
        <p:nvSpPr>
          <p:cNvPr id="3" name="Content Placeholder 2"/>
          <p:cNvSpPr>
            <a:spLocks noGrp="1"/>
          </p:cNvSpPr>
          <p:nvPr>
            <p:ph idx="1"/>
          </p:nvPr>
        </p:nvSpPr>
        <p:spPr>
          <a:xfrm>
            <a:off x="2565070" y="2084779"/>
            <a:ext cx="6708932" cy="3642546"/>
          </a:xfrm>
        </p:spPr>
        <p:txBody>
          <a:bodyPr>
            <a:normAutofit/>
          </a:bodyPr>
          <a:lstStyle/>
          <a:p>
            <a:pPr marL="0" indent="0" algn="just">
              <a:buNone/>
            </a:pPr>
            <a:r>
              <a:rPr lang="en-US" dirty="0" err="1">
                <a:latin typeface="Arial" panose="020B0604020202020204" pitchFamily="34" charset="0"/>
                <a:cs typeface="Arial" panose="020B0604020202020204" pitchFamily="34" charset="0"/>
              </a:rPr>
              <a:t>Shyam</a:t>
            </a:r>
            <a:r>
              <a:rPr lang="en-US" dirty="0">
                <a:latin typeface="Arial" panose="020B0604020202020204" pitchFamily="34" charset="0"/>
                <a:cs typeface="Arial" panose="020B0604020202020204" pitchFamily="34" charset="0"/>
              </a:rPr>
              <a:t> Advisory - Investment Advisor is one of India's leading Advisory Company. It offers services regarding Equity, MCX, NCDEX &amp; Currency With an experience of over six years, </a:t>
            </a:r>
            <a:r>
              <a:rPr lang="en-US" dirty="0" err="1">
                <a:latin typeface="Arial" panose="020B0604020202020204" pitchFamily="34" charset="0"/>
                <a:cs typeface="Arial" panose="020B0604020202020204" pitchFamily="34" charset="0"/>
              </a:rPr>
              <a:t>Shyam</a:t>
            </a:r>
            <a:r>
              <a:rPr lang="en-US" dirty="0">
                <a:latin typeface="Arial" panose="020B0604020202020204" pitchFamily="34" charset="0"/>
                <a:cs typeface="Arial" panose="020B0604020202020204" pitchFamily="34" charset="0"/>
              </a:rPr>
              <a:t> Advisory - Investment Advisor has contributed significantly to the growth and development of the Advisory industry in India. </a:t>
            </a:r>
            <a:r>
              <a:rPr lang="en-US" b="1" dirty="0" err="1">
                <a:latin typeface="Arial" panose="020B0604020202020204" pitchFamily="34" charset="0"/>
                <a:cs typeface="Arial" panose="020B0604020202020204" pitchFamily="34" charset="0"/>
                <a:hlinkClick r:id="rId2"/>
              </a:rPr>
              <a:t>Shyam</a:t>
            </a:r>
            <a:r>
              <a:rPr lang="en-US" b="1" dirty="0">
                <a:latin typeface="Arial" panose="020B0604020202020204" pitchFamily="34" charset="0"/>
                <a:cs typeface="Arial" panose="020B0604020202020204" pitchFamily="34" charset="0"/>
                <a:hlinkClick r:id="rId2"/>
              </a:rPr>
              <a:t> Advisory</a:t>
            </a:r>
            <a:r>
              <a:rPr lang="en-US" dirty="0">
                <a:latin typeface="Arial" panose="020B0604020202020204" pitchFamily="34" charset="0"/>
                <a:cs typeface="Arial" panose="020B0604020202020204" pitchFamily="34" charset="0"/>
              </a:rPr>
              <a:t> has carved a niche in the Advisory sector due to its rich heritage, integrity, adherence to prudent practices, technology advancement, customized products and services and most of all due to its experienced, qualified and professional Representatives.</a:t>
            </a:r>
            <a:endParaRPr lang="en-IN"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5718" y="2280265"/>
            <a:ext cx="2019048" cy="1917460"/>
          </a:xfrm>
          <a:prstGeom prst="rect">
            <a:avLst/>
          </a:prstGeom>
        </p:spPr>
      </p:pic>
    </p:spTree>
    <p:extLst>
      <p:ext uri="{BB962C8B-B14F-4D97-AF65-F5344CB8AC3E}">
        <p14:creationId xmlns:p14="http://schemas.microsoft.com/office/powerpoint/2010/main" val="20406314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467096"/>
            <a:ext cx="8596668" cy="1320800"/>
          </a:xfrm>
        </p:spPr>
        <p:txBody>
          <a:bodyPr>
            <a:normAutofit/>
          </a:bodyPr>
          <a:lstStyle/>
          <a:p>
            <a:r>
              <a:rPr lang="en-US" sz="2800" b="1" dirty="0">
                <a:latin typeface="Arial" panose="020B0604020202020204" pitchFamily="34" charset="0"/>
                <a:cs typeface="Arial" panose="020B0604020202020204" pitchFamily="34" charset="0"/>
              </a:rPr>
              <a:t>Why </a:t>
            </a:r>
            <a:r>
              <a:rPr lang="en-US" sz="2800" b="1" dirty="0" err="1">
                <a:latin typeface="Arial" panose="020B0604020202020204" pitchFamily="34" charset="0"/>
                <a:cs typeface="Arial" panose="020B0604020202020204" pitchFamily="34" charset="0"/>
              </a:rPr>
              <a:t>Shyam</a:t>
            </a:r>
            <a:r>
              <a:rPr lang="en-US" sz="2800" b="1" dirty="0">
                <a:latin typeface="Arial" panose="020B0604020202020204" pitchFamily="34" charset="0"/>
                <a:cs typeface="Arial" panose="020B0604020202020204" pitchFamily="34" charset="0"/>
              </a:rPr>
              <a:t> Advisory - Investment Advisor?</a:t>
            </a:r>
            <a:endParaRPr lang="en-IN" sz="2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534831" y="1424319"/>
            <a:ext cx="8596668" cy="3880773"/>
          </a:xfrm>
        </p:spPr>
        <p:txBody>
          <a:bodyPr>
            <a:normAutofit/>
          </a:bodyPr>
          <a:lstStyle/>
          <a:p>
            <a:pPr marL="0" indent="0" algn="just">
              <a:buNone/>
            </a:pPr>
            <a:r>
              <a:rPr lang="en-US" sz="2400" dirty="0" err="1">
                <a:latin typeface="Arial" panose="020B0604020202020204" pitchFamily="34" charset="0"/>
                <a:cs typeface="Arial" panose="020B0604020202020204" pitchFamily="34" charset="0"/>
              </a:rPr>
              <a:t>Shyam</a:t>
            </a:r>
            <a:r>
              <a:rPr lang="en-US" sz="2400" dirty="0">
                <a:latin typeface="Arial" panose="020B0604020202020204" pitchFamily="34" charset="0"/>
                <a:cs typeface="Arial" panose="020B0604020202020204" pitchFamily="34" charset="0"/>
              </a:rPr>
              <a:t> Advisory - Investment Advisor believes that establishing a strong and ethical foundation is an essential prerequisite for long-term sustainable growth. To ensure this, we have concentrated our focus on expansion of organizing an efficient and well trained staff, and setting up appropriate systems and processes with optimum use of technology. As all these areas form the basic infrastructure for establishing the highest possible customer service standards.</a:t>
            </a:r>
            <a:endParaRPr lang="en-IN"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5333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5400" b="1" dirty="0">
                <a:latin typeface="Arial" panose="020B0604020202020204" pitchFamily="34" charset="0"/>
                <a:cs typeface="Arial" panose="020B0604020202020204" pitchFamily="34" charset="0"/>
              </a:rPr>
              <a:t>Our Vision</a:t>
            </a:r>
            <a:endParaRPr lang="en-IN" sz="54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marL="0" indent="0" algn="just">
              <a:buNone/>
            </a:pPr>
            <a:r>
              <a:rPr lang="en-US" sz="2400" dirty="0">
                <a:latin typeface="Arial" panose="020B0604020202020204" pitchFamily="34" charset="0"/>
                <a:cs typeface="Arial" panose="020B0604020202020204" pitchFamily="34" charset="0"/>
              </a:rPr>
              <a:t>We strive to be the acknowledged as leader in helping our clients succeed in the world’s rapidly evolving financial markets. We Endeavour to be valued as leader in client satisfaction, service performance, financial strength &amp; profitability. We work hard continuously to enhance our reputation for accessibility, professionalism, analysis &amp; depth &amp; quality of our long term consultative relationship with clients.</a:t>
            </a:r>
            <a:endParaRPr lang="en-IN"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22191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4800" b="1" dirty="0">
                <a:latin typeface="Arial" panose="020B0604020202020204" pitchFamily="34" charset="0"/>
                <a:cs typeface="Arial" panose="020B0604020202020204" pitchFamily="34" charset="0"/>
              </a:rPr>
              <a:t>Our Mission</a:t>
            </a:r>
            <a:endParaRPr lang="en-IN" sz="4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normAutofit/>
          </a:bodyPr>
          <a:lstStyle/>
          <a:p>
            <a:pPr marL="0" indent="0" algn="just">
              <a:buNone/>
            </a:pPr>
            <a:r>
              <a:rPr lang="en-US" sz="2400" dirty="0">
                <a:latin typeface="Arial" panose="020B0604020202020204" pitchFamily="34" charset="0"/>
                <a:cs typeface="Arial" panose="020B0604020202020204" pitchFamily="34" charset="0"/>
              </a:rPr>
              <a:t>At </a:t>
            </a:r>
            <a:r>
              <a:rPr lang="en-US" sz="2400" dirty="0" err="1">
                <a:latin typeface="Arial" panose="020B0604020202020204" pitchFamily="34" charset="0"/>
                <a:cs typeface="Arial" panose="020B0604020202020204" pitchFamily="34" charset="0"/>
              </a:rPr>
              <a:t>Shyam</a:t>
            </a:r>
            <a:r>
              <a:rPr lang="en-US" sz="2400" dirty="0">
                <a:latin typeface="Arial" panose="020B0604020202020204" pitchFamily="34" charset="0"/>
                <a:cs typeface="Arial" panose="020B0604020202020204" pitchFamily="34" charset="0"/>
              </a:rPr>
              <a:t> Advisory - Investment Advisor work continuously on Training and updating staff and Executives, adapting new technology and improving infrastructure to give benefit to our customers. We are Equipped with Highly reliable software’s, tools, newswires, communication devices, internet and technologies, well trained &amp; qualified staff / representatives to protect clients investment and help them get good returns over years.</a:t>
            </a:r>
            <a:endParaRPr lang="en-IN"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97684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sz="4800" dirty="0" smtClean="0">
                <a:latin typeface="Arial" panose="020B0604020202020204" pitchFamily="34" charset="0"/>
                <a:cs typeface="Arial" panose="020B0604020202020204" pitchFamily="34" charset="0"/>
              </a:rPr>
              <a:t>THANK YOU</a:t>
            </a:r>
            <a:endParaRPr lang="en-IN" sz="48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p:txBody>
          <a:bodyPr/>
          <a:lstStyle/>
          <a:p>
            <a:pPr marL="0" indent="0">
              <a:buNone/>
            </a:pPr>
            <a:r>
              <a:rPr lang="en-IN" sz="2000" dirty="0" err="1">
                <a:solidFill>
                  <a:schemeClr val="tx1"/>
                </a:solidFill>
                <a:latin typeface="Arial" panose="020B0604020202020204" pitchFamily="34" charset="0"/>
                <a:cs typeface="Arial" panose="020B0604020202020204" pitchFamily="34" charset="0"/>
              </a:rPr>
              <a:t>Shyam</a:t>
            </a:r>
            <a:r>
              <a:rPr lang="en-IN" sz="2000" dirty="0">
                <a:solidFill>
                  <a:schemeClr val="tx1"/>
                </a:solidFill>
                <a:latin typeface="Arial" panose="020B0604020202020204" pitchFamily="34" charset="0"/>
                <a:cs typeface="Arial" panose="020B0604020202020204" pitchFamily="34" charset="0"/>
              </a:rPr>
              <a:t> Advisory Ltd (Investment Advisor)</a:t>
            </a:r>
          </a:p>
          <a:p>
            <a:pPr marL="0" indent="0">
              <a:buNone/>
            </a:pPr>
            <a:r>
              <a:rPr lang="en-IN" sz="2000" dirty="0">
                <a:solidFill>
                  <a:schemeClr val="tx1"/>
                </a:solidFill>
                <a:latin typeface="Arial" panose="020B0604020202020204" pitchFamily="34" charset="0"/>
                <a:cs typeface="Arial" panose="020B0604020202020204" pitchFamily="34" charset="0"/>
              </a:rPr>
              <a:t>"</a:t>
            </a:r>
            <a:r>
              <a:rPr lang="en-IN" sz="2000" dirty="0" err="1">
                <a:solidFill>
                  <a:schemeClr val="tx1"/>
                </a:solidFill>
                <a:latin typeface="Arial" panose="020B0604020202020204" pitchFamily="34" charset="0"/>
                <a:cs typeface="Arial" panose="020B0604020202020204" pitchFamily="34" charset="0"/>
              </a:rPr>
              <a:t>Shyam</a:t>
            </a:r>
            <a:r>
              <a:rPr lang="en-IN" sz="2000" dirty="0">
                <a:solidFill>
                  <a:schemeClr val="tx1"/>
                </a:solidFill>
                <a:latin typeface="Arial" panose="020B0604020202020204" pitchFamily="34" charset="0"/>
                <a:cs typeface="Arial" panose="020B0604020202020204" pitchFamily="34" charset="0"/>
              </a:rPr>
              <a:t> House”, Near </a:t>
            </a:r>
            <a:r>
              <a:rPr lang="en-IN" sz="2000" dirty="0" err="1">
                <a:solidFill>
                  <a:schemeClr val="tx1"/>
                </a:solidFill>
                <a:latin typeface="Arial" panose="020B0604020202020204" pitchFamily="34" charset="0"/>
                <a:cs typeface="Arial" panose="020B0604020202020204" pitchFamily="34" charset="0"/>
              </a:rPr>
              <a:t>Ambika</a:t>
            </a:r>
            <a:r>
              <a:rPr lang="en-IN" sz="2000" dirty="0">
                <a:solidFill>
                  <a:schemeClr val="tx1"/>
                </a:solidFill>
                <a:latin typeface="Arial" panose="020B0604020202020204" pitchFamily="34" charset="0"/>
                <a:cs typeface="Arial" panose="020B0604020202020204" pitchFamily="34" charset="0"/>
              </a:rPr>
              <a:t> Park Society,</a:t>
            </a:r>
            <a:br>
              <a:rPr lang="en-IN" sz="2000" dirty="0">
                <a:solidFill>
                  <a:schemeClr val="tx1"/>
                </a:solidFill>
                <a:latin typeface="Arial" panose="020B0604020202020204" pitchFamily="34" charset="0"/>
                <a:cs typeface="Arial" panose="020B0604020202020204" pitchFamily="34" charset="0"/>
              </a:rPr>
            </a:br>
            <a:r>
              <a:rPr lang="en-IN" sz="2000" dirty="0">
                <a:solidFill>
                  <a:schemeClr val="tx1"/>
                </a:solidFill>
                <a:latin typeface="Arial" panose="020B0604020202020204" pitchFamily="34" charset="0"/>
                <a:cs typeface="Arial" panose="020B0604020202020204" pitchFamily="34" charset="0"/>
              </a:rPr>
              <a:t>Hanuman </a:t>
            </a:r>
            <a:r>
              <a:rPr lang="en-IN" sz="2000" dirty="0" err="1">
                <a:solidFill>
                  <a:schemeClr val="tx1"/>
                </a:solidFill>
                <a:latin typeface="Arial" panose="020B0604020202020204" pitchFamily="34" charset="0"/>
                <a:cs typeface="Arial" panose="020B0604020202020204" pitchFamily="34" charset="0"/>
              </a:rPr>
              <a:t>Madhi</a:t>
            </a:r>
            <a:r>
              <a:rPr lang="en-IN" sz="2000" dirty="0">
                <a:solidFill>
                  <a:schemeClr val="tx1"/>
                </a:solidFill>
                <a:latin typeface="Arial" panose="020B0604020202020204" pitchFamily="34" charset="0"/>
                <a:cs typeface="Arial" panose="020B0604020202020204" pitchFamily="34" charset="0"/>
              </a:rPr>
              <a:t> </a:t>
            </a:r>
            <a:r>
              <a:rPr lang="en-IN" sz="2000" dirty="0" err="1">
                <a:solidFill>
                  <a:schemeClr val="tx1"/>
                </a:solidFill>
                <a:latin typeface="Arial" panose="020B0604020202020204" pitchFamily="34" charset="0"/>
                <a:cs typeface="Arial" panose="020B0604020202020204" pitchFamily="34" charset="0"/>
              </a:rPr>
              <a:t>Chowk</a:t>
            </a:r>
            <a:r>
              <a:rPr lang="en-IN" sz="2000" dirty="0">
                <a:solidFill>
                  <a:schemeClr val="tx1"/>
                </a:solidFill>
                <a:latin typeface="Arial" panose="020B0604020202020204" pitchFamily="34" charset="0"/>
                <a:cs typeface="Arial" panose="020B0604020202020204" pitchFamily="34" charset="0"/>
              </a:rPr>
              <a:t>, </a:t>
            </a:r>
            <a:r>
              <a:rPr lang="en-IN" sz="2000" dirty="0" err="1">
                <a:solidFill>
                  <a:schemeClr val="tx1"/>
                </a:solidFill>
                <a:latin typeface="Arial" panose="020B0604020202020204" pitchFamily="34" charset="0"/>
                <a:cs typeface="Arial" panose="020B0604020202020204" pitchFamily="34" charset="0"/>
              </a:rPr>
              <a:t>Raiya</a:t>
            </a:r>
            <a:r>
              <a:rPr lang="en-IN" sz="2000" dirty="0">
                <a:solidFill>
                  <a:schemeClr val="tx1"/>
                </a:solidFill>
                <a:latin typeface="Arial" panose="020B0604020202020204" pitchFamily="34" charset="0"/>
                <a:cs typeface="Arial" panose="020B0604020202020204" pitchFamily="34" charset="0"/>
              </a:rPr>
              <a:t> Road,</a:t>
            </a:r>
            <a:br>
              <a:rPr lang="en-IN" sz="2000" dirty="0">
                <a:solidFill>
                  <a:schemeClr val="tx1"/>
                </a:solidFill>
                <a:latin typeface="Arial" panose="020B0604020202020204" pitchFamily="34" charset="0"/>
                <a:cs typeface="Arial" panose="020B0604020202020204" pitchFamily="34" charset="0"/>
              </a:rPr>
            </a:br>
            <a:r>
              <a:rPr lang="en-IN" sz="2000" dirty="0">
                <a:solidFill>
                  <a:schemeClr val="tx1"/>
                </a:solidFill>
                <a:latin typeface="Arial" panose="020B0604020202020204" pitchFamily="34" charset="0"/>
                <a:cs typeface="Arial" panose="020B0604020202020204" pitchFamily="34" charset="0"/>
              </a:rPr>
              <a:t>Rajkot – 360 007, </a:t>
            </a:r>
            <a:r>
              <a:rPr lang="en-IN" sz="2000" dirty="0" smtClean="0">
                <a:solidFill>
                  <a:schemeClr val="tx1"/>
                </a:solidFill>
                <a:latin typeface="Arial" panose="020B0604020202020204" pitchFamily="34" charset="0"/>
                <a:cs typeface="Arial" panose="020B0604020202020204" pitchFamily="34" charset="0"/>
              </a:rPr>
              <a:t>Gujarat</a:t>
            </a:r>
          </a:p>
          <a:p>
            <a:pPr marL="0" indent="0">
              <a:buNone/>
            </a:pPr>
            <a:r>
              <a:rPr lang="en-IN" sz="2000" dirty="0" smtClean="0">
                <a:solidFill>
                  <a:schemeClr val="tx1"/>
                </a:solidFill>
                <a:latin typeface="Arial" panose="020B0604020202020204" pitchFamily="34" charset="0"/>
                <a:cs typeface="Arial" panose="020B0604020202020204" pitchFamily="34" charset="0"/>
              </a:rPr>
              <a:t>0281-6199999</a:t>
            </a:r>
          </a:p>
          <a:p>
            <a:pPr marL="0" indent="0">
              <a:buNone/>
            </a:pPr>
            <a:r>
              <a:rPr lang="en-IN" sz="2000" dirty="0" smtClean="0">
                <a:solidFill>
                  <a:schemeClr val="tx1"/>
                </a:solidFill>
                <a:latin typeface="Arial" panose="020B0604020202020204" pitchFamily="34" charset="0"/>
                <a:cs typeface="Arial" panose="020B0604020202020204" pitchFamily="34" charset="0"/>
                <a:hlinkClick r:id="rId2"/>
              </a:rPr>
              <a:t>contact@shyamadvisory.com</a:t>
            </a:r>
            <a:r>
              <a:rPr lang="en-IN" sz="2000" dirty="0">
                <a:solidFill>
                  <a:schemeClr val="tx1"/>
                </a:solidFill>
                <a:latin typeface="Arial" panose="020B0604020202020204" pitchFamily="34" charset="0"/>
                <a:cs typeface="Arial" panose="020B0604020202020204" pitchFamily="34" charset="0"/>
              </a:rPr>
              <a:t> </a:t>
            </a:r>
            <a:endParaRPr lang="en-IN" sz="2000" dirty="0" smtClean="0">
              <a:solidFill>
                <a:schemeClr val="tx1"/>
              </a:solidFill>
              <a:latin typeface="Arial" panose="020B0604020202020204" pitchFamily="34" charset="0"/>
              <a:cs typeface="Arial" panose="020B0604020202020204" pitchFamily="34" charset="0"/>
            </a:endParaRPr>
          </a:p>
          <a:p>
            <a:pPr marL="0" indent="0">
              <a:buNone/>
            </a:pPr>
            <a:r>
              <a:rPr lang="en-IN" sz="2000" dirty="0" smtClean="0">
                <a:solidFill>
                  <a:schemeClr val="tx1"/>
                </a:solidFill>
                <a:latin typeface="Arial" panose="020B0604020202020204" pitchFamily="34" charset="0"/>
                <a:cs typeface="Arial" panose="020B0604020202020204" pitchFamily="34" charset="0"/>
                <a:hlinkClick r:id="rId3"/>
              </a:rPr>
              <a:t>info@shyamadvisory.com</a:t>
            </a:r>
            <a:endParaRPr lang="en-IN" sz="2000" dirty="0" smtClean="0">
              <a:solidFill>
                <a:schemeClr val="tx1"/>
              </a:solidFill>
              <a:latin typeface="Arial" panose="020B0604020202020204" pitchFamily="34" charset="0"/>
              <a:cs typeface="Arial" panose="020B0604020202020204" pitchFamily="34" charset="0"/>
            </a:endParaRPr>
          </a:p>
          <a:p>
            <a:pPr marL="0" indent="0">
              <a:buNone/>
            </a:pPr>
            <a:r>
              <a:rPr lang="en-US" sz="2000" dirty="0" smtClean="0">
                <a:solidFill>
                  <a:schemeClr val="tx1"/>
                </a:solidFill>
                <a:latin typeface="Arial" panose="020B0604020202020204" pitchFamily="34" charset="0"/>
                <a:cs typeface="Arial" panose="020B0604020202020204" pitchFamily="34" charset="0"/>
              </a:rPr>
              <a:t>For </a:t>
            </a:r>
            <a:r>
              <a:rPr lang="en-US" sz="2000" dirty="0">
                <a:solidFill>
                  <a:schemeClr val="tx1"/>
                </a:solidFill>
                <a:latin typeface="Arial" panose="020B0604020202020204" pitchFamily="34" charset="0"/>
                <a:cs typeface="Arial" panose="020B0604020202020204" pitchFamily="34" charset="0"/>
              </a:rPr>
              <a:t>customer Grievances mail us at</a:t>
            </a:r>
          </a:p>
          <a:p>
            <a:pPr marL="0" indent="0">
              <a:buNone/>
            </a:pPr>
            <a:r>
              <a:rPr lang="en-US" sz="2000" dirty="0">
                <a:solidFill>
                  <a:schemeClr val="tx1"/>
                </a:solidFill>
                <a:latin typeface="Arial" panose="020B0604020202020204" pitchFamily="34" charset="0"/>
                <a:cs typeface="Arial" panose="020B0604020202020204" pitchFamily="34" charset="0"/>
                <a:hlinkClick r:id="rId4"/>
              </a:rPr>
              <a:t>customercare@shyamadvisory.com or call us 0281-6199963</a:t>
            </a:r>
            <a:endParaRPr lang="en-US" sz="2000" dirty="0">
              <a:solidFill>
                <a:schemeClr val="tx1"/>
              </a:solidFill>
              <a:latin typeface="Arial" panose="020B0604020202020204" pitchFamily="34" charset="0"/>
              <a:cs typeface="Arial" panose="020B0604020202020204" pitchFamily="34" charset="0"/>
            </a:endParaRPr>
          </a:p>
          <a:p>
            <a:pPr marL="0" indent="0">
              <a:buNone/>
            </a:pPr>
            <a:endParaRPr lang="en-IN" dirty="0"/>
          </a:p>
          <a:p>
            <a:pPr marL="0" indent="0">
              <a:buNone/>
            </a:pPr>
            <a:endParaRPr lang="en-IN" dirty="0"/>
          </a:p>
          <a:p>
            <a:pPr marL="0" indent="0">
              <a:buNone/>
            </a:pPr>
            <a:endParaRPr lang="en-IN" dirty="0"/>
          </a:p>
          <a:p>
            <a:pPr marL="0" indent="0">
              <a:buNone/>
            </a:pPr>
            <a:endParaRPr lang="en-IN" dirty="0"/>
          </a:p>
        </p:txBody>
      </p:sp>
      <p:pic>
        <p:nvPicPr>
          <p:cNvPr id="1026" name="Picture 2" descr="https://www.shyamadvisory.com/images/contact_icon_1.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5384" y="2160589"/>
            <a:ext cx="361950" cy="36195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www.shyamadvisory.com/images/contact_icon_2.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5384" y="3632434"/>
            <a:ext cx="361950" cy="36195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https://www.shyamadvisory.com/images/contact_icon_3.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5384" y="4100975"/>
            <a:ext cx="361950" cy="361951"/>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https://www.shyamadvisory.com/images/contact_icon_4.pn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5384" y="4923303"/>
            <a:ext cx="361950" cy="3619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342654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17</TotalTime>
  <Words>172</Words>
  <Application>Microsoft Office PowerPoint</Application>
  <PresentationFormat>Widescreen</PresentationFormat>
  <Paragraphs>19</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Trebuchet MS</vt:lpstr>
      <vt:lpstr>Wingdings 3</vt:lpstr>
      <vt:lpstr>Facet</vt:lpstr>
      <vt:lpstr> Welcome to        Shyam Advisory</vt:lpstr>
      <vt:lpstr>ABOUT </vt:lpstr>
      <vt:lpstr>Why Shyam Advisory - Investment Advisor?</vt:lpstr>
      <vt:lpstr>Our Vision</vt:lpstr>
      <vt:lpstr>Our Mission</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Welcome to        Shyam Advisory</dc:title>
  <dc:creator>Abhishek</dc:creator>
  <cp:lastModifiedBy>Abhishek</cp:lastModifiedBy>
  <cp:revision>2</cp:revision>
  <dcterms:created xsi:type="dcterms:W3CDTF">2020-11-24T11:32:05Z</dcterms:created>
  <dcterms:modified xsi:type="dcterms:W3CDTF">2020-11-24T11:49:06Z</dcterms:modified>
</cp:coreProperties>
</file>