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62" r:id="rId4"/>
    <p:sldId id="259" r:id="rId5"/>
    <p:sldId id="258" r:id="rId6"/>
    <p:sldId id="260" r:id="rId7"/>
    <p:sldId id="261" r:id="rId8"/>
    <p:sldId id="264" r:id="rId9"/>
    <p:sldId id="263" r:id="rId10"/>
    <p:sldId id="265" r:id="rId11"/>
    <p:sldId id="266"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3" autoAdjust="0"/>
    <p:restoredTop sz="94660"/>
  </p:normalViewPr>
  <p:slideViewPr>
    <p:cSldViewPr snapToGrid="0">
      <p:cViewPr varScale="1">
        <p:scale>
          <a:sx n="86" d="100"/>
          <a:sy n="86" d="100"/>
        </p:scale>
        <p:origin x="32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5/9/2023</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8796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5/9/2023</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8143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5/9/2023</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1157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5/9/2023</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2585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5/9/2023</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29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5/9/2023</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3682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5/9/2023</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5962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5/9/2023</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05312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5/9/2023</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26049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5/9/2023</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0865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5/9/2023</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95871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5/9/2023</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090144618"/>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TWwfbBf4t7U?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rTpGjeqKtSw?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paXG5480cTc?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XIaovi1JWyY" TargetMode="External"/><Relationship Id="rId2" Type="http://schemas.openxmlformats.org/officeDocument/2006/relationships/slideLayout" Target="../slideLayouts/slideLayout2.xml"/><Relationship Id="rId1" Type="http://schemas.openxmlformats.org/officeDocument/2006/relationships/video" Target="https://www.youtube.com/embed/XIaovi1JWyY?feature=oembe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2D7908CD-B591-F953-5C81-2BF132AE03A9}"/>
              </a:ext>
            </a:extLst>
          </p:cNvPr>
          <p:cNvSpPr>
            <a:spLocks noGrp="1"/>
          </p:cNvSpPr>
          <p:nvPr>
            <p:ph type="ctrTitle"/>
          </p:nvPr>
        </p:nvSpPr>
        <p:spPr>
          <a:xfrm>
            <a:off x="4983900" y="1079500"/>
            <a:ext cx="6119131" cy="2138400"/>
          </a:xfrm>
        </p:spPr>
        <p:txBody>
          <a:bodyPr>
            <a:normAutofit/>
          </a:bodyPr>
          <a:lstStyle/>
          <a:p>
            <a:r>
              <a:rPr lang="lt-LT" dirty="0"/>
              <a:t>Informaciniai ženklai</a:t>
            </a:r>
            <a:endParaRPr lang="en-GB" dirty="0"/>
          </a:p>
        </p:txBody>
      </p:sp>
      <p:sp>
        <p:nvSpPr>
          <p:cNvPr id="3" name="Antrinis pavadinimas 2">
            <a:extLst>
              <a:ext uri="{FF2B5EF4-FFF2-40B4-BE49-F238E27FC236}">
                <a16:creationId xmlns:a16="http://schemas.microsoft.com/office/drawing/2014/main" id="{1B850E44-D93B-425B-D12F-96CE47BBABDA}"/>
              </a:ext>
            </a:extLst>
          </p:cNvPr>
          <p:cNvSpPr>
            <a:spLocks noGrp="1"/>
          </p:cNvSpPr>
          <p:nvPr>
            <p:ph type="subTitle" idx="1"/>
          </p:nvPr>
        </p:nvSpPr>
        <p:spPr>
          <a:xfrm>
            <a:off x="4980779" y="4113213"/>
            <a:ext cx="6125372" cy="1655762"/>
          </a:xfrm>
        </p:spPr>
        <p:txBody>
          <a:bodyPr>
            <a:normAutofit/>
          </a:bodyPr>
          <a:lstStyle/>
          <a:p>
            <a:r>
              <a:rPr lang="lt-LT" dirty="0"/>
              <a:t>Evakuacijos planas</a:t>
            </a:r>
          </a:p>
          <a:p>
            <a:r>
              <a:rPr lang="lt-LT" dirty="0"/>
              <a:t>Pagalbos šauksmas </a:t>
            </a:r>
            <a:r>
              <a:rPr lang="lt-LT" dirty="0" err="1"/>
              <a:t>mayday</a:t>
            </a:r>
            <a:endParaRPr lang="en-GB" dirty="0"/>
          </a:p>
        </p:txBody>
      </p:sp>
      <p:pic>
        <p:nvPicPr>
          <p:cNvPr id="4" name="Picture 3">
            <a:extLst>
              <a:ext uri="{FF2B5EF4-FFF2-40B4-BE49-F238E27FC236}">
                <a16:creationId xmlns:a16="http://schemas.microsoft.com/office/drawing/2014/main" id="{7736FA2B-F964-966F-0438-4980F2B6C9CD}"/>
              </a:ext>
            </a:extLst>
          </p:cNvPr>
          <p:cNvPicPr>
            <a:picLocks noChangeAspect="1"/>
          </p:cNvPicPr>
          <p:nvPr/>
        </p:nvPicPr>
        <p:blipFill rotWithShape="1">
          <a:blip r:embed="rId2"/>
          <a:srcRect l="56195" r="-2" b="-2"/>
          <a:stretch/>
        </p:blipFill>
        <p:spPr>
          <a:xfrm>
            <a:off x="20" y="10"/>
            <a:ext cx="3863955" cy="6857989"/>
          </a:xfrm>
          <a:prstGeom prst="rect">
            <a:avLst/>
          </a:prstGeom>
        </p:spPr>
      </p:pic>
      <p:cxnSp>
        <p:nvCxnSpPr>
          <p:cNvPr id="11" name="Straight Connector 1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3465"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91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ternetinė medija 3" title="Loading 150 Persons in a Lifeboat on a Cruise Ship">
            <a:hlinkClick r:id="" action="ppaction://media"/>
            <a:extLst>
              <a:ext uri="{FF2B5EF4-FFF2-40B4-BE49-F238E27FC236}">
                <a16:creationId xmlns:a16="http://schemas.microsoft.com/office/drawing/2014/main" id="{D21D52B6-40BB-D7E8-8890-B44D9A0AFC1D}"/>
              </a:ext>
            </a:extLst>
          </p:cNvPr>
          <p:cNvPicPr>
            <a:picLocks noRot="1" noChangeAspect="1"/>
          </p:cNvPicPr>
          <p:nvPr>
            <a:videoFile r:link="rId1"/>
          </p:nvPr>
        </p:nvPicPr>
        <p:blipFill>
          <a:blip r:embed="rId3"/>
          <a:stretch>
            <a:fillRect/>
          </a:stretch>
        </p:blipFill>
        <p:spPr>
          <a:xfrm>
            <a:off x="1047565" y="520484"/>
            <a:ext cx="10295631" cy="5817032"/>
          </a:xfrm>
          <a:prstGeom prst="rect">
            <a:avLst/>
          </a:prstGeom>
        </p:spPr>
      </p:pic>
    </p:spTree>
    <p:extLst>
      <p:ext uri="{BB962C8B-B14F-4D97-AF65-F5344CB8AC3E}">
        <p14:creationId xmlns:p14="http://schemas.microsoft.com/office/powerpoint/2010/main" val="290203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10B7387-9B3B-1F68-E48C-162CA988B789}"/>
              </a:ext>
            </a:extLst>
          </p:cNvPr>
          <p:cNvSpPr>
            <a:spLocks noGrp="1"/>
          </p:cNvSpPr>
          <p:nvPr>
            <p:ph type="title"/>
          </p:nvPr>
        </p:nvSpPr>
        <p:spPr>
          <a:xfrm>
            <a:off x="1079500" y="1011238"/>
            <a:ext cx="10026650" cy="2417762"/>
          </a:xfrm>
        </p:spPr>
        <p:txBody>
          <a:bodyPr>
            <a:normAutofit/>
          </a:bodyPr>
          <a:lstStyle/>
          <a:p>
            <a:r>
              <a:rPr lang="lt-LT" dirty="0"/>
              <a:t>Kodėl svarbus gelbėjimas lėktuvuose ir laivuose?</a:t>
            </a:r>
            <a:br>
              <a:rPr lang="lt-LT" dirty="0"/>
            </a:br>
            <a:br>
              <a:rPr lang="lt-LT" dirty="0"/>
            </a:br>
            <a:br>
              <a:rPr lang="lt-LT" dirty="0"/>
            </a:br>
            <a:r>
              <a:rPr lang="lt-LT" dirty="0"/>
              <a:t> </a:t>
            </a:r>
            <a:endParaRPr lang="en-GB" dirty="0"/>
          </a:p>
        </p:txBody>
      </p:sp>
    </p:spTree>
    <p:extLst>
      <p:ext uri="{BB962C8B-B14F-4D97-AF65-F5344CB8AC3E}">
        <p14:creationId xmlns:p14="http://schemas.microsoft.com/office/powerpoint/2010/main" val="288054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ternetinė medija 3" title="What happened to the Andrea Doria?">
            <a:hlinkClick r:id="" action="ppaction://media"/>
            <a:extLst>
              <a:ext uri="{FF2B5EF4-FFF2-40B4-BE49-F238E27FC236}">
                <a16:creationId xmlns:a16="http://schemas.microsoft.com/office/drawing/2014/main" id="{944608F4-760C-0436-C406-9828570F71C9}"/>
              </a:ext>
            </a:extLst>
          </p:cNvPr>
          <p:cNvPicPr>
            <a:picLocks noGrp="1" noRot="1" noChangeAspect="1"/>
          </p:cNvPicPr>
          <p:nvPr>
            <p:ph idx="1"/>
            <a:videoFile r:link="rId1"/>
          </p:nvPr>
        </p:nvPicPr>
        <p:blipFill>
          <a:blip r:embed="rId3"/>
          <a:stretch>
            <a:fillRect/>
          </a:stretch>
        </p:blipFill>
        <p:spPr>
          <a:xfrm>
            <a:off x="719091" y="201597"/>
            <a:ext cx="10901162" cy="6159710"/>
          </a:xfrm>
          <a:prstGeom prst="rect">
            <a:avLst/>
          </a:prstGeom>
        </p:spPr>
      </p:pic>
    </p:spTree>
    <p:extLst>
      <p:ext uri="{BB962C8B-B14F-4D97-AF65-F5344CB8AC3E}">
        <p14:creationId xmlns:p14="http://schemas.microsoft.com/office/powerpoint/2010/main" val="237983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ternetinė medija 3" title="Titanikas">
            <a:hlinkClick r:id="" action="ppaction://media"/>
            <a:extLst>
              <a:ext uri="{FF2B5EF4-FFF2-40B4-BE49-F238E27FC236}">
                <a16:creationId xmlns:a16="http://schemas.microsoft.com/office/drawing/2014/main" id="{004879B1-31C4-68F9-2C84-6E3C46A221EE}"/>
              </a:ext>
            </a:extLst>
          </p:cNvPr>
          <p:cNvPicPr>
            <a:picLocks noRot="1" noChangeAspect="1"/>
          </p:cNvPicPr>
          <p:nvPr>
            <a:videoFile r:link="rId1"/>
          </p:nvPr>
        </p:nvPicPr>
        <p:blipFill>
          <a:blip r:embed="rId3"/>
          <a:stretch>
            <a:fillRect/>
          </a:stretch>
        </p:blipFill>
        <p:spPr>
          <a:xfrm>
            <a:off x="1740023" y="722852"/>
            <a:ext cx="9274699" cy="5240205"/>
          </a:xfrm>
          <a:prstGeom prst="rect">
            <a:avLst/>
          </a:prstGeom>
        </p:spPr>
      </p:pic>
    </p:spTree>
    <p:extLst>
      <p:ext uri="{BB962C8B-B14F-4D97-AF65-F5344CB8AC3E}">
        <p14:creationId xmlns:p14="http://schemas.microsoft.com/office/powerpoint/2010/main" val="357133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3C6F434C-7F05-D84E-87EB-D36841E2275F}"/>
              </a:ext>
            </a:extLst>
          </p:cNvPr>
          <p:cNvPicPr>
            <a:picLocks noChangeAspect="1"/>
          </p:cNvPicPr>
          <p:nvPr/>
        </p:nvPicPr>
        <p:blipFill>
          <a:blip r:embed="rId2"/>
          <a:stretch>
            <a:fillRect/>
          </a:stretch>
        </p:blipFill>
        <p:spPr>
          <a:xfrm>
            <a:off x="1290618" y="0"/>
            <a:ext cx="9610763" cy="6858000"/>
          </a:xfrm>
          <a:prstGeom prst="rect">
            <a:avLst/>
          </a:prstGeom>
        </p:spPr>
      </p:pic>
    </p:spTree>
    <p:extLst>
      <p:ext uri="{BB962C8B-B14F-4D97-AF65-F5344CB8AC3E}">
        <p14:creationId xmlns:p14="http://schemas.microsoft.com/office/powerpoint/2010/main" val="179054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0" name="Freeform: Shape 9">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2" name="Freeform: Shape 11">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5" name="Rectangle 14">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B73D8C5B-F14B-1F0C-B7D2-F0F4BE647E2A}"/>
              </a:ext>
            </a:extLst>
          </p:cNvPr>
          <p:cNvSpPr>
            <a:spLocks noGrp="1"/>
          </p:cNvSpPr>
          <p:nvPr>
            <p:ph type="title"/>
          </p:nvPr>
        </p:nvSpPr>
        <p:spPr>
          <a:xfrm>
            <a:off x="2197101" y="1089025"/>
            <a:ext cx="7797799" cy="1532951"/>
          </a:xfrm>
        </p:spPr>
        <p:txBody>
          <a:bodyPr vert="horz" lIns="0" tIns="0" rIns="0" bIns="0" rtlCol="0" anchor="b" anchorCtr="0">
            <a:normAutofit/>
          </a:bodyPr>
          <a:lstStyle/>
          <a:p>
            <a:pPr algn="ctr"/>
            <a:r>
              <a:rPr lang="en-US"/>
              <a:t>Aplink mus daug sutartinių ženklų</a:t>
            </a:r>
          </a:p>
        </p:txBody>
      </p:sp>
      <p:grpSp>
        <p:nvGrpSpPr>
          <p:cNvPr id="17" name="Group 16">
            <a:extLst>
              <a:ext uri="{FF2B5EF4-FFF2-40B4-BE49-F238E27FC236}">
                <a16:creationId xmlns:a16="http://schemas.microsoft.com/office/drawing/2014/main" id="{49E013D9-9421-47E7-9080-30F6E544BE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87925" y="2840038"/>
            <a:ext cx="2216150" cy="1177924"/>
            <a:chOff x="4987925" y="2840038"/>
            <a:chExt cx="2216150" cy="1177924"/>
          </a:xfrm>
        </p:grpSpPr>
        <p:sp>
          <p:nvSpPr>
            <p:cNvPr id="18" name="Rectangle 17">
              <a:extLst>
                <a:ext uri="{FF2B5EF4-FFF2-40B4-BE49-F238E27FC236}">
                  <a16:creationId xmlns:a16="http://schemas.microsoft.com/office/drawing/2014/main" id="{9109F7CF-3139-48B9-AF7B-9BD2941A8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5A838F8-C7B5-4988-81A9-B02E6C8F9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5B86A1A-402F-4AE2-B5E6-B8A5FB16C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44A0542D-9B1C-46B1-82B5-54470B697F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14944" y="3117662"/>
              <a:ext cx="1009280" cy="464739"/>
              <a:chOff x="4432859" y="3200647"/>
              <a:chExt cx="1009280" cy="464739"/>
            </a:xfrm>
          </p:grpSpPr>
          <p:sp>
            <p:nvSpPr>
              <p:cNvPr id="29" name="Freeform: Shape 28">
                <a:extLst>
                  <a:ext uri="{FF2B5EF4-FFF2-40B4-BE49-F238E27FC236}">
                    <a16:creationId xmlns:a16="http://schemas.microsoft.com/office/drawing/2014/main" id="{F3AFD408-F48C-4C50-8D5E-5DD627179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Freeform: Shape 29">
                <a:extLst>
                  <a:ext uri="{FF2B5EF4-FFF2-40B4-BE49-F238E27FC236}">
                    <a16:creationId xmlns:a16="http://schemas.microsoft.com/office/drawing/2014/main" id="{9C45F007-BD45-43C0-8579-5601F9CA7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97131E1B-CE62-4AB1-A2D9-02E823C9B3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79979" y="2915338"/>
              <a:ext cx="1080000" cy="1080000"/>
              <a:chOff x="4497894" y="2998323"/>
              <a:chExt cx="1080000" cy="1080000"/>
            </a:xfrm>
          </p:grpSpPr>
          <p:grpSp>
            <p:nvGrpSpPr>
              <p:cNvPr id="23" name="Group 22">
                <a:extLst>
                  <a:ext uri="{FF2B5EF4-FFF2-40B4-BE49-F238E27FC236}">
                    <a16:creationId xmlns:a16="http://schemas.microsoft.com/office/drawing/2014/main" id="{745E8D88-C0BB-4D1C-B240-D441BBA6F7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5524" y="2998323"/>
                <a:ext cx="464739" cy="1080000"/>
                <a:chOff x="4511184" y="2470620"/>
                <a:chExt cx="464739" cy="1080000"/>
              </a:xfrm>
            </p:grpSpPr>
            <p:sp>
              <p:nvSpPr>
                <p:cNvPr id="27" name="Freeform: Shape 26">
                  <a:extLst>
                    <a:ext uri="{FF2B5EF4-FFF2-40B4-BE49-F238E27FC236}">
                      <a16:creationId xmlns:a16="http://schemas.microsoft.com/office/drawing/2014/main" id="{AAB960BE-12F5-4ADA-AA9E-0EC542564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8" name="Straight Connector 27">
                  <a:extLst>
                    <a:ext uri="{FF2B5EF4-FFF2-40B4-BE49-F238E27FC236}">
                      <a16:creationId xmlns:a16="http://schemas.microsoft.com/office/drawing/2014/main" id="{7E9BB9F7-7101-4BF3-9191-5893E4C582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D0710A9C-48A5-404F-9EC4-D486FCDFDA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H="1">
                <a:off x="4542572" y="2998323"/>
                <a:ext cx="464739" cy="1080000"/>
                <a:chOff x="4511184" y="2470620"/>
                <a:chExt cx="464739" cy="1080000"/>
              </a:xfrm>
            </p:grpSpPr>
            <p:sp>
              <p:nvSpPr>
                <p:cNvPr id="25" name="Freeform: Shape 24">
                  <a:extLst>
                    <a:ext uri="{FF2B5EF4-FFF2-40B4-BE49-F238E27FC236}">
                      <a16:creationId xmlns:a16="http://schemas.microsoft.com/office/drawing/2014/main" id="{5111EC00-4B3D-478C-AD25-F35644013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6" name="Straight Connector 25">
                  <a:extLst>
                    <a:ext uri="{FF2B5EF4-FFF2-40B4-BE49-F238E27FC236}">
                      <a16:creationId xmlns:a16="http://schemas.microsoft.com/office/drawing/2014/main" id="{350412DA-ED08-4AFA-AED3-DFB42655D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14100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69D1320-18FD-A757-2E10-8C4B2A997B79}"/>
              </a:ext>
            </a:extLst>
          </p:cNvPr>
          <p:cNvSpPr>
            <a:spLocks noGrp="1"/>
          </p:cNvSpPr>
          <p:nvPr>
            <p:ph type="title"/>
          </p:nvPr>
        </p:nvSpPr>
        <p:spPr>
          <a:xfrm>
            <a:off x="439420" y="310198"/>
            <a:ext cx="10026650" cy="655637"/>
          </a:xfrm>
        </p:spPr>
        <p:txBody>
          <a:bodyPr/>
          <a:lstStyle/>
          <a:p>
            <a:r>
              <a:rPr lang="lt-LT" dirty="0"/>
              <a:t>Ką reiškia žodis</a:t>
            </a:r>
            <a:r>
              <a:rPr lang="lt-LT" i="1" dirty="0"/>
              <a:t> evakuacija</a:t>
            </a:r>
            <a:r>
              <a:rPr lang="lt-LT" dirty="0"/>
              <a:t>? </a:t>
            </a:r>
            <a:endParaRPr lang="en-GB" dirty="0"/>
          </a:p>
        </p:txBody>
      </p:sp>
      <p:pic>
        <p:nvPicPr>
          <p:cNvPr id="5" name="Turinio vietos rezervavimo ženklas 4">
            <a:extLst>
              <a:ext uri="{FF2B5EF4-FFF2-40B4-BE49-F238E27FC236}">
                <a16:creationId xmlns:a16="http://schemas.microsoft.com/office/drawing/2014/main" id="{8668F7BD-F73B-0AF9-1045-D236A476FD9B}"/>
              </a:ext>
            </a:extLst>
          </p:cNvPr>
          <p:cNvPicPr>
            <a:picLocks noGrp="1" noChangeAspect="1"/>
          </p:cNvPicPr>
          <p:nvPr>
            <p:ph idx="1"/>
          </p:nvPr>
        </p:nvPicPr>
        <p:blipFill>
          <a:blip r:embed="rId2"/>
          <a:stretch>
            <a:fillRect/>
          </a:stretch>
        </p:blipFill>
        <p:spPr>
          <a:xfrm>
            <a:off x="739357" y="823595"/>
            <a:ext cx="10713285" cy="5797778"/>
          </a:xfrm>
        </p:spPr>
      </p:pic>
    </p:spTree>
    <p:extLst>
      <p:ext uri="{BB962C8B-B14F-4D97-AF65-F5344CB8AC3E}">
        <p14:creationId xmlns:p14="http://schemas.microsoft.com/office/powerpoint/2010/main" val="87424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93773F-8E9F-4F3E-A7D2-0EBECA70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urinio vietos rezervavimo ženklas 4">
            <a:extLst>
              <a:ext uri="{FF2B5EF4-FFF2-40B4-BE49-F238E27FC236}">
                <a16:creationId xmlns:a16="http://schemas.microsoft.com/office/drawing/2014/main" id="{84B64CFE-C0C8-70AD-7560-1E30296DCA14}"/>
              </a:ext>
            </a:extLst>
          </p:cNvPr>
          <p:cNvPicPr>
            <a:picLocks noGrp="1" noChangeAspect="1"/>
          </p:cNvPicPr>
          <p:nvPr>
            <p:ph idx="1"/>
          </p:nvPr>
        </p:nvPicPr>
        <p:blipFill rotWithShape="1">
          <a:blip r:embed="rId2"/>
          <a:srcRect l="6724" r="12013" b="-1"/>
          <a:stretch/>
        </p:blipFill>
        <p:spPr>
          <a:xfrm>
            <a:off x="539400" y="540000"/>
            <a:ext cx="11113200" cy="5778000"/>
          </a:xfrm>
          <a:custGeom>
            <a:avLst/>
            <a:gdLst/>
            <a:ahLst/>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160645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53860C4-E5EF-9106-C4A7-A0DDAA23DF97}"/>
              </a:ext>
            </a:extLst>
          </p:cNvPr>
          <p:cNvSpPr>
            <a:spLocks noGrp="1"/>
          </p:cNvSpPr>
          <p:nvPr>
            <p:ph type="title"/>
          </p:nvPr>
        </p:nvSpPr>
        <p:spPr>
          <a:xfrm>
            <a:off x="972968" y="274391"/>
            <a:ext cx="10026650" cy="655637"/>
          </a:xfrm>
        </p:spPr>
        <p:txBody>
          <a:bodyPr/>
          <a:lstStyle/>
          <a:p>
            <a:r>
              <a:rPr lang="lt-LT" dirty="0"/>
              <a:t>Ką reiškia žodis </a:t>
            </a:r>
            <a:r>
              <a:rPr lang="lt-LT" i="1" dirty="0"/>
              <a:t>simbolis</a:t>
            </a:r>
            <a:r>
              <a:rPr lang="lt-LT" dirty="0"/>
              <a:t>? </a:t>
            </a:r>
            <a:endParaRPr lang="en-GB" dirty="0"/>
          </a:p>
        </p:txBody>
      </p:sp>
      <p:pic>
        <p:nvPicPr>
          <p:cNvPr id="5" name="Turinio vietos rezervavimo ženklas 4">
            <a:extLst>
              <a:ext uri="{FF2B5EF4-FFF2-40B4-BE49-F238E27FC236}">
                <a16:creationId xmlns:a16="http://schemas.microsoft.com/office/drawing/2014/main" id="{A0318771-2670-EF48-EB68-446E08994197}"/>
              </a:ext>
            </a:extLst>
          </p:cNvPr>
          <p:cNvPicPr>
            <a:picLocks noGrp="1" noChangeAspect="1"/>
          </p:cNvPicPr>
          <p:nvPr>
            <p:ph idx="1"/>
          </p:nvPr>
        </p:nvPicPr>
        <p:blipFill>
          <a:blip r:embed="rId2"/>
          <a:stretch>
            <a:fillRect/>
          </a:stretch>
        </p:blipFill>
        <p:spPr>
          <a:xfrm>
            <a:off x="2112485" y="892476"/>
            <a:ext cx="7580155" cy="5691133"/>
          </a:xfrm>
        </p:spPr>
      </p:pic>
      <p:sp>
        <p:nvSpPr>
          <p:cNvPr id="6" name="Stačiakampis 5">
            <a:extLst>
              <a:ext uri="{FF2B5EF4-FFF2-40B4-BE49-F238E27FC236}">
                <a16:creationId xmlns:a16="http://schemas.microsoft.com/office/drawing/2014/main" id="{B2552CB6-5035-34F0-CA5B-2CF482B59EC9}"/>
              </a:ext>
            </a:extLst>
          </p:cNvPr>
          <p:cNvSpPr/>
          <p:nvPr/>
        </p:nvSpPr>
        <p:spPr>
          <a:xfrm>
            <a:off x="4470400" y="1564640"/>
            <a:ext cx="4927600"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čiakampis 6">
            <a:extLst>
              <a:ext uri="{FF2B5EF4-FFF2-40B4-BE49-F238E27FC236}">
                <a16:creationId xmlns:a16="http://schemas.microsoft.com/office/drawing/2014/main" id="{5A7FD350-9B8D-67F7-8C82-09D09D65E295}"/>
              </a:ext>
            </a:extLst>
          </p:cNvPr>
          <p:cNvSpPr/>
          <p:nvPr/>
        </p:nvSpPr>
        <p:spPr>
          <a:xfrm>
            <a:off x="4470400" y="2106210"/>
            <a:ext cx="4927600"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čiakampis 7">
            <a:extLst>
              <a:ext uri="{FF2B5EF4-FFF2-40B4-BE49-F238E27FC236}">
                <a16:creationId xmlns:a16="http://schemas.microsoft.com/office/drawing/2014/main" id="{A37135CB-F905-81A1-62A7-2D56AA717554}"/>
              </a:ext>
            </a:extLst>
          </p:cNvPr>
          <p:cNvSpPr/>
          <p:nvPr/>
        </p:nvSpPr>
        <p:spPr>
          <a:xfrm>
            <a:off x="4470400" y="2647780"/>
            <a:ext cx="4927600"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čiakampis 8">
            <a:extLst>
              <a:ext uri="{FF2B5EF4-FFF2-40B4-BE49-F238E27FC236}">
                <a16:creationId xmlns:a16="http://schemas.microsoft.com/office/drawing/2014/main" id="{FE576BBF-486A-C14E-FE39-AF3E3D7CAAED}"/>
              </a:ext>
            </a:extLst>
          </p:cNvPr>
          <p:cNvSpPr/>
          <p:nvPr/>
        </p:nvSpPr>
        <p:spPr>
          <a:xfrm>
            <a:off x="4470400" y="3189350"/>
            <a:ext cx="4927600"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čiakampis 9">
            <a:extLst>
              <a:ext uri="{FF2B5EF4-FFF2-40B4-BE49-F238E27FC236}">
                <a16:creationId xmlns:a16="http://schemas.microsoft.com/office/drawing/2014/main" id="{6A869639-9216-FDED-9BF7-21574540F479}"/>
              </a:ext>
            </a:extLst>
          </p:cNvPr>
          <p:cNvSpPr/>
          <p:nvPr/>
        </p:nvSpPr>
        <p:spPr>
          <a:xfrm>
            <a:off x="4470400" y="3730920"/>
            <a:ext cx="4927600"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čiakampis 10">
            <a:extLst>
              <a:ext uri="{FF2B5EF4-FFF2-40B4-BE49-F238E27FC236}">
                <a16:creationId xmlns:a16="http://schemas.microsoft.com/office/drawing/2014/main" id="{DBA82ACD-B121-A330-5557-5059FB9F8514}"/>
              </a:ext>
            </a:extLst>
          </p:cNvPr>
          <p:cNvSpPr/>
          <p:nvPr/>
        </p:nvSpPr>
        <p:spPr>
          <a:xfrm>
            <a:off x="4470400" y="4272490"/>
            <a:ext cx="4927600"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čiakampis 11">
            <a:extLst>
              <a:ext uri="{FF2B5EF4-FFF2-40B4-BE49-F238E27FC236}">
                <a16:creationId xmlns:a16="http://schemas.microsoft.com/office/drawing/2014/main" id="{501A0096-14A0-FA02-3234-7681C2B55201}"/>
              </a:ext>
            </a:extLst>
          </p:cNvPr>
          <p:cNvSpPr/>
          <p:nvPr/>
        </p:nvSpPr>
        <p:spPr>
          <a:xfrm>
            <a:off x="4470400" y="4814060"/>
            <a:ext cx="4927600"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čiakampis 12">
            <a:extLst>
              <a:ext uri="{FF2B5EF4-FFF2-40B4-BE49-F238E27FC236}">
                <a16:creationId xmlns:a16="http://schemas.microsoft.com/office/drawing/2014/main" id="{33B92D02-5641-3366-073C-75186DB5940B}"/>
              </a:ext>
            </a:extLst>
          </p:cNvPr>
          <p:cNvSpPr/>
          <p:nvPr/>
        </p:nvSpPr>
        <p:spPr>
          <a:xfrm>
            <a:off x="4470400" y="5355630"/>
            <a:ext cx="4927600"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ačiakampis 13">
            <a:extLst>
              <a:ext uri="{FF2B5EF4-FFF2-40B4-BE49-F238E27FC236}">
                <a16:creationId xmlns:a16="http://schemas.microsoft.com/office/drawing/2014/main" id="{E6F82897-1F84-744D-68EE-947FCD33E591}"/>
              </a:ext>
            </a:extLst>
          </p:cNvPr>
          <p:cNvSpPr/>
          <p:nvPr/>
        </p:nvSpPr>
        <p:spPr>
          <a:xfrm>
            <a:off x="4470400" y="5897202"/>
            <a:ext cx="4927600"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4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75E-6 2.22222E-6 L 0.40651 0.00092 " pathEditMode="relative" rAng="0" ptsTypes="AA">
                                      <p:cBhvr>
                                        <p:cTn id="6" dur="2000" fill="hold"/>
                                        <p:tgtEl>
                                          <p:spTgt spid="6"/>
                                        </p:tgtEl>
                                        <p:attrNameLst>
                                          <p:attrName>ppt_x</p:attrName>
                                          <p:attrName>ppt_y</p:attrName>
                                        </p:attrNameLst>
                                      </p:cBhvr>
                                      <p:rCtr x="20208" y="-46"/>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3.75E-6 2.22222E-6 L 0.40651 0.00092 " pathEditMode="relative" rAng="0" ptsTypes="AA">
                                      <p:cBhvr>
                                        <p:cTn id="10" dur="2000" fill="hold"/>
                                        <p:tgtEl>
                                          <p:spTgt spid="7"/>
                                        </p:tgtEl>
                                        <p:attrNameLst>
                                          <p:attrName>ppt_x</p:attrName>
                                          <p:attrName>ppt_y</p:attrName>
                                        </p:attrNameLst>
                                      </p:cBhvr>
                                      <p:rCtr x="20208" y="-46"/>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3.75E-6 2.22222E-6 L 0.40651 0.00092 " pathEditMode="relative" rAng="0" ptsTypes="AA">
                                      <p:cBhvr>
                                        <p:cTn id="14" dur="2000" fill="hold"/>
                                        <p:tgtEl>
                                          <p:spTgt spid="8"/>
                                        </p:tgtEl>
                                        <p:attrNameLst>
                                          <p:attrName>ppt_x</p:attrName>
                                          <p:attrName>ppt_y</p:attrName>
                                        </p:attrNameLst>
                                      </p:cBhvr>
                                      <p:rCtr x="20208" y="-46"/>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3.75E-6 2.22222E-6 L 0.40651 0.00092 " pathEditMode="relative" rAng="0" ptsTypes="AA">
                                      <p:cBhvr>
                                        <p:cTn id="18" dur="2000" fill="hold"/>
                                        <p:tgtEl>
                                          <p:spTgt spid="9"/>
                                        </p:tgtEl>
                                        <p:attrNameLst>
                                          <p:attrName>ppt_x</p:attrName>
                                          <p:attrName>ppt_y</p:attrName>
                                        </p:attrNameLst>
                                      </p:cBhvr>
                                      <p:rCtr x="20208" y="-46"/>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0" nodeType="clickEffect">
                                  <p:stCondLst>
                                    <p:cond delay="0"/>
                                  </p:stCondLst>
                                  <p:childTnLst>
                                    <p:animMotion origin="layout" path="M -3.75E-6 2.22222E-6 L 0.40651 0.00092 " pathEditMode="relative" rAng="0" ptsTypes="AA">
                                      <p:cBhvr>
                                        <p:cTn id="22" dur="2000" fill="hold"/>
                                        <p:tgtEl>
                                          <p:spTgt spid="10"/>
                                        </p:tgtEl>
                                        <p:attrNameLst>
                                          <p:attrName>ppt_x</p:attrName>
                                          <p:attrName>ppt_y</p:attrName>
                                        </p:attrNameLst>
                                      </p:cBhvr>
                                      <p:rCtr x="20208" y="-46"/>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0" nodeType="clickEffect">
                                  <p:stCondLst>
                                    <p:cond delay="0"/>
                                  </p:stCondLst>
                                  <p:childTnLst>
                                    <p:animMotion origin="layout" path="M -3.75E-6 2.22222E-6 L 0.40651 0.00092 " pathEditMode="relative" rAng="0" ptsTypes="AA">
                                      <p:cBhvr>
                                        <p:cTn id="26" dur="2000" fill="hold"/>
                                        <p:tgtEl>
                                          <p:spTgt spid="11"/>
                                        </p:tgtEl>
                                        <p:attrNameLst>
                                          <p:attrName>ppt_x</p:attrName>
                                          <p:attrName>ppt_y</p:attrName>
                                        </p:attrNameLst>
                                      </p:cBhvr>
                                      <p:rCtr x="20208" y="-46"/>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3.75E-6 2.22222E-6 L 0.40651 0.00092 " pathEditMode="relative" rAng="0" ptsTypes="AA">
                                      <p:cBhvr>
                                        <p:cTn id="30" dur="2000" fill="hold"/>
                                        <p:tgtEl>
                                          <p:spTgt spid="12"/>
                                        </p:tgtEl>
                                        <p:attrNameLst>
                                          <p:attrName>ppt_x</p:attrName>
                                          <p:attrName>ppt_y</p:attrName>
                                        </p:attrNameLst>
                                      </p:cBhvr>
                                      <p:rCtr x="20208" y="-46"/>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0" nodeType="clickEffect">
                                  <p:stCondLst>
                                    <p:cond delay="0"/>
                                  </p:stCondLst>
                                  <p:childTnLst>
                                    <p:animMotion origin="layout" path="M -3.75E-6 2.22222E-6 L 0.40651 0.00092 " pathEditMode="relative" rAng="0" ptsTypes="AA">
                                      <p:cBhvr>
                                        <p:cTn id="34" dur="2000" fill="hold"/>
                                        <p:tgtEl>
                                          <p:spTgt spid="13"/>
                                        </p:tgtEl>
                                        <p:attrNameLst>
                                          <p:attrName>ppt_x</p:attrName>
                                          <p:attrName>ppt_y</p:attrName>
                                        </p:attrNameLst>
                                      </p:cBhvr>
                                      <p:rCtr x="20208" y="-46"/>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0" nodeType="clickEffect">
                                  <p:stCondLst>
                                    <p:cond delay="0"/>
                                  </p:stCondLst>
                                  <p:childTnLst>
                                    <p:animMotion origin="layout" path="M -3.75E-6 2.22222E-6 L 0.40651 0.00092 " pathEditMode="relative" rAng="0" ptsTypes="AA">
                                      <p:cBhvr>
                                        <p:cTn id="38" dur="2000" fill="hold"/>
                                        <p:tgtEl>
                                          <p:spTgt spid="14"/>
                                        </p:tgtEl>
                                        <p:attrNameLst>
                                          <p:attrName>ppt_x</p:attrName>
                                          <p:attrName>ppt_y</p:attrName>
                                        </p:attrNameLst>
                                      </p:cBhvr>
                                      <p:rCtr x="20208"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FA3C5D5-F00E-3087-533C-8B376DF9CC79}"/>
              </a:ext>
            </a:extLst>
          </p:cNvPr>
          <p:cNvSpPr>
            <a:spLocks noGrp="1"/>
          </p:cNvSpPr>
          <p:nvPr>
            <p:ph type="title"/>
          </p:nvPr>
        </p:nvSpPr>
        <p:spPr/>
        <p:txBody>
          <a:bodyPr/>
          <a:lstStyle/>
          <a:p>
            <a:r>
              <a:rPr lang="lt-LT" dirty="0"/>
              <a:t>Ar esi matęs šituos ženklus? </a:t>
            </a:r>
            <a:endParaRPr lang="en-GB" dirty="0"/>
          </a:p>
        </p:txBody>
      </p:sp>
      <p:pic>
        <p:nvPicPr>
          <p:cNvPr id="5" name="Turinio vietos rezervavimo ženklas 4">
            <a:extLst>
              <a:ext uri="{FF2B5EF4-FFF2-40B4-BE49-F238E27FC236}">
                <a16:creationId xmlns:a16="http://schemas.microsoft.com/office/drawing/2014/main" id="{54EC44DC-A79C-1CC3-3F4B-56DCBD055BF1}"/>
              </a:ext>
            </a:extLst>
          </p:cNvPr>
          <p:cNvPicPr>
            <a:picLocks noGrp="1" noChangeAspect="1"/>
          </p:cNvPicPr>
          <p:nvPr>
            <p:ph idx="1"/>
          </p:nvPr>
        </p:nvPicPr>
        <p:blipFill>
          <a:blip r:embed="rId2"/>
          <a:stretch>
            <a:fillRect/>
          </a:stretch>
        </p:blipFill>
        <p:spPr>
          <a:xfrm>
            <a:off x="4125789" y="1790700"/>
            <a:ext cx="3934072" cy="3978275"/>
          </a:xfrm>
        </p:spPr>
      </p:pic>
    </p:spTree>
    <p:extLst>
      <p:ext uri="{BB962C8B-B14F-4D97-AF65-F5344CB8AC3E}">
        <p14:creationId xmlns:p14="http://schemas.microsoft.com/office/powerpoint/2010/main" val="3945771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522025C0-3178-0C15-0AB5-C7E7E6900976}"/>
              </a:ext>
            </a:extLst>
          </p:cNvPr>
          <p:cNvSpPr>
            <a:spLocks noGrp="1"/>
          </p:cNvSpPr>
          <p:nvPr>
            <p:ph type="title"/>
          </p:nvPr>
        </p:nvSpPr>
        <p:spPr>
          <a:xfrm>
            <a:off x="540988" y="540033"/>
            <a:ext cx="3884962" cy="1331604"/>
          </a:xfrm>
        </p:spPr>
        <p:txBody>
          <a:bodyPr anchor="b">
            <a:normAutofit/>
          </a:bodyPr>
          <a:lstStyle/>
          <a:p>
            <a:pPr algn="ctr"/>
            <a:r>
              <a:rPr lang="lt-LT" dirty="0" err="1"/>
              <a:t>mayday</a:t>
            </a:r>
            <a:endParaRPr lang="en-GB"/>
          </a:p>
        </p:txBody>
      </p:sp>
      <p:cxnSp>
        <p:nvCxnSpPr>
          <p:cNvPr id="11"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urinio vietos rezervavimo ženklas 2">
            <a:extLst>
              <a:ext uri="{FF2B5EF4-FFF2-40B4-BE49-F238E27FC236}">
                <a16:creationId xmlns:a16="http://schemas.microsoft.com/office/drawing/2014/main" id="{1E8A8503-CE41-F08D-46C6-37A4701183B5}"/>
              </a:ext>
            </a:extLst>
          </p:cNvPr>
          <p:cNvSpPr>
            <a:spLocks noGrp="1"/>
          </p:cNvSpPr>
          <p:nvPr>
            <p:ph idx="1"/>
          </p:nvPr>
        </p:nvSpPr>
        <p:spPr>
          <a:xfrm>
            <a:off x="540988" y="2759076"/>
            <a:ext cx="3884962" cy="3009899"/>
          </a:xfrm>
        </p:spPr>
        <p:txBody>
          <a:bodyPr>
            <a:normAutofit/>
          </a:bodyPr>
          <a:lstStyle/>
          <a:p>
            <a:pPr>
              <a:lnSpc>
                <a:spcPct val="115000"/>
              </a:lnSpc>
            </a:pPr>
            <a:r>
              <a:rPr lang="lt-LT" sz="1600" b="1" i="0" err="1">
                <a:effectLst/>
                <a:latin typeface="Montserrat" panose="00000500000000000000" pitchFamily="2" charset="0"/>
              </a:rPr>
              <a:t>Mayday</a:t>
            </a:r>
            <a:r>
              <a:rPr lang="lt-LT" sz="1600" b="0" i="0">
                <a:effectLst/>
                <a:latin typeface="Montserrat" panose="00000500000000000000" pitchFamily="2" charset="0"/>
              </a:rPr>
              <a:t> – niekas nenorėtų išgirsti šio šaukinio radijo ryšiu. Jis nėra populiariausias, bet niekas nenuginčytų, kad svarbiausias. Tai yra nelaimės kvietimas, kai kyla grėsmė gyvybei, pavyzdžiui, visiškas variklio gedimas. Jis kilęs iš prancūzų „</a:t>
            </a:r>
            <a:r>
              <a:rPr lang="lt-LT" sz="1600" b="0" i="0" err="1">
                <a:effectLst/>
                <a:latin typeface="Montserrat" panose="00000500000000000000" pitchFamily="2" charset="0"/>
              </a:rPr>
              <a:t>m’aidez</a:t>
            </a:r>
            <a:r>
              <a:rPr lang="lt-LT" sz="1600" b="0" i="0">
                <a:effectLst/>
                <a:latin typeface="Montserrat" panose="00000500000000000000" pitchFamily="2" charset="0"/>
              </a:rPr>
              <a:t>“ („padėti man“). Pilotai turi tai pasakyti tris kartus radijo ryšio pradžioje.</a:t>
            </a:r>
            <a:endParaRPr lang="en-GB" sz="1600"/>
          </a:p>
        </p:txBody>
      </p:sp>
      <p:sp>
        <p:nvSpPr>
          <p:cNvPr id="13" name="Rectangle 12">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 name="Paveikslėlis 3" descr="Paveikslėlis, kuriame yra iliustracija, dirižablis, animacija, lėktuvas&#10;&#10;Automatiškai sugeneruotas aprašymas">
            <a:extLst>
              <a:ext uri="{FF2B5EF4-FFF2-40B4-BE49-F238E27FC236}">
                <a16:creationId xmlns:a16="http://schemas.microsoft.com/office/drawing/2014/main" id="{16F46B27-12BB-AA02-7B50-9391078D6871}"/>
              </a:ext>
            </a:extLst>
          </p:cNvPr>
          <p:cNvPicPr>
            <a:picLocks noChangeAspect="1"/>
          </p:cNvPicPr>
          <p:nvPr/>
        </p:nvPicPr>
        <p:blipFill>
          <a:blip r:embed="rId2"/>
          <a:stretch>
            <a:fillRect/>
          </a:stretch>
        </p:blipFill>
        <p:spPr>
          <a:xfrm>
            <a:off x="5537200" y="1601171"/>
            <a:ext cx="6113812" cy="3653002"/>
          </a:xfrm>
          <a:prstGeom prst="rect">
            <a:avLst/>
          </a:prstGeom>
        </p:spPr>
      </p:pic>
    </p:spTree>
    <p:extLst>
      <p:ext uri="{BB962C8B-B14F-4D97-AF65-F5344CB8AC3E}">
        <p14:creationId xmlns:p14="http://schemas.microsoft.com/office/powerpoint/2010/main" val="394597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BEB94CEF-2C21-9CFC-20AF-728E943E1799}"/>
              </a:ext>
            </a:extLst>
          </p:cNvPr>
          <p:cNvSpPr>
            <a:spLocks noGrp="1"/>
          </p:cNvSpPr>
          <p:nvPr>
            <p:ph idx="1"/>
          </p:nvPr>
        </p:nvSpPr>
        <p:spPr>
          <a:xfrm>
            <a:off x="236220" y="6179821"/>
            <a:ext cx="10026650" cy="556260"/>
          </a:xfrm>
        </p:spPr>
        <p:txBody>
          <a:bodyPr/>
          <a:lstStyle/>
          <a:p>
            <a:r>
              <a:rPr lang="en-GB" dirty="0">
                <a:hlinkClick r:id="rId3"/>
              </a:rPr>
              <a:t>https://www.youtube.com/watch?v=XIaovi1JWyY</a:t>
            </a:r>
            <a:endParaRPr lang="en-GB" dirty="0"/>
          </a:p>
        </p:txBody>
      </p:sp>
      <p:pic>
        <p:nvPicPr>
          <p:cNvPr id="4" name="Internetinė medija 3" title="A380 EMERGENCY EVACUATION TEST">
            <a:hlinkClick r:id="" action="ppaction://media"/>
            <a:extLst>
              <a:ext uri="{FF2B5EF4-FFF2-40B4-BE49-F238E27FC236}">
                <a16:creationId xmlns:a16="http://schemas.microsoft.com/office/drawing/2014/main" id="{B03684C2-A276-7FB1-3FAB-E78B841C8905}"/>
              </a:ext>
            </a:extLst>
          </p:cNvPr>
          <p:cNvPicPr>
            <a:picLocks noRot="1" noChangeAspect="1"/>
          </p:cNvPicPr>
          <p:nvPr>
            <a:videoFile r:link="rId1"/>
          </p:nvPr>
        </p:nvPicPr>
        <p:blipFill>
          <a:blip r:embed="rId4"/>
          <a:stretch>
            <a:fillRect/>
          </a:stretch>
        </p:blipFill>
        <p:spPr>
          <a:xfrm>
            <a:off x="1473200" y="669290"/>
            <a:ext cx="9022080" cy="5097475"/>
          </a:xfrm>
          <a:prstGeom prst="rect">
            <a:avLst/>
          </a:prstGeom>
        </p:spPr>
      </p:pic>
    </p:spTree>
    <p:extLst>
      <p:ext uri="{BB962C8B-B14F-4D97-AF65-F5344CB8AC3E}">
        <p14:creationId xmlns:p14="http://schemas.microsoft.com/office/powerpoint/2010/main" val="6068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LeafVTI">
  <a:themeElements>
    <a:clrScheme name="AnalogousFromRegularSeedLeftStep">
      <a:dk1>
        <a:srgbClr val="000000"/>
      </a:dk1>
      <a:lt1>
        <a:srgbClr val="FFFFFF"/>
      </a:lt1>
      <a:dk2>
        <a:srgbClr val="1E1835"/>
      </a:dk2>
      <a:lt2>
        <a:srgbClr val="F1F3F0"/>
      </a:lt2>
      <a:accent1>
        <a:srgbClr val="9D29E7"/>
      </a:accent1>
      <a:accent2>
        <a:srgbClr val="4623D7"/>
      </a:accent2>
      <a:accent3>
        <a:srgbClr val="2953E7"/>
      </a:accent3>
      <a:accent4>
        <a:srgbClr val="1790D5"/>
      </a:accent4>
      <a:accent5>
        <a:srgbClr val="22C0B7"/>
      </a:accent5>
      <a:accent6>
        <a:srgbClr val="16C773"/>
      </a:accent6>
      <a:hlink>
        <a:srgbClr val="5C9C34"/>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51</TotalTime>
  <Words>111</Words>
  <Application>Microsoft Office PowerPoint</Application>
  <PresentationFormat>Plačiaekranė</PresentationFormat>
  <Paragraphs>11</Paragraphs>
  <Slides>13</Slides>
  <Notes>0</Notes>
  <HiddenSlides>0</HiddenSlides>
  <MMClips>4</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13</vt:i4>
      </vt:variant>
    </vt:vector>
  </HeadingPairs>
  <TitlesOfParts>
    <vt:vector size="19" baseType="lpstr">
      <vt:lpstr>Arial</vt:lpstr>
      <vt:lpstr>Avenir Next LT Pro Light</vt:lpstr>
      <vt:lpstr>Montserrat</vt:lpstr>
      <vt:lpstr>Rockwell Nova Light</vt:lpstr>
      <vt:lpstr>Wingdings</vt:lpstr>
      <vt:lpstr>LeafVTI</vt:lpstr>
      <vt:lpstr>Informaciniai ženklai</vt:lpstr>
      <vt:lpstr>„PowerPoint“ pateiktis</vt:lpstr>
      <vt:lpstr>Aplink mus daug sutartinių ženklų</vt:lpstr>
      <vt:lpstr>Ką reiškia žodis evakuacija? </vt:lpstr>
      <vt:lpstr>„PowerPoint“ pateiktis</vt:lpstr>
      <vt:lpstr>Ką reiškia žodis simbolis? </vt:lpstr>
      <vt:lpstr>Ar esi matęs šituos ženklus? </vt:lpstr>
      <vt:lpstr>mayday</vt:lpstr>
      <vt:lpstr>„PowerPoint“ pateiktis</vt:lpstr>
      <vt:lpstr>„PowerPoint“ pateiktis</vt:lpstr>
      <vt:lpstr>Kodėl svarbus gelbėjimas lėktuvuose ir laivuose?    </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Informaciniai ženklai</dc:title>
  <dc:creator>vilma vaskeviciene</dc:creator>
  <cp:lastModifiedBy>vilma vaskeviciene</cp:lastModifiedBy>
  <cp:revision>2</cp:revision>
  <dcterms:created xsi:type="dcterms:W3CDTF">2023-05-09T18:02:49Z</dcterms:created>
  <dcterms:modified xsi:type="dcterms:W3CDTF">2023-05-09T18:53:52Z</dcterms:modified>
</cp:coreProperties>
</file>