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01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566928"/>
            <a:ext cx="594360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51A58"/>
                </a:solidFill>
              </a:rPr>
              <a:t>OUTIL DE FORMATION • DESIGN &amp; MÉTIERS D’ART</a:t>
            </a:r>
            <a:endParaRPr lang="en-US" sz="1100" dirty="0"/>
          </a:p>
        </p:txBody>
      </p:sp>
      <p:sp>
        <p:nvSpPr>
          <p:cNvPr id="47" name="Text 45"/>
          <p:cNvSpPr/>
          <p:nvPr/>
        </p:nvSpPr>
        <p:spPr>
          <a:xfrm>
            <a:off x="1965960" y="1097280"/>
            <a:ext cx="6858000" cy="5303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3600" b="1" dirty="0">
                <a:solidFill>
                  <a:srgbClr val="051A58"/>
                </a:solidFill>
              </a:rPr>
              <a:t>ProFAN Transfert</a:t>
            </a:r>
            <a:endParaRPr lang="en-US" sz="3600" dirty="0"/>
          </a:p>
        </p:txBody>
      </p:sp>
      <p:sp>
        <p:nvSpPr>
          <p:cNvPr id="48" name="Text 46"/>
          <p:cNvSpPr/>
          <p:nvPr/>
        </p:nvSpPr>
        <p:spPr>
          <a:xfrm>
            <a:off x="1965960" y="1847088"/>
            <a:ext cx="7863840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r>
              <a:t>Structurer les pratiques coopératives, langagières et inclusives</a:t>
            </a:r>
          </a:p>
        </p:txBody>
      </p:sp>
      <p:sp>
        <p:nvSpPr>
          <p:cNvPr id="49" name="Shape 47"/>
          <p:cNvSpPr/>
          <p:nvPr/>
        </p:nvSpPr>
        <p:spPr>
          <a:xfrm>
            <a:off x="1965960" y="2487168"/>
            <a:ext cx="9738360" cy="1600200"/>
          </a:xfrm>
          <a:prstGeom prst="roundRect">
            <a:avLst>
              <a:gd name="adj" fmla="val 9143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50" name="Text 48"/>
          <p:cNvSpPr/>
          <p:nvPr/>
        </p:nvSpPr>
        <p:spPr>
          <a:xfrm>
            <a:off x="2331720" y="2980944"/>
            <a:ext cx="6583680" cy="6400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</a:rPr>
              <a:t>ENRICHIR LES PRATIQUES</a:t>
            </a:r>
            <a:endParaRPr lang="en-US" sz="2700" dirty="0"/>
          </a:p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</a:rPr>
              <a:t>SANS LES RÉVOLUTIONNER</a:t>
            </a:r>
            <a:endParaRPr lang="en-US" sz="2700" dirty="0"/>
          </a:p>
        </p:txBody>
      </p:sp>
      <p:sp>
        <p:nvSpPr>
          <p:cNvPr id="51" name="Shape 49"/>
          <p:cNvSpPr/>
          <p:nvPr/>
        </p:nvSpPr>
        <p:spPr>
          <a:xfrm>
            <a:off x="10131552" y="2980944"/>
            <a:ext cx="685800" cy="6858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52" name="Text 50"/>
          <p:cNvSpPr/>
          <p:nvPr/>
        </p:nvSpPr>
        <p:spPr>
          <a:xfrm>
            <a:off x="10314432" y="3182112"/>
            <a:ext cx="3108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51A58"/>
                </a:solidFill>
              </a:rPr>
              <a:t>→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1993392" y="4663440"/>
            <a:ext cx="932688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</a:rPr>
              <a:t>Une carte pour identifier les gestes déjà présents dans les séquences,</a:t>
            </a:r>
            <a:endParaRPr lang="en-US" sz="1500" dirty="0"/>
          </a:p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</a:rPr>
              <a:t>les rendre explicites et les inscrire dans la progression.</a:t>
            </a:r>
            <a:endParaRPr lang="en-US" sz="1500" dirty="0"/>
          </a:p>
        </p:txBody>
      </p:sp>
      <p:sp>
        <p:nvSpPr>
          <p:cNvPr id="54" name="Shape 52"/>
          <p:cNvSpPr/>
          <p:nvPr/>
        </p:nvSpPr>
        <p:spPr>
          <a:xfrm>
            <a:off x="2011680" y="5577840"/>
            <a:ext cx="1691640" cy="502920"/>
          </a:xfrm>
          <a:prstGeom prst="roundRect">
            <a:avLst>
              <a:gd name="adj" fmla="val 10909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55" name="Text 53"/>
          <p:cNvSpPr/>
          <p:nvPr/>
        </p:nvSpPr>
        <p:spPr>
          <a:xfrm>
            <a:off x="2103120" y="5696712"/>
            <a:ext cx="23774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0A0B0"/>
                </a:solidFill>
              </a:rPr>
              <a:t>↔</a:t>
            </a:r>
            <a:endParaRPr lang="en-US" sz="1300" dirty="0"/>
          </a:p>
        </p:txBody>
      </p:sp>
      <p:sp>
        <p:nvSpPr>
          <p:cNvPr id="56" name="Text 54"/>
          <p:cNvSpPr/>
          <p:nvPr/>
        </p:nvSpPr>
        <p:spPr>
          <a:xfrm>
            <a:off x="2395728" y="5733288"/>
            <a:ext cx="1216152" cy="1371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30" b="1" dirty="0">
                <a:solidFill>
                  <a:srgbClr val="FFFFFF"/>
                </a:solidFill>
              </a:rPr>
              <a:t>COOPÉRER</a:t>
            </a:r>
            <a:endParaRPr lang="en-US" sz="930" dirty="0"/>
          </a:p>
        </p:txBody>
      </p:sp>
      <p:sp>
        <p:nvSpPr>
          <p:cNvPr id="57" name="Shape 55"/>
          <p:cNvSpPr/>
          <p:nvPr/>
        </p:nvSpPr>
        <p:spPr>
          <a:xfrm>
            <a:off x="3968496" y="5577840"/>
            <a:ext cx="1691640" cy="502920"/>
          </a:xfrm>
          <a:prstGeom prst="roundRect">
            <a:avLst>
              <a:gd name="adj" fmla="val 10909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58" name="Text 56"/>
          <p:cNvSpPr/>
          <p:nvPr/>
        </p:nvSpPr>
        <p:spPr>
          <a:xfrm>
            <a:off x="4059936" y="5696712"/>
            <a:ext cx="23774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0A0B0"/>
                </a:solidFill>
              </a:rPr>
              <a:t>☰</a:t>
            </a:r>
            <a:endParaRPr lang="en-US" sz="1300" dirty="0"/>
          </a:p>
        </p:txBody>
      </p:sp>
      <p:sp>
        <p:nvSpPr>
          <p:cNvPr id="59" name="Text 57"/>
          <p:cNvSpPr/>
          <p:nvPr/>
        </p:nvSpPr>
        <p:spPr>
          <a:xfrm>
            <a:off x="4352544" y="5733288"/>
            <a:ext cx="1216152" cy="1371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30" b="1" dirty="0">
                <a:solidFill>
                  <a:srgbClr val="FFFFFF"/>
                </a:solidFill>
              </a:rPr>
              <a:t>VERBALISER</a:t>
            </a:r>
            <a:endParaRPr lang="en-US" sz="930" dirty="0"/>
          </a:p>
        </p:txBody>
      </p:sp>
      <p:sp>
        <p:nvSpPr>
          <p:cNvPr id="60" name="Shape 58"/>
          <p:cNvSpPr/>
          <p:nvPr/>
        </p:nvSpPr>
        <p:spPr>
          <a:xfrm>
            <a:off x="5925312" y="5577840"/>
            <a:ext cx="1691640" cy="502920"/>
          </a:xfrm>
          <a:prstGeom prst="roundRect">
            <a:avLst>
              <a:gd name="adj" fmla="val 10909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61" name="Text 59"/>
          <p:cNvSpPr/>
          <p:nvPr/>
        </p:nvSpPr>
        <p:spPr>
          <a:xfrm>
            <a:off x="6016752" y="5696712"/>
            <a:ext cx="23774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EF4A83"/>
                </a:solidFill>
              </a:rPr>
              <a:t>↬</a:t>
            </a:r>
            <a:endParaRPr lang="en-US" sz="1300" dirty="0"/>
          </a:p>
        </p:txBody>
      </p:sp>
      <p:sp>
        <p:nvSpPr>
          <p:cNvPr id="62" name="Text 60"/>
          <p:cNvSpPr/>
          <p:nvPr/>
        </p:nvSpPr>
        <p:spPr>
          <a:xfrm>
            <a:off x="6309360" y="5733288"/>
            <a:ext cx="1216152" cy="1371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30" b="1" dirty="0">
                <a:solidFill>
                  <a:srgbClr val="FFFFFF"/>
                </a:solidFill>
              </a:rPr>
              <a:t>DIFFÉRENCIER</a:t>
            </a:r>
            <a:endParaRPr lang="en-US" sz="930" dirty="0"/>
          </a:p>
        </p:txBody>
      </p:sp>
      <p:sp>
        <p:nvSpPr>
          <p:cNvPr id="63" name="Shape 61"/>
          <p:cNvSpPr/>
          <p:nvPr/>
        </p:nvSpPr>
        <p:spPr>
          <a:xfrm>
            <a:off x="7882128" y="5577840"/>
            <a:ext cx="1691640" cy="502920"/>
          </a:xfrm>
          <a:prstGeom prst="roundRect">
            <a:avLst>
              <a:gd name="adj" fmla="val 10909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64" name="Text 62"/>
          <p:cNvSpPr/>
          <p:nvPr/>
        </p:nvSpPr>
        <p:spPr>
          <a:xfrm>
            <a:off x="7973568" y="5696712"/>
            <a:ext cx="23774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28C1B"/>
                </a:solidFill>
              </a:rPr>
              <a:t>≡</a:t>
            </a:r>
            <a:endParaRPr lang="en-US" sz="1300" dirty="0"/>
          </a:p>
        </p:txBody>
      </p:sp>
      <p:sp>
        <p:nvSpPr>
          <p:cNvPr id="65" name="Text 63"/>
          <p:cNvSpPr/>
          <p:nvPr/>
        </p:nvSpPr>
        <p:spPr>
          <a:xfrm>
            <a:off x="8266176" y="5733288"/>
            <a:ext cx="1216152" cy="1371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30" b="1" dirty="0">
                <a:solidFill>
                  <a:srgbClr val="FFFFFF"/>
                </a:solidFill>
              </a:rPr>
              <a:t>RÉGULER</a:t>
            </a:r>
            <a:endParaRPr lang="en-US" sz="930" dirty="0"/>
          </a:p>
        </p:txBody>
      </p:sp>
      <p:sp>
        <p:nvSpPr>
          <p:cNvPr id="66" name="Shape 64"/>
          <p:cNvSpPr/>
          <p:nvPr/>
        </p:nvSpPr>
        <p:spPr>
          <a:xfrm>
            <a:off x="9838944" y="5577840"/>
            <a:ext cx="1691640" cy="502920"/>
          </a:xfrm>
          <a:prstGeom prst="roundRect">
            <a:avLst>
              <a:gd name="adj" fmla="val 10909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67" name="Text 65"/>
          <p:cNvSpPr/>
          <p:nvPr/>
        </p:nvSpPr>
        <p:spPr>
          <a:xfrm>
            <a:off x="9930384" y="5696712"/>
            <a:ext cx="23774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BC02D"/>
                </a:solidFill>
              </a:rPr>
              <a:t>☆</a:t>
            </a:r>
            <a:endParaRPr lang="en-US" sz="1300" dirty="0"/>
          </a:p>
        </p:txBody>
      </p:sp>
      <p:sp>
        <p:nvSpPr>
          <p:cNvPr id="68" name="Text 66"/>
          <p:cNvSpPr/>
          <p:nvPr/>
        </p:nvSpPr>
        <p:spPr>
          <a:xfrm>
            <a:off x="10222992" y="5733288"/>
            <a:ext cx="1216152" cy="1371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30" b="1" dirty="0">
                <a:solidFill>
                  <a:srgbClr val="FFFFFF"/>
                </a:solidFill>
              </a:rPr>
              <a:t>VALORISER</a:t>
            </a:r>
            <a:endParaRPr lang="en-US" sz="93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10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DÉCORTIQUER LA SÉQUENCE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Une illustration visuelle pour montrer comment ProFAN se loge dans la pratique de projet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5010912" y="1856232"/>
            <a:ext cx="3145536" cy="2121408"/>
          </a:xfrm>
          <a:prstGeom prst="roundRect">
            <a:avLst>
              <a:gd name="adj" fmla="val 3448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87" name="Shape 84"/>
          <p:cNvSpPr/>
          <p:nvPr/>
        </p:nvSpPr>
        <p:spPr>
          <a:xfrm>
            <a:off x="4206240" y="1933956"/>
            <a:ext cx="914400" cy="914400"/>
          </a:xfrm>
          <a:prstGeom prst="line">
            <a:avLst/>
          </a:prstGeom>
          <a:noFill/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88" name="Shape 85"/>
          <p:cNvSpPr/>
          <p:nvPr/>
        </p:nvSpPr>
        <p:spPr>
          <a:xfrm>
            <a:off x="1965960" y="1508760"/>
            <a:ext cx="224028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89" name="Shape 86"/>
          <p:cNvSpPr/>
          <p:nvPr/>
        </p:nvSpPr>
        <p:spPr>
          <a:xfrm>
            <a:off x="1984248" y="1527048"/>
            <a:ext cx="220370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90" name="Shape 87"/>
          <p:cNvSpPr/>
          <p:nvPr/>
        </p:nvSpPr>
        <p:spPr>
          <a:xfrm>
            <a:off x="2075688" y="1673352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91" name="Text 88"/>
          <p:cNvSpPr/>
          <p:nvPr/>
        </p:nvSpPr>
        <p:spPr>
          <a:xfrm>
            <a:off x="2148840" y="1764792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2368A2"/>
                </a:solidFill>
              </a:rPr>
              <a:t>1</a:t>
            </a:r>
            <a:endParaRPr lang="en-US" sz="1050" dirty="0"/>
          </a:p>
        </p:txBody>
      </p:sp>
      <p:sp>
        <p:nvSpPr>
          <p:cNvPr id="92" name="Text 89"/>
          <p:cNvSpPr/>
          <p:nvPr/>
        </p:nvSpPr>
        <p:spPr>
          <a:xfrm>
            <a:off x="2514600" y="1719072"/>
            <a:ext cx="15453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Accroche sensible</a:t>
            </a:r>
            <a:endParaRPr lang="en-US" sz="1250" dirty="0"/>
          </a:p>
        </p:txBody>
      </p:sp>
      <p:sp>
        <p:nvSpPr>
          <p:cNvPr id="93" name="Text 90"/>
          <p:cNvSpPr/>
          <p:nvPr/>
        </p:nvSpPr>
        <p:spPr>
          <a:xfrm>
            <a:off x="2514600" y="1993392"/>
            <a:ext cx="1545336" cy="28346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plat, image, mémoire, mise en confiance</a:t>
            </a:r>
            <a:endParaRPr lang="en-US" sz="870" dirty="0"/>
          </a:p>
        </p:txBody>
      </p:sp>
      <p:sp>
        <p:nvSpPr>
          <p:cNvPr id="94" name="Shape 91"/>
          <p:cNvSpPr/>
          <p:nvPr/>
        </p:nvSpPr>
        <p:spPr>
          <a:xfrm>
            <a:off x="4206240" y="3259836"/>
            <a:ext cx="914400" cy="914400"/>
          </a:xfrm>
          <a:prstGeom prst="line">
            <a:avLst/>
          </a:prstGeom>
          <a:noFill/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95" name="Shape 92"/>
          <p:cNvSpPr/>
          <p:nvPr/>
        </p:nvSpPr>
        <p:spPr>
          <a:xfrm>
            <a:off x="1965960" y="2834640"/>
            <a:ext cx="224028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6" name="Shape 93"/>
          <p:cNvSpPr/>
          <p:nvPr/>
        </p:nvSpPr>
        <p:spPr>
          <a:xfrm>
            <a:off x="1984248" y="2852928"/>
            <a:ext cx="2203704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97" name="Shape 94"/>
          <p:cNvSpPr/>
          <p:nvPr/>
        </p:nvSpPr>
        <p:spPr>
          <a:xfrm>
            <a:off x="2075688" y="2999232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98" name="Text 95"/>
          <p:cNvSpPr/>
          <p:nvPr/>
        </p:nvSpPr>
        <p:spPr>
          <a:xfrm>
            <a:off x="2148840" y="3090672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0A0B0"/>
                </a:solidFill>
              </a:rPr>
              <a:t>2</a:t>
            </a:r>
            <a:endParaRPr lang="en-US" sz="1050" dirty="0"/>
          </a:p>
        </p:txBody>
      </p:sp>
      <p:sp>
        <p:nvSpPr>
          <p:cNvPr id="99" name="Text 96"/>
          <p:cNvSpPr/>
          <p:nvPr/>
        </p:nvSpPr>
        <p:spPr>
          <a:xfrm>
            <a:off x="2514600" y="3044952"/>
            <a:ext cx="15453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Mise en mots</a:t>
            </a:r>
            <a:endParaRPr lang="en-US" sz="1250" dirty="0"/>
          </a:p>
        </p:txBody>
      </p:sp>
      <p:sp>
        <p:nvSpPr>
          <p:cNvPr id="100" name="Text 97"/>
          <p:cNvSpPr/>
          <p:nvPr/>
        </p:nvSpPr>
        <p:spPr>
          <a:xfrm>
            <a:off x="2514600" y="3319272"/>
            <a:ext cx="1545336" cy="28346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pêle-mêle : émotions, goûts, couleurs, vocabulaire</a:t>
            </a:r>
            <a:endParaRPr lang="en-US" sz="870" dirty="0"/>
          </a:p>
        </p:txBody>
      </p:sp>
      <p:sp>
        <p:nvSpPr>
          <p:cNvPr id="101" name="Shape 98"/>
          <p:cNvSpPr/>
          <p:nvPr/>
        </p:nvSpPr>
        <p:spPr>
          <a:xfrm>
            <a:off x="4206240" y="4585716"/>
            <a:ext cx="914400" cy="914400"/>
          </a:xfrm>
          <a:prstGeom prst="line">
            <a:avLst/>
          </a:prstGeom>
          <a:noFill/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102" name="Shape 99"/>
          <p:cNvSpPr/>
          <p:nvPr/>
        </p:nvSpPr>
        <p:spPr>
          <a:xfrm>
            <a:off x="1965960" y="4160520"/>
            <a:ext cx="224028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03" name="Shape 100"/>
          <p:cNvSpPr/>
          <p:nvPr/>
        </p:nvSpPr>
        <p:spPr>
          <a:xfrm>
            <a:off x="1984248" y="4178808"/>
            <a:ext cx="2203704" cy="45720"/>
          </a:xfrm>
          <a:prstGeom prst="rect">
            <a:avLst/>
          </a:prstGeom>
          <a:solidFill>
            <a:srgbClr val="F28C1B"/>
          </a:solidFill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104" name="Shape 101"/>
          <p:cNvSpPr/>
          <p:nvPr/>
        </p:nvSpPr>
        <p:spPr>
          <a:xfrm>
            <a:off x="2075688" y="4325112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105" name="Text 102"/>
          <p:cNvSpPr/>
          <p:nvPr/>
        </p:nvSpPr>
        <p:spPr>
          <a:xfrm>
            <a:off x="2148840" y="4416552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28C1B"/>
                </a:solidFill>
              </a:rPr>
              <a:t>3</a:t>
            </a:r>
            <a:endParaRPr lang="en-US" sz="1050" dirty="0"/>
          </a:p>
        </p:txBody>
      </p:sp>
      <p:sp>
        <p:nvSpPr>
          <p:cNvPr id="106" name="Text 103"/>
          <p:cNvSpPr/>
          <p:nvPr/>
        </p:nvSpPr>
        <p:spPr>
          <a:xfrm>
            <a:off x="2514600" y="4370832"/>
            <a:ext cx="15453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Organisation visuelle</a:t>
            </a:r>
            <a:endParaRPr lang="en-US" sz="1250" dirty="0"/>
          </a:p>
        </p:txBody>
      </p:sp>
      <p:sp>
        <p:nvSpPr>
          <p:cNvPr id="107" name="Text 104"/>
          <p:cNvSpPr/>
          <p:nvPr/>
        </p:nvSpPr>
        <p:spPr>
          <a:xfrm>
            <a:off x="2514600" y="4645152"/>
            <a:ext cx="1545336" cy="28346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carte mentale, 3 mots, signes, composition</a:t>
            </a:r>
            <a:endParaRPr lang="en-US" sz="870" dirty="0"/>
          </a:p>
        </p:txBody>
      </p:sp>
      <p:sp>
        <p:nvSpPr>
          <p:cNvPr id="108" name="Shape 105"/>
          <p:cNvSpPr/>
          <p:nvPr/>
        </p:nvSpPr>
        <p:spPr>
          <a:xfrm>
            <a:off x="8869680" y="1933956"/>
            <a:ext cx="914400" cy="914400"/>
          </a:xfrm>
          <a:prstGeom prst="line">
            <a:avLst/>
          </a:prstGeom>
          <a:noFill/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109" name="Shape 106"/>
          <p:cNvSpPr/>
          <p:nvPr/>
        </p:nvSpPr>
        <p:spPr>
          <a:xfrm>
            <a:off x="8869680" y="1508760"/>
            <a:ext cx="246888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10" name="Shape 107"/>
          <p:cNvSpPr/>
          <p:nvPr/>
        </p:nvSpPr>
        <p:spPr>
          <a:xfrm>
            <a:off x="8887968" y="1527048"/>
            <a:ext cx="2432304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111" name="Shape 108"/>
          <p:cNvSpPr/>
          <p:nvPr/>
        </p:nvSpPr>
        <p:spPr>
          <a:xfrm>
            <a:off x="8979408" y="1673352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112" name="Text 109"/>
          <p:cNvSpPr/>
          <p:nvPr/>
        </p:nvSpPr>
        <p:spPr>
          <a:xfrm>
            <a:off x="9052560" y="1764792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EF4A83"/>
                </a:solidFill>
              </a:rPr>
              <a:t>4</a:t>
            </a:r>
            <a:endParaRPr lang="en-US" sz="1050" dirty="0"/>
          </a:p>
        </p:txBody>
      </p:sp>
      <p:sp>
        <p:nvSpPr>
          <p:cNvPr id="113" name="Text 110"/>
          <p:cNvSpPr/>
          <p:nvPr/>
        </p:nvSpPr>
        <p:spPr>
          <a:xfrm>
            <a:off x="9418320" y="1719072"/>
            <a:ext cx="17739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Coopération</a:t>
            </a:r>
            <a:endParaRPr lang="en-US" sz="1250" dirty="0"/>
          </a:p>
        </p:txBody>
      </p:sp>
      <p:sp>
        <p:nvSpPr>
          <p:cNvPr id="114" name="Text 111"/>
          <p:cNvSpPr/>
          <p:nvPr/>
        </p:nvSpPr>
        <p:spPr>
          <a:xfrm>
            <a:off x="9418320" y="1993392"/>
            <a:ext cx="1773936" cy="28346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réfléchir / échanger / partager, ping-pong, têtes numérotées</a:t>
            </a:r>
            <a:endParaRPr lang="en-US" sz="870" dirty="0"/>
          </a:p>
        </p:txBody>
      </p:sp>
      <p:sp>
        <p:nvSpPr>
          <p:cNvPr id="115" name="Shape 112"/>
          <p:cNvSpPr/>
          <p:nvPr/>
        </p:nvSpPr>
        <p:spPr>
          <a:xfrm>
            <a:off x="8869680" y="3259836"/>
            <a:ext cx="914400" cy="914400"/>
          </a:xfrm>
          <a:prstGeom prst="line">
            <a:avLst/>
          </a:prstGeom>
          <a:noFill/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116" name="Shape 113"/>
          <p:cNvSpPr/>
          <p:nvPr/>
        </p:nvSpPr>
        <p:spPr>
          <a:xfrm>
            <a:off x="8869680" y="2834640"/>
            <a:ext cx="246888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17" name="Shape 114"/>
          <p:cNvSpPr/>
          <p:nvPr/>
        </p:nvSpPr>
        <p:spPr>
          <a:xfrm>
            <a:off x="8887968" y="2852928"/>
            <a:ext cx="2432304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118" name="Shape 115"/>
          <p:cNvSpPr/>
          <p:nvPr/>
        </p:nvSpPr>
        <p:spPr>
          <a:xfrm>
            <a:off x="8979408" y="2999232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119" name="Text 116"/>
          <p:cNvSpPr/>
          <p:nvPr/>
        </p:nvSpPr>
        <p:spPr>
          <a:xfrm>
            <a:off x="9052560" y="3090672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0A0B0"/>
                </a:solidFill>
              </a:rPr>
              <a:t>5</a:t>
            </a:r>
            <a:endParaRPr lang="en-US" sz="1050" dirty="0"/>
          </a:p>
        </p:txBody>
      </p:sp>
      <p:sp>
        <p:nvSpPr>
          <p:cNvPr id="120" name="Text 117"/>
          <p:cNvSpPr/>
          <p:nvPr/>
        </p:nvSpPr>
        <p:spPr>
          <a:xfrm>
            <a:off x="9418320" y="3044952"/>
            <a:ext cx="17739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Différenciation</a:t>
            </a:r>
            <a:endParaRPr lang="en-US" sz="1250" dirty="0"/>
          </a:p>
        </p:txBody>
      </p:sp>
      <p:sp>
        <p:nvSpPr>
          <p:cNvPr id="121" name="Text 118"/>
          <p:cNvSpPr/>
          <p:nvPr/>
        </p:nvSpPr>
        <p:spPr>
          <a:xfrm>
            <a:off x="9418320" y="3319272"/>
            <a:ext cx="1773936" cy="28346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choix des supports, aides lexicales, étayages, temporalité souple</a:t>
            </a:r>
            <a:endParaRPr lang="en-US" sz="870" dirty="0"/>
          </a:p>
        </p:txBody>
      </p:sp>
      <p:sp>
        <p:nvSpPr>
          <p:cNvPr id="122" name="Shape 119"/>
          <p:cNvSpPr/>
          <p:nvPr/>
        </p:nvSpPr>
        <p:spPr>
          <a:xfrm>
            <a:off x="8869680" y="4585716"/>
            <a:ext cx="914400" cy="914400"/>
          </a:xfrm>
          <a:prstGeom prst="line">
            <a:avLst/>
          </a:prstGeom>
          <a:noFill/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3" name="Shape 120"/>
          <p:cNvSpPr/>
          <p:nvPr/>
        </p:nvSpPr>
        <p:spPr>
          <a:xfrm>
            <a:off x="8869680" y="4160520"/>
            <a:ext cx="246888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24" name="Shape 121"/>
          <p:cNvSpPr/>
          <p:nvPr/>
        </p:nvSpPr>
        <p:spPr>
          <a:xfrm>
            <a:off x="8887968" y="4178808"/>
            <a:ext cx="2432304" cy="45720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5" name="Shape 122"/>
          <p:cNvSpPr/>
          <p:nvPr/>
        </p:nvSpPr>
        <p:spPr>
          <a:xfrm>
            <a:off x="8979408" y="4325112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126" name="Text 123"/>
          <p:cNvSpPr/>
          <p:nvPr/>
        </p:nvSpPr>
        <p:spPr>
          <a:xfrm>
            <a:off x="9052560" y="4416552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51A58"/>
                </a:solidFill>
              </a:rPr>
              <a:t>6</a:t>
            </a:r>
            <a:endParaRPr lang="en-US" sz="1050" dirty="0"/>
          </a:p>
        </p:txBody>
      </p:sp>
      <p:sp>
        <p:nvSpPr>
          <p:cNvPr id="127" name="Text 124"/>
          <p:cNvSpPr/>
          <p:nvPr/>
        </p:nvSpPr>
        <p:spPr>
          <a:xfrm>
            <a:off x="9418320" y="4370832"/>
            <a:ext cx="17739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Production et régulation</a:t>
            </a:r>
            <a:endParaRPr lang="en-US" sz="1250" dirty="0"/>
          </a:p>
        </p:txBody>
      </p:sp>
      <p:sp>
        <p:nvSpPr>
          <p:cNvPr id="128" name="Text 125"/>
          <p:cNvSpPr/>
          <p:nvPr/>
        </p:nvSpPr>
        <p:spPr>
          <a:xfrm>
            <a:off x="9418320" y="4645152"/>
            <a:ext cx="1773936" cy="28346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oral, feedback, trace et réinvestissement</a:t>
            </a:r>
            <a:endParaRPr lang="en-US" sz="870" dirty="0"/>
          </a:p>
        </p:txBody>
      </p:sp>
      <p:sp>
        <p:nvSpPr>
          <p:cNvPr id="129" name="Shape 126"/>
          <p:cNvSpPr/>
          <p:nvPr/>
        </p:nvSpPr>
        <p:spPr>
          <a:xfrm>
            <a:off x="2331720" y="5504688"/>
            <a:ext cx="8869680" cy="393192"/>
          </a:xfrm>
          <a:prstGeom prst="roundRect">
            <a:avLst>
              <a:gd name="adj" fmla="val 13953"/>
            </a:avLst>
          </a:prstGeom>
          <a:solidFill>
            <a:srgbClr val="EFF8F2"/>
          </a:solidFill>
          <a:ln w="12700">
            <a:solidFill>
              <a:srgbClr val="D9E8DD"/>
            </a:solidFill>
            <a:prstDash val="solid"/>
          </a:ln>
        </p:spPr>
        <p:txBody>
          <a:bodyPr/>
          <a:p/>
        </p:txBody>
      </p:sp>
      <p:sp>
        <p:nvSpPr>
          <p:cNvPr id="130" name="Text 127"/>
          <p:cNvSpPr/>
          <p:nvPr/>
        </p:nvSpPr>
        <p:spPr>
          <a:xfrm>
            <a:off x="2606040" y="5623560"/>
            <a:ext cx="832104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40" b="1" dirty="0">
                <a:solidFill>
                  <a:srgbClr val="051A58"/>
                </a:solidFill>
              </a:rPr>
              <a:t>CPS mobilisées : écoute empathique • expression de soi • coopération • choix • confiance</a:t>
            </a:r>
            <a:endParaRPr lang="en-US" sz="940" dirty="0"/>
          </a:p>
        </p:txBody>
      </p:sp>
      <p:pic>
        <p:nvPicPr>
          <p:cNvPr id="131" name="Picture 130" descr="feijoada_slide10_cad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912" y="1856232"/>
            <a:ext cx="3145536" cy="2121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11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LECTURE LANGAGIÈRE DE LA SÉQUENCE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Faire de la langue un appui concret pour comprendre, produire et présenter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1965960" y="1463040"/>
            <a:ext cx="1874520" cy="4206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86" name="Text 84"/>
          <p:cNvSpPr/>
          <p:nvPr/>
        </p:nvSpPr>
        <p:spPr>
          <a:xfrm>
            <a:off x="1993392" y="1600200"/>
            <a:ext cx="181965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Moment</a:t>
            </a:r>
            <a:endParaRPr lang="en-US" sz="850" dirty="0"/>
          </a:p>
        </p:txBody>
      </p:sp>
      <p:sp>
        <p:nvSpPr>
          <p:cNvPr id="87" name="Shape 85"/>
          <p:cNvSpPr/>
          <p:nvPr/>
        </p:nvSpPr>
        <p:spPr>
          <a:xfrm>
            <a:off x="3840480" y="1463040"/>
            <a:ext cx="4892040" cy="420624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88" name="Text 86"/>
          <p:cNvSpPr/>
          <p:nvPr/>
        </p:nvSpPr>
        <p:spPr>
          <a:xfrm>
            <a:off x="3867912" y="1600200"/>
            <a:ext cx="48371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Activité de langue</a:t>
            </a:r>
            <a:endParaRPr lang="en-US" sz="850" dirty="0"/>
          </a:p>
        </p:txBody>
      </p:sp>
      <p:sp>
        <p:nvSpPr>
          <p:cNvPr id="89" name="Shape 87"/>
          <p:cNvSpPr/>
          <p:nvPr/>
        </p:nvSpPr>
        <p:spPr>
          <a:xfrm>
            <a:off x="8732520" y="1463040"/>
            <a:ext cx="2971800" cy="4206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0" name="Text 88"/>
          <p:cNvSpPr/>
          <p:nvPr/>
        </p:nvSpPr>
        <p:spPr>
          <a:xfrm>
            <a:off x="8759952" y="1600200"/>
            <a:ext cx="29169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Trace / phrase-amorce</a:t>
            </a:r>
            <a:endParaRPr lang="en-US" sz="850" dirty="0"/>
          </a:p>
        </p:txBody>
      </p:sp>
      <p:sp>
        <p:nvSpPr>
          <p:cNvPr id="91" name="Shape 89"/>
          <p:cNvSpPr/>
          <p:nvPr/>
        </p:nvSpPr>
        <p:spPr>
          <a:xfrm>
            <a:off x="1965960" y="1883664"/>
            <a:ext cx="187452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92" name="Text 90"/>
          <p:cNvSpPr/>
          <p:nvPr/>
        </p:nvSpPr>
        <p:spPr>
          <a:xfrm>
            <a:off x="2039112" y="1993392"/>
            <a:ext cx="172821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222222"/>
                </a:solidFill>
              </a:rPr>
              <a:t>1. Comprendre</a:t>
            </a:r>
            <a:endParaRPr lang="en-US" sz="820" dirty="0"/>
          </a:p>
        </p:txBody>
      </p:sp>
      <p:sp>
        <p:nvSpPr>
          <p:cNvPr id="93" name="Shape 91"/>
          <p:cNvSpPr/>
          <p:nvPr/>
        </p:nvSpPr>
        <p:spPr>
          <a:xfrm>
            <a:off x="3840480" y="1883664"/>
            <a:ext cx="489204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94" name="Text 92"/>
          <p:cNvSpPr/>
          <p:nvPr/>
        </p:nvSpPr>
        <p:spPr>
          <a:xfrm>
            <a:off x="3913632" y="1993392"/>
            <a:ext cx="474573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Lire la consigne, identifier les verbes d’action et la production attendue.</a:t>
            </a:r>
            <a:endParaRPr lang="en-US" sz="820" dirty="0"/>
          </a:p>
        </p:txBody>
      </p:sp>
      <p:sp>
        <p:nvSpPr>
          <p:cNvPr id="95" name="Shape 93"/>
          <p:cNvSpPr/>
          <p:nvPr/>
        </p:nvSpPr>
        <p:spPr>
          <a:xfrm>
            <a:off x="8732520" y="1883664"/>
            <a:ext cx="29718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96" name="Text 94"/>
          <p:cNvSpPr/>
          <p:nvPr/>
        </p:nvSpPr>
        <p:spPr>
          <a:xfrm>
            <a:off x="8805672" y="1993392"/>
            <a:ext cx="282549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Je dois imaginer / raconter / expliquer.</a:t>
            </a:r>
            <a:endParaRPr lang="en-US" sz="820" dirty="0"/>
          </a:p>
        </p:txBody>
      </p:sp>
      <p:sp>
        <p:nvSpPr>
          <p:cNvPr id="97" name="Shape 95"/>
          <p:cNvSpPr/>
          <p:nvPr/>
        </p:nvSpPr>
        <p:spPr>
          <a:xfrm>
            <a:off x="1965960" y="2596896"/>
            <a:ext cx="1874520" cy="713232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98" name="Text 96"/>
          <p:cNvSpPr/>
          <p:nvPr/>
        </p:nvSpPr>
        <p:spPr>
          <a:xfrm>
            <a:off x="2039112" y="2706624"/>
            <a:ext cx="172821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222222"/>
                </a:solidFill>
              </a:rPr>
              <a:t>2. Nommer</a:t>
            </a:r>
            <a:endParaRPr lang="en-US" sz="820" dirty="0"/>
          </a:p>
        </p:txBody>
      </p:sp>
      <p:sp>
        <p:nvSpPr>
          <p:cNvPr id="99" name="Shape 97"/>
          <p:cNvSpPr/>
          <p:nvPr/>
        </p:nvSpPr>
        <p:spPr>
          <a:xfrm>
            <a:off x="3840480" y="2596896"/>
            <a:ext cx="4892040" cy="713232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00" name="Text 98"/>
          <p:cNvSpPr/>
          <p:nvPr/>
        </p:nvSpPr>
        <p:spPr>
          <a:xfrm>
            <a:off x="3913632" y="2706624"/>
            <a:ext cx="474573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Construire le lexique : goût, couleur, texture, mémoire, identité, combat.</a:t>
            </a:r>
            <a:endParaRPr lang="en-US" sz="820" dirty="0"/>
          </a:p>
        </p:txBody>
      </p:sp>
      <p:sp>
        <p:nvSpPr>
          <p:cNvPr id="101" name="Shape 99"/>
          <p:cNvSpPr/>
          <p:nvPr/>
        </p:nvSpPr>
        <p:spPr>
          <a:xfrm>
            <a:off x="8732520" y="2596896"/>
            <a:ext cx="2971800" cy="713232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02" name="Text 100"/>
          <p:cNvSpPr/>
          <p:nvPr/>
        </p:nvSpPr>
        <p:spPr>
          <a:xfrm>
            <a:off x="8805672" y="2706624"/>
            <a:ext cx="282549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Mon plat évoque..., il transmet...</a:t>
            </a:r>
            <a:endParaRPr lang="en-US" sz="820" dirty="0"/>
          </a:p>
        </p:txBody>
      </p:sp>
      <p:sp>
        <p:nvSpPr>
          <p:cNvPr id="103" name="Shape 101"/>
          <p:cNvSpPr/>
          <p:nvPr/>
        </p:nvSpPr>
        <p:spPr>
          <a:xfrm>
            <a:off x="1965960" y="3310128"/>
            <a:ext cx="187452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04" name="Text 102"/>
          <p:cNvSpPr/>
          <p:nvPr/>
        </p:nvSpPr>
        <p:spPr>
          <a:xfrm>
            <a:off x="2039112" y="3419856"/>
            <a:ext cx="172821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222222"/>
                </a:solidFill>
              </a:rPr>
              <a:t>3. Organiser</a:t>
            </a:r>
            <a:endParaRPr lang="en-US" sz="820" dirty="0"/>
          </a:p>
        </p:txBody>
      </p:sp>
      <p:sp>
        <p:nvSpPr>
          <p:cNvPr id="105" name="Shape 103"/>
          <p:cNvSpPr/>
          <p:nvPr/>
        </p:nvSpPr>
        <p:spPr>
          <a:xfrm>
            <a:off x="3840480" y="3310128"/>
            <a:ext cx="489204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06" name="Text 104"/>
          <p:cNvSpPr/>
          <p:nvPr/>
        </p:nvSpPr>
        <p:spPr>
          <a:xfrm>
            <a:off x="3913632" y="3419856"/>
            <a:ext cx="474573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Passer du pêle-mêle à une carte mentale puis à trois choix forts.</a:t>
            </a:r>
            <a:endParaRPr lang="en-US" sz="820" dirty="0"/>
          </a:p>
        </p:txBody>
      </p:sp>
      <p:sp>
        <p:nvSpPr>
          <p:cNvPr id="107" name="Shape 105"/>
          <p:cNvSpPr/>
          <p:nvPr/>
        </p:nvSpPr>
        <p:spPr>
          <a:xfrm>
            <a:off x="8732520" y="3310128"/>
            <a:ext cx="29718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08" name="Text 106"/>
          <p:cNvSpPr/>
          <p:nvPr/>
        </p:nvSpPr>
        <p:spPr>
          <a:xfrm>
            <a:off x="8805672" y="3419856"/>
            <a:ext cx="282549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Je retiens trois mots : ...</a:t>
            </a:r>
            <a:endParaRPr lang="en-US" sz="820" dirty="0"/>
          </a:p>
        </p:txBody>
      </p:sp>
      <p:sp>
        <p:nvSpPr>
          <p:cNvPr id="109" name="Shape 107"/>
          <p:cNvSpPr/>
          <p:nvPr/>
        </p:nvSpPr>
        <p:spPr>
          <a:xfrm>
            <a:off x="1965960" y="4023360"/>
            <a:ext cx="1874520" cy="713232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10" name="Text 108"/>
          <p:cNvSpPr/>
          <p:nvPr/>
        </p:nvSpPr>
        <p:spPr>
          <a:xfrm>
            <a:off x="2039112" y="4133088"/>
            <a:ext cx="172821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222222"/>
                </a:solidFill>
              </a:rPr>
              <a:t>4. Justifier</a:t>
            </a:r>
            <a:endParaRPr lang="en-US" sz="820" dirty="0"/>
          </a:p>
        </p:txBody>
      </p:sp>
      <p:sp>
        <p:nvSpPr>
          <p:cNvPr id="111" name="Shape 109"/>
          <p:cNvSpPr/>
          <p:nvPr/>
        </p:nvSpPr>
        <p:spPr>
          <a:xfrm>
            <a:off x="3840480" y="4023360"/>
            <a:ext cx="4892040" cy="713232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12" name="Text 110"/>
          <p:cNvSpPr/>
          <p:nvPr/>
        </p:nvSpPr>
        <p:spPr>
          <a:xfrm>
            <a:off x="3913632" y="4133088"/>
            <a:ext cx="474573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Relier ingrédient, couleur, forme et message.</a:t>
            </a:r>
            <a:endParaRPr lang="en-US" sz="820" dirty="0"/>
          </a:p>
        </p:txBody>
      </p:sp>
      <p:sp>
        <p:nvSpPr>
          <p:cNvPr id="113" name="Shape 111"/>
          <p:cNvSpPr/>
          <p:nvPr/>
        </p:nvSpPr>
        <p:spPr>
          <a:xfrm>
            <a:off x="8732520" y="4023360"/>
            <a:ext cx="2971800" cy="713232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14" name="Text 112"/>
          <p:cNvSpPr/>
          <p:nvPr/>
        </p:nvSpPr>
        <p:spPr>
          <a:xfrm>
            <a:off x="8805672" y="4133088"/>
            <a:ext cx="282549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Nous avons choisi... parce que...</a:t>
            </a:r>
            <a:endParaRPr lang="en-US" sz="820" dirty="0"/>
          </a:p>
        </p:txBody>
      </p:sp>
      <p:sp>
        <p:nvSpPr>
          <p:cNvPr id="115" name="Shape 113"/>
          <p:cNvSpPr/>
          <p:nvPr/>
        </p:nvSpPr>
        <p:spPr>
          <a:xfrm>
            <a:off x="1965960" y="4736592"/>
            <a:ext cx="187452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16" name="Text 114"/>
          <p:cNvSpPr/>
          <p:nvPr/>
        </p:nvSpPr>
        <p:spPr>
          <a:xfrm>
            <a:off x="2039112" y="4846320"/>
            <a:ext cx="172821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222222"/>
                </a:solidFill>
              </a:rPr>
              <a:t>5. Présenter</a:t>
            </a:r>
            <a:endParaRPr lang="en-US" sz="820" dirty="0"/>
          </a:p>
        </p:txBody>
      </p:sp>
      <p:sp>
        <p:nvSpPr>
          <p:cNvPr id="117" name="Shape 115"/>
          <p:cNvSpPr/>
          <p:nvPr/>
        </p:nvSpPr>
        <p:spPr>
          <a:xfrm>
            <a:off x="3840480" y="4736592"/>
            <a:ext cx="489204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18" name="Text 116"/>
          <p:cNvSpPr/>
          <p:nvPr/>
        </p:nvSpPr>
        <p:spPr>
          <a:xfrm>
            <a:off x="3913632" y="4846320"/>
            <a:ext cx="474573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Préparer un oral court : titre, message, choix, engagement.</a:t>
            </a:r>
            <a:endParaRPr lang="en-US" sz="820" dirty="0"/>
          </a:p>
        </p:txBody>
      </p:sp>
      <p:sp>
        <p:nvSpPr>
          <p:cNvPr id="119" name="Shape 117"/>
          <p:cNvSpPr/>
          <p:nvPr/>
        </p:nvSpPr>
        <p:spPr>
          <a:xfrm>
            <a:off x="8732520" y="4736592"/>
            <a:ext cx="29718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20" name="Text 118"/>
          <p:cNvSpPr/>
          <p:nvPr/>
        </p:nvSpPr>
        <p:spPr>
          <a:xfrm>
            <a:off x="8805672" y="4846320"/>
            <a:ext cx="2825496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Notre feijoada contemporaine raconte...</a:t>
            </a:r>
            <a:endParaRPr lang="en-US" sz="820" dirty="0"/>
          </a:p>
        </p:txBody>
      </p:sp>
      <p:sp>
        <p:nvSpPr>
          <p:cNvPr id="121" name="Shape 119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2" name="Shape 120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23" name="Text 121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24" name="Text 122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Le vocabulaire disponible et les amorces de phrase facilitent la différenciation sans abaisser l’exigence.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12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LECTURE PROFAN DE LA SÉQUENCE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Ce qui devient visible pour l’enseignant et pour les élèves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1965960" y="1371600"/>
            <a:ext cx="1691640" cy="4206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86" name="Text 84"/>
          <p:cNvSpPr/>
          <p:nvPr/>
        </p:nvSpPr>
        <p:spPr>
          <a:xfrm>
            <a:off x="1993392" y="1508760"/>
            <a:ext cx="16367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Moment</a:t>
            </a:r>
            <a:endParaRPr lang="en-US" sz="850" dirty="0"/>
          </a:p>
        </p:txBody>
      </p:sp>
      <p:sp>
        <p:nvSpPr>
          <p:cNvPr id="87" name="Shape 85"/>
          <p:cNvSpPr/>
          <p:nvPr/>
        </p:nvSpPr>
        <p:spPr>
          <a:xfrm>
            <a:off x="3657600" y="1371600"/>
            <a:ext cx="2423160" cy="4206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88" name="Text 86"/>
          <p:cNvSpPr/>
          <p:nvPr/>
        </p:nvSpPr>
        <p:spPr>
          <a:xfrm>
            <a:off x="3685032" y="1508760"/>
            <a:ext cx="23682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Geste enseignant</a:t>
            </a:r>
            <a:endParaRPr lang="en-US" sz="850" dirty="0"/>
          </a:p>
        </p:txBody>
      </p:sp>
      <p:sp>
        <p:nvSpPr>
          <p:cNvPr id="89" name="Shape 87"/>
          <p:cNvSpPr/>
          <p:nvPr/>
        </p:nvSpPr>
        <p:spPr>
          <a:xfrm>
            <a:off x="6080760" y="1371600"/>
            <a:ext cx="2331720" cy="420624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90" name="Text 88"/>
          <p:cNvSpPr/>
          <p:nvPr/>
        </p:nvSpPr>
        <p:spPr>
          <a:xfrm>
            <a:off x="6108192" y="1508760"/>
            <a:ext cx="227685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CPS / inclusion</a:t>
            </a:r>
            <a:endParaRPr lang="en-US" sz="850" dirty="0"/>
          </a:p>
        </p:txBody>
      </p:sp>
      <p:sp>
        <p:nvSpPr>
          <p:cNvPr id="91" name="Shape 89"/>
          <p:cNvSpPr/>
          <p:nvPr/>
        </p:nvSpPr>
        <p:spPr>
          <a:xfrm>
            <a:off x="8412480" y="1371600"/>
            <a:ext cx="1965960" cy="4206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2" name="Text 90"/>
          <p:cNvSpPr/>
          <p:nvPr/>
        </p:nvSpPr>
        <p:spPr>
          <a:xfrm>
            <a:off x="8439912" y="1508760"/>
            <a:ext cx="19110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Trace élève</a:t>
            </a:r>
            <a:endParaRPr lang="en-US" sz="850" dirty="0"/>
          </a:p>
        </p:txBody>
      </p:sp>
      <p:sp>
        <p:nvSpPr>
          <p:cNvPr id="93" name="Shape 91"/>
          <p:cNvSpPr/>
          <p:nvPr/>
        </p:nvSpPr>
        <p:spPr>
          <a:xfrm>
            <a:off x="10378440" y="1371600"/>
            <a:ext cx="1325880" cy="4206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4" name="Text 92"/>
          <p:cNvSpPr/>
          <p:nvPr/>
        </p:nvSpPr>
        <p:spPr>
          <a:xfrm>
            <a:off x="10405872" y="1508760"/>
            <a:ext cx="12710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Régulation</a:t>
            </a:r>
            <a:endParaRPr lang="en-US" sz="850" dirty="0"/>
          </a:p>
        </p:txBody>
      </p:sp>
      <p:sp>
        <p:nvSpPr>
          <p:cNvPr id="95" name="Shape 93"/>
          <p:cNvSpPr/>
          <p:nvPr/>
        </p:nvSpPr>
        <p:spPr>
          <a:xfrm>
            <a:off x="1965960" y="1792224"/>
            <a:ext cx="169164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96" name="Text 94"/>
          <p:cNvSpPr/>
          <p:nvPr/>
        </p:nvSpPr>
        <p:spPr>
          <a:xfrm>
            <a:off x="2039112" y="1901952"/>
            <a:ext cx="154533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222222"/>
                </a:solidFill>
              </a:rPr>
              <a:t>Accroche sensible</a:t>
            </a:r>
            <a:endParaRPr lang="en-US" sz="820" dirty="0"/>
          </a:p>
        </p:txBody>
      </p:sp>
      <p:sp>
        <p:nvSpPr>
          <p:cNvPr id="97" name="Shape 95"/>
          <p:cNvSpPr/>
          <p:nvPr/>
        </p:nvSpPr>
        <p:spPr>
          <a:xfrm>
            <a:off x="3657600" y="1792224"/>
            <a:ext cx="242316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98" name="Text 96"/>
          <p:cNvSpPr/>
          <p:nvPr/>
        </p:nvSpPr>
        <p:spPr>
          <a:xfrm>
            <a:off x="3730752" y="1901952"/>
            <a:ext cx="227685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Montrer, lire, faire verbaliser</a:t>
            </a:r>
            <a:endParaRPr lang="en-US" sz="820" dirty="0"/>
          </a:p>
        </p:txBody>
      </p:sp>
      <p:sp>
        <p:nvSpPr>
          <p:cNvPr id="99" name="Shape 97"/>
          <p:cNvSpPr/>
          <p:nvPr/>
        </p:nvSpPr>
        <p:spPr>
          <a:xfrm>
            <a:off x="6080760" y="1792224"/>
            <a:ext cx="233172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00" name="Text 98"/>
          <p:cNvSpPr/>
          <p:nvPr/>
        </p:nvSpPr>
        <p:spPr>
          <a:xfrm>
            <a:off x="6153912" y="1901952"/>
            <a:ext cx="218541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Entrée par l’expérience ; sécurité</a:t>
            </a:r>
            <a:endParaRPr lang="en-US" sz="820" dirty="0"/>
          </a:p>
        </p:txBody>
      </p:sp>
      <p:sp>
        <p:nvSpPr>
          <p:cNvPr id="101" name="Shape 99"/>
          <p:cNvSpPr/>
          <p:nvPr/>
        </p:nvSpPr>
        <p:spPr>
          <a:xfrm>
            <a:off x="8412480" y="1792224"/>
            <a:ext cx="196596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02" name="Text 100"/>
          <p:cNvSpPr/>
          <p:nvPr/>
        </p:nvSpPr>
        <p:spPr>
          <a:xfrm>
            <a:off x="8485632" y="1901952"/>
            <a:ext cx="181965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Mots, croquis, ressenti</a:t>
            </a:r>
            <a:endParaRPr lang="en-US" sz="820" dirty="0"/>
          </a:p>
        </p:txBody>
      </p:sp>
      <p:sp>
        <p:nvSpPr>
          <p:cNvPr id="103" name="Shape 101"/>
          <p:cNvSpPr/>
          <p:nvPr/>
        </p:nvSpPr>
        <p:spPr>
          <a:xfrm>
            <a:off x="10378440" y="1792224"/>
            <a:ext cx="132588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04" name="Text 102"/>
          <p:cNvSpPr/>
          <p:nvPr/>
        </p:nvSpPr>
        <p:spPr>
          <a:xfrm>
            <a:off x="10451592" y="1901952"/>
            <a:ext cx="117957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Repérer les élèves en retrait</a:t>
            </a:r>
            <a:endParaRPr lang="en-US" sz="820" dirty="0"/>
          </a:p>
        </p:txBody>
      </p:sp>
      <p:sp>
        <p:nvSpPr>
          <p:cNvPr id="105" name="Shape 103"/>
          <p:cNvSpPr/>
          <p:nvPr/>
        </p:nvSpPr>
        <p:spPr>
          <a:xfrm>
            <a:off x="1965960" y="2478024"/>
            <a:ext cx="1691640" cy="685800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06" name="Text 104"/>
          <p:cNvSpPr/>
          <p:nvPr/>
        </p:nvSpPr>
        <p:spPr>
          <a:xfrm>
            <a:off x="2039112" y="2587752"/>
            <a:ext cx="154533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222222"/>
                </a:solidFill>
              </a:rPr>
              <a:t>Binôme</a:t>
            </a:r>
            <a:endParaRPr lang="en-US" sz="820" dirty="0"/>
          </a:p>
        </p:txBody>
      </p:sp>
      <p:sp>
        <p:nvSpPr>
          <p:cNvPr id="107" name="Shape 105"/>
          <p:cNvSpPr/>
          <p:nvPr/>
        </p:nvSpPr>
        <p:spPr>
          <a:xfrm>
            <a:off x="3657600" y="2478024"/>
            <a:ext cx="2423160" cy="685800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08" name="Text 106"/>
          <p:cNvSpPr/>
          <p:nvPr/>
        </p:nvSpPr>
        <p:spPr>
          <a:xfrm>
            <a:off x="3730752" y="2587752"/>
            <a:ext cx="227685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Structurer l’échange et le temps</a:t>
            </a:r>
            <a:endParaRPr lang="en-US" sz="820" dirty="0"/>
          </a:p>
        </p:txBody>
      </p:sp>
      <p:sp>
        <p:nvSpPr>
          <p:cNvPr id="109" name="Shape 107"/>
          <p:cNvSpPr/>
          <p:nvPr/>
        </p:nvSpPr>
        <p:spPr>
          <a:xfrm>
            <a:off x="6080760" y="2478024"/>
            <a:ext cx="2331720" cy="685800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10" name="Text 108"/>
          <p:cNvSpPr/>
          <p:nvPr/>
        </p:nvSpPr>
        <p:spPr>
          <a:xfrm>
            <a:off x="6153912" y="2587752"/>
            <a:ext cx="218541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Écoute, empathie, coopération</a:t>
            </a:r>
            <a:endParaRPr lang="en-US" sz="820" dirty="0"/>
          </a:p>
        </p:txBody>
      </p:sp>
      <p:sp>
        <p:nvSpPr>
          <p:cNvPr id="111" name="Shape 109"/>
          <p:cNvSpPr/>
          <p:nvPr/>
        </p:nvSpPr>
        <p:spPr>
          <a:xfrm>
            <a:off x="8412480" y="2478024"/>
            <a:ext cx="1965960" cy="685800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12" name="Text 110"/>
          <p:cNvSpPr/>
          <p:nvPr/>
        </p:nvSpPr>
        <p:spPr>
          <a:xfrm>
            <a:off x="8485632" y="2587752"/>
            <a:ext cx="181965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Choix de mots, phrases courtes</a:t>
            </a:r>
            <a:endParaRPr lang="en-US" sz="820" dirty="0"/>
          </a:p>
        </p:txBody>
      </p:sp>
      <p:sp>
        <p:nvSpPr>
          <p:cNvPr id="113" name="Shape 111"/>
          <p:cNvSpPr/>
          <p:nvPr/>
        </p:nvSpPr>
        <p:spPr>
          <a:xfrm>
            <a:off x="10378440" y="2478024"/>
            <a:ext cx="1325880" cy="685800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14" name="Text 112"/>
          <p:cNvSpPr/>
          <p:nvPr/>
        </p:nvSpPr>
        <p:spPr>
          <a:xfrm>
            <a:off x="10451592" y="2587752"/>
            <a:ext cx="117957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Relancer, reformuler</a:t>
            </a:r>
            <a:endParaRPr lang="en-US" sz="820" dirty="0"/>
          </a:p>
        </p:txBody>
      </p:sp>
      <p:sp>
        <p:nvSpPr>
          <p:cNvPr id="115" name="Shape 113"/>
          <p:cNvSpPr/>
          <p:nvPr/>
        </p:nvSpPr>
        <p:spPr>
          <a:xfrm>
            <a:off x="1965960" y="3163824"/>
            <a:ext cx="169164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16" name="Text 114"/>
          <p:cNvSpPr/>
          <p:nvPr/>
        </p:nvSpPr>
        <p:spPr>
          <a:xfrm>
            <a:off x="2039112" y="3273552"/>
            <a:ext cx="154533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222222"/>
                </a:solidFill>
              </a:rPr>
              <a:t>Carte mentale</a:t>
            </a:r>
            <a:endParaRPr lang="en-US" sz="820" dirty="0"/>
          </a:p>
        </p:txBody>
      </p:sp>
      <p:sp>
        <p:nvSpPr>
          <p:cNvPr id="117" name="Shape 115"/>
          <p:cNvSpPr/>
          <p:nvPr/>
        </p:nvSpPr>
        <p:spPr>
          <a:xfrm>
            <a:off x="3657600" y="3163824"/>
            <a:ext cx="242316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18" name="Text 116"/>
          <p:cNvSpPr/>
          <p:nvPr/>
        </p:nvSpPr>
        <p:spPr>
          <a:xfrm>
            <a:off x="3730752" y="3273552"/>
            <a:ext cx="227685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Guider l’organisation des signes</a:t>
            </a:r>
            <a:endParaRPr lang="en-US" sz="820" dirty="0"/>
          </a:p>
        </p:txBody>
      </p:sp>
      <p:sp>
        <p:nvSpPr>
          <p:cNvPr id="119" name="Shape 117"/>
          <p:cNvSpPr/>
          <p:nvPr/>
        </p:nvSpPr>
        <p:spPr>
          <a:xfrm>
            <a:off x="6080760" y="3163824"/>
            <a:ext cx="233172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20" name="Text 118"/>
          <p:cNvSpPr/>
          <p:nvPr/>
        </p:nvSpPr>
        <p:spPr>
          <a:xfrm>
            <a:off x="6153912" y="3273552"/>
            <a:ext cx="218541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Planifier, choisir, expliciter</a:t>
            </a:r>
            <a:endParaRPr lang="en-US" sz="820" dirty="0"/>
          </a:p>
        </p:txBody>
      </p:sp>
      <p:sp>
        <p:nvSpPr>
          <p:cNvPr id="121" name="Shape 119"/>
          <p:cNvSpPr/>
          <p:nvPr/>
        </p:nvSpPr>
        <p:spPr>
          <a:xfrm>
            <a:off x="8412480" y="3163824"/>
            <a:ext cx="196596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22" name="Text 120"/>
          <p:cNvSpPr/>
          <p:nvPr/>
        </p:nvSpPr>
        <p:spPr>
          <a:xfrm>
            <a:off x="8485632" y="3273552"/>
            <a:ext cx="181965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Carte : goût, émotion, lieu, moment</a:t>
            </a:r>
            <a:endParaRPr lang="en-US" sz="820" dirty="0"/>
          </a:p>
        </p:txBody>
      </p:sp>
      <p:sp>
        <p:nvSpPr>
          <p:cNvPr id="123" name="Shape 121"/>
          <p:cNvSpPr/>
          <p:nvPr/>
        </p:nvSpPr>
        <p:spPr>
          <a:xfrm>
            <a:off x="10378440" y="3163824"/>
            <a:ext cx="132588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24" name="Text 122"/>
          <p:cNvSpPr/>
          <p:nvPr/>
        </p:nvSpPr>
        <p:spPr>
          <a:xfrm>
            <a:off x="10451592" y="3273552"/>
            <a:ext cx="117957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Étayage différencié</a:t>
            </a:r>
            <a:endParaRPr lang="en-US" sz="820" dirty="0"/>
          </a:p>
        </p:txBody>
      </p:sp>
      <p:sp>
        <p:nvSpPr>
          <p:cNvPr id="125" name="Shape 123"/>
          <p:cNvSpPr/>
          <p:nvPr/>
        </p:nvSpPr>
        <p:spPr>
          <a:xfrm>
            <a:off x="1965960" y="3849624"/>
            <a:ext cx="1691640" cy="685800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26" name="Text 124"/>
          <p:cNvSpPr/>
          <p:nvPr/>
        </p:nvSpPr>
        <p:spPr>
          <a:xfrm>
            <a:off x="2039112" y="3959352"/>
            <a:ext cx="154533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222222"/>
                </a:solidFill>
              </a:rPr>
              <a:t>Production</a:t>
            </a:r>
            <a:endParaRPr lang="en-US" sz="820" dirty="0"/>
          </a:p>
        </p:txBody>
      </p:sp>
      <p:sp>
        <p:nvSpPr>
          <p:cNvPr id="127" name="Shape 125"/>
          <p:cNvSpPr/>
          <p:nvPr/>
        </p:nvSpPr>
        <p:spPr>
          <a:xfrm>
            <a:off x="3657600" y="3849624"/>
            <a:ext cx="2423160" cy="685800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28" name="Text 126"/>
          <p:cNvSpPr/>
          <p:nvPr/>
        </p:nvSpPr>
        <p:spPr>
          <a:xfrm>
            <a:off x="3730752" y="3959352"/>
            <a:ext cx="227685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Faire expliciter les critères</a:t>
            </a:r>
            <a:endParaRPr lang="en-US" sz="820" dirty="0"/>
          </a:p>
        </p:txBody>
      </p:sp>
      <p:sp>
        <p:nvSpPr>
          <p:cNvPr id="129" name="Shape 127"/>
          <p:cNvSpPr/>
          <p:nvPr/>
        </p:nvSpPr>
        <p:spPr>
          <a:xfrm>
            <a:off x="6080760" y="3849624"/>
            <a:ext cx="2331720" cy="685800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30" name="Text 128"/>
          <p:cNvSpPr/>
          <p:nvPr/>
        </p:nvSpPr>
        <p:spPr>
          <a:xfrm>
            <a:off x="6153912" y="3959352"/>
            <a:ext cx="218541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Persévérer, s’autoévaluer</a:t>
            </a:r>
            <a:endParaRPr lang="en-US" sz="820" dirty="0"/>
          </a:p>
        </p:txBody>
      </p:sp>
      <p:sp>
        <p:nvSpPr>
          <p:cNvPr id="131" name="Shape 129"/>
          <p:cNvSpPr/>
          <p:nvPr/>
        </p:nvSpPr>
        <p:spPr>
          <a:xfrm>
            <a:off x="8412480" y="3849624"/>
            <a:ext cx="1965960" cy="685800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32" name="Text 130"/>
          <p:cNvSpPr/>
          <p:nvPr/>
        </p:nvSpPr>
        <p:spPr>
          <a:xfrm>
            <a:off x="8485632" y="3959352"/>
            <a:ext cx="181965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Composition texte / image</a:t>
            </a:r>
            <a:endParaRPr lang="en-US" sz="820" dirty="0"/>
          </a:p>
        </p:txBody>
      </p:sp>
      <p:sp>
        <p:nvSpPr>
          <p:cNvPr id="133" name="Shape 131"/>
          <p:cNvSpPr/>
          <p:nvPr/>
        </p:nvSpPr>
        <p:spPr>
          <a:xfrm>
            <a:off x="10378440" y="3849624"/>
            <a:ext cx="1325880" cy="685800"/>
          </a:xfrm>
          <a:prstGeom prst="rect">
            <a:avLst/>
          </a:prstGeom>
          <a:solidFill>
            <a:srgbClr val="EEF6FD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34" name="Text 132"/>
          <p:cNvSpPr/>
          <p:nvPr/>
        </p:nvSpPr>
        <p:spPr>
          <a:xfrm>
            <a:off x="10451592" y="3959352"/>
            <a:ext cx="117957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Feedback ciblé</a:t>
            </a:r>
            <a:endParaRPr lang="en-US" sz="820" dirty="0"/>
          </a:p>
        </p:txBody>
      </p:sp>
      <p:sp>
        <p:nvSpPr>
          <p:cNvPr id="135" name="Shape 133"/>
          <p:cNvSpPr/>
          <p:nvPr/>
        </p:nvSpPr>
        <p:spPr>
          <a:xfrm>
            <a:off x="1965960" y="4535424"/>
            <a:ext cx="169164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36" name="Text 134"/>
          <p:cNvSpPr/>
          <p:nvPr/>
        </p:nvSpPr>
        <p:spPr>
          <a:xfrm>
            <a:off x="2039112" y="4645152"/>
            <a:ext cx="154533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222222"/>
                </a:solidFill>
              </a:rPr>
              <a:t>Présentation</a:t>
            </a:r>
            <a:endParaRPr lang="en-US" sz="820" dirty="0"/>
          </a:p>
        </p:txBody>
      </p:sp>
      <p:sp>
        <p:nvSpPr>
          <p:cNvPr id="137" name="Shape 135"/>
          <p:cNvSpPr/>
          <p:nvPr/>
        </p:nvSpPr>
        <p:spPr>
          <a:xfrm>
            <a:off x="3657600" y="4535424"/>
            <a:ext cx="242316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38" name="Text 136"/>
          <p:cNvSpPr/>
          <p:nvPr/>
        </p:nvSpPr>
        <p:spPr>
          <a:xfrm>
            <a:off x="3730752" y="4645152"/>
            <a:ext cx="227685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Faire circuler la parole</a:t>
            </a:r>
            <a:endParaRPr lang="en-US" sz="820" dirty="0"/>
          </a:p>
        </p:txBody>
      </p:sp>
      <p:sp>
        <p:nvSpPr>
          <p:cNvPr id="139" name="Shape 137"/>
          <p:cNvSpPr/>
          <p:nvPr/>
        </p:nvSpPr>
        <p:spPr>
          <a:xfrm>
            <a:off x="6080760" y="4535424"/>
            <a:ext cx="233172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40" name="Text 138"/>
          <p:cNvSpPr/>
          <p:nvPr/>
        </p:nvSpPr>
        <p:spPr>
          <a:xfrm>
            <a:off x="6153912" y="4645152"/>
            <a:ext cx="218541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Argumenter, reconnaître l’autre</a:t>
            </a:r>
            <a:endParaRPr lang="en-US" sz="820" dirty="0"/>
          </a:p>
        </p:txBody>
      </p:sp>
      <p:sp>
        <p:nvSpPr>
          <p:cNvPr id="141" name="Shape 139"/>
          <p:cNvSpPr/>
          <p:nvPr/>
        </p:nvSpPr>
        <p:spPr>
          <a:xfrm>
            <a:off x="8412480" y="4535424"/>
            <a:ext cx="196596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42" name="Text 140"/>
          <p:cNvSpPr/>
          <p:nvPr/>
        </p:nvSpPr>
        <p:spPr>
          <a:xfrm>
            <a:off x="8485632" y="4645152"/>
            <a:ext cx="181965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Oral court + retour</a:t>
            </a:r>
            <a:endParaRPr lang="en-US" sz="820" dirty="0"/>
          </a:p>
        </p:txBody>
      </p:sp>
      <p:sp>
        <p:nvSpPr>
          <p:cNvPr id="143" name="Shape 141"/>
          <p:cNvSpPr/>
          <p:nvPr/>
        </p:nvSpPr>
        <p:spPr>
          <a:xfrm>
            <a:off x="10378440" y="4535424"/>
            <a:ext cx="132588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7D7D7"/>
            </a:solidFill>
            <a:prstDash val="solid"/>
          </a:ln>
        </p:spPr>
        <p:txBody>
          <a:bodyPr/>
          <a:p/>
        </p:txBody>
      </p:sp>
      <p:sp>
        <p:nvSpPr>
          <p:cNvPr id="144" name="Text 142"/>
          <p:cNvSpPr/>
          <p:nvPr/>
        </p:nvSpPr>
        <p:spPr>
          <a:xfrm>
            <a:off x="10451592" y="4645152"/>
            <a:ext cx="1179576" cy="5212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222222"/>
                </a:solidFill>
              </a:rPr>
              <a:t>Bilan collectif</a:t>
            </a:r>
            <a:endParaRPr lang="en-US" sz="820" dirty="0"/>
          </a:p>
        </p:txBody>
      </p:sp>
      <p:sp>
        <p:nvSpPr>
          <p:cNvPr id="145" name="Shape 143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46" name="Shape 144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47" name="Text 145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48" name="Text 146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Le tableau peut devenir une grille de préparation rapide avant chaque nouvelle séquence.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13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ADAPTER À TOUTES LES SPÉCIALITÉS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La même structure, des supports métier différents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Text 83"/>
          <p:cNvSpPr/>
          <p:nvPr/>
        </p:nvSpPr>
        <p:spPr>
          <a:xfrm>
            <a:off x="1965960" y="1335024"/>
            <a:ext cx="9738360" cy="29260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Formule transférable : “Si ce plat / objet / geste / service / espace était une histoire...”</a:t>
            </a:r>
            <a:endParaRPr lang="en-US" sz="1400" dirty="0"/>
          </a:p>
        </p:txBody>
      </p:sp>
      <p:sp>
        <p:nvSpPr>
          <p:cNvPr id="86" name="Shape 84"/>
          <p:cNvSpPr/>
          <p:nvPr/>
        </p:nvSpPr>
        <p:spPr>
          <a:xfrm>
            <a:off x="1965960" y="1920240"/>
            <a:ext cx="2971800" cy="960120"/>
          </a:xfrm>
          <a:prstGeom prst="roundRect">
            <a:avLst>
              <a:gd name="adj" fmla="val 7619"/>
            </a:avLst>
          </a:prstGeom>
          <a:solidFill>
            <a:srgbClr val="EEF6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87" name="Shape 85"/>
          <p:cNvSpPr/>
          <p:nvPr/>
        </p:nvSpPr>
        <p:spPr>
          <a:xfrm>
            <a:off x="1984248" y="1938528"/>
            <a:ext cx="293522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88" name="Text 86"/>
          <p:cNvSpPr/>
          <p:nvPr/>
        </p:nvSpPr>
        <p:spPr>
          <a:xfrm>
            <a:off x="2130552" y="2103120"/>
            <a:ext cx="264261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051A58"/>
                </a:solidFill>
              </a:rPr>
              <a:t>Hôtellerie-restauration</a:t>
            </a:r>
            <a:endParaRPr lang="en-US" sz="1150" dirty="0"/>
          </a:p>
        </p:txBody>
      </p:sp>
      <p:sp>
        <p:nvSpPr>
          <p:cNvPr id="89" name="Text 87"/>
          <p:cNvSpPr/>
          <p:nvPr/>
        </p:nvSpPr>
        <p:spPr>
          <a:xfrm>
            <a:off x="2130552" y="2450592"/>
            <a:ext cx="2642616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11111"/>
                </a:solidFill>
              </a:rPr>
              <a:t>Plat narratif, rituel de service, dressage engagé.</a:t>
            </a:r>
            <a:endParaRPr lang="en-US" sz="860" dirty="0"/>
          </a:p>
        </p:txBody>
      </p:sp>
      <p:sp>
        <p:nvSpPr>
          <p:cNvPr id="90" name="Shape 88"/>
          <p:cNvSpPr/>
          <p:nvPr/>
        </p:nvSpPr>
        <p:spPr>
          <a:xfrm>
            <a:off x="5212080" y="1920240"/>
            <a:ext cx="2971800" cy="960120"/>
          </a:xfrm>
          <a:prstGeom prst="roundRect">
            <a:avLst>
              <a:gd name="adj" fmla="val 7619"/>
            </a:avLst>
          </a:prstGeom>
          <a:solidFill>
            <a:srgbClr val="F0FBFA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1" name="Shape 89"/>
          <p:cNvSpPr/>
          <p:nvPr/>
        </p:nvSpPr>
        <p:spPr>
          <a:xfrm>
            <a:off x="5230368" y="1938528"/>
            <a:ext cx="2935224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92" name="Text 90"/>
          <p:cNvSpPr/>
          <p:nvPr/>
        </p:nvSpPr>
        <p:spPr>
          <a:xfrm>
            <a:off x="5376672" y="2103120"/>
            <a:ext cx="264261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051A58"/>
                </a:solidFill>
              </a:rPr>
              <a:t>Mode / textile</a:t>
            </a:r>
            <a:endParaRPr lang="en-US" sz="1150" dirty="0"/>
          </a:p>
        </p:txBody>
      </p:sp>
      <p:sp>
        <p:nvSpPr>
          <p:cNvPr id="93" name="Text 91"/>
          <p:cNvSpPr/>
          <p:nvPr/>
        </p:nvSpPr>
        <p:spPr>
          <a:xfrm>
            <a:off x="5376672" y="2450592"/>
            <a:ext cx="2642616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11111"/>
                </a:solidFill>
              </a:rPr>
              <a:t>Vêtement manifeste, motif, matière, identité culturelle.</a:t>
            </a:r>
            <a:endParaRPr lang="en-US" sz="860" dirty="0"/>
          </a:p>
        </p:txBody>
      </p:sp>
      <p:sp>
        <p:nvSpPr>
          <p:cNvPr id="94" name="Shape 92"/>
          <p:cNvSpPr/>
          <p:nvPr/>
        </p:nvSpPr>
        <p:spPr>
          <a:xfrm>
            <a:off x="8458200" y="1920240"/>
            <a:ext cx="2971800" cy="960120"/>
          </a:xfrm>
          <a:prstGeom prst="roundRect">
            <a:avLst>
              <a:gd name="adj" fmla="val 7619"/>
            </a:avLst>
          </a:prstGeom>
          <a:solidFill>
            <a:srgbClr val="FFF1F5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5" name="Shape 93"/>
          <p:cNvSpPr/>
          <p:nvPr/>
        </p:nvSpPr>
        <p:spPr>
          <a:xfrm>
            <a:off x="8476488" y="1938528"/>
            <a:ext cx="2935224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96" name="Text 94"/>
          <p:cNvSpPr/>
          <p:nvPr/>
        </p:nvSpPr>
        <p:spPr>
          <a:xfrm>
            <a:off x="8622792" y="2103120"/>
            <a:ext cx="264261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051A58"/>
                </a:solidFill>
              </a:rPr>
              <a:t>Bâtiment / bois / métal</a:t>
            </a:r>
            <a:endParaRPr lang="en-US" sz="1150" dirty="0"/>
          </a:p>
        </p:txBody>
      </p:sp>
      <p:sp>
        <p:nvSpPr>
          <p:cNvPr id="97" name="Text 95"/>
          <p:cNvSpPr/>
          <p:nvPr/>
        </p:nvSpPr>
        <p:spPr>
          <a:xfrm>
            <a:off x="8622792" y="2450592"/>
            <a:ext cx="2642616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11111"/>
                </a:solidFill>
              </a:rPr>
              <a:t>Objet ou espace d’usage : protection, accueil, mémoire du lieu.</a:t>
            </a:r>
            <a:endParaRPr lang="en-US" sz="860" dirty="0"/>
          </a:p>
        </p:txBody>
      </p:sp>
      <p:sp>
        <p:nvSpPr>
          <p:cNvPr id="98" name="Shape 96"/>
          <p:cNvSpPr/>
          <p:nvPr/>
        </p:nvSpPr>
        <p:spPr>
          <a:xfrm>
            <a:off x="1965960" y="3337560"/>
            <a:ext cx="2971800" cy="960120"/>
          </a:xfrm>
          <a:prstGeom prst="roundRect">
            <a:avLst>
              <a:gd name="adj" fmla="val 7619"/>
            </a:avLst>
          </a:prstGeom>
          <a:solidFill>
            <a:srgbClr val="FFF6E8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9" name="Shape 97"/>
          <p:cNvSpPr/>
          <p:nvPr/>
        </p:nvSpPr>
        <p:spPr>
          <a:xfrm>
            <a:off x="1984248" y="3355848"/>
            <a:ext cx="2935224" cy="45720"/>
          </a:xfrm>
          <a:prstGeom prst="rect">
            <a:avLst/>
          </a:prstGeom>
          <a:solidFill>
            <a:srgbClr val="F28C1B"/>
          </a:solidFill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100" name="Text 98"/>
          <p:cNvSpPr/>
          <p:nvPr/>
        </p:nvSpPr>
        <p:spPr>
          <a:xfrm>
            <a:off x="2130552" y="3520440"/>
            <a:ext cx="264261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051A58"/>
                </a:solidFill>
              </a:rPr>
              <a:t>Esthétique / coiffure</a:t>
            </a:r>
            <a:endParaRPr lang="en-US" sz="1150" dirty="0"/>
          </a:p>
        </p:txBody>
      </p:sp>
      <p:sp>
        <p:nvSpPr>
          <p:cNvPr id="101" name="Text 99"/>
          <p:cNvSpPr/>
          <p:nvPr/>
        </p:nvSpPr>
        <p:spPr>
          <a:xfrm>
            <a:off x="2130552" y="3867912"/>
            <a:ext cx="2642616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11111"/>
                </a:solidFill>
              </a:rPr>
              <a:t>Geste de soin, protocole, image de soi, symbolique.</a:t>
            </a:r>
            <a:endParaRPr lang="en-US" sz="860" dirty="0"/>
          </a:p>
        </p:txBody>
      </p:sp>
      <p:sp>
        <p:nvSpPr>
          <p:cNvPr id="102" name="Shape 100"/>
          <p:cNvSpPr/>
          <p:nvPr/>
        </p:nvSpPr>
        <p:spPr>
          <a:xfrm>
            <a:off x="5212080" y="3337560"/>
            <a:ext cx="2971800" cy="960120"/>
          </a:xfrm>
          <a:prstGeom prst="roundRect">
            <a:avLst>
              <a:gd name="adj" fmla="val 7619"/>
            </a:avLst>
          </a:prstGeom>
          <a:solidFill>
            <a:srgbClr val="F3F5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03" name="Shape 101"/>
          <p:cNvSpPr/>
          <p:nvPr/>
        </p:nvSpPr>
        <p:spPr>
          <a:xfrm>
            <a:off x="5230368" y="3355848"/>
            <a:ext cx="2935224" cy="45720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04" name="Text 102"/>
          <p:cNvSpPr/>
          <p:nvPr/>
        </p:nvSpPr>
        <p:spPr>
          <a:xfrm>
            <a:off x="5376672" y="3520440"/>
            <a:ext cx="264261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051A58"/>
                </a:solidFill>
              </a:rPr>
              <a:t>Commerce / accueil</a:t>
            </a:r>
            <a:endParaRPr lang="en-US" sz="1150" dirty="0"/>
          </a:p>
        </p:txBody>
      </p:sp>
      <p:sp>
        <p:nvSpPr>
          <p:cNvPr id="105" name="Text 103"/>
          <p:cNvSpPr/>
          <p:nvPr/>
        </p:nvSpPr>
        <p:spPr>
          <a:xfrm>
            <a:off x="5376672" y="3867912"/>
            <a:ext cx="2642616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11111"/>
                </a:solidFill>
              </a:rPr>
              <a:t>Parcours client, vitrine, argumentaire, expérience.</a:t>
            </a:r>
            <a:endParaRPr lang="en-US" sz="860" dirty="0"/>
          </a:p>
        </p:txBody>
      </p:sp>
      <p:sp>
        <p:nvSpPr>
          <p:cNvPr id="106" name="Shape 104"/>
          <p:cNvSpPr/>
          <p:nvPr/>
        </p:nvSpPr>
        <p:spPr>
          <a:xfrm>
            <a:off x="8458200" y="3337560"/>
            <a:ext cx="2971800" cy="960120"/>
          </a:xfrm>
          <a:prstGeom prst="roundRect">
            <a:avLst>
              <a:gd name="adj" fmla="val 7619"/>
            </a:avLst>
          </a:prstGeom>
          <a:solidFill>
            <a:srgbClr val="EEF6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07" name="Shape 105"/>
          <p:cNvSpPr/>
          <p:nvPr/>
        </p:nvSpPr>
        <p:spPr>
          <a:xfrm>
            <a:off x="8476488" y="3355848"/>
            <a:ext cx="293522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108" name="Text 106"/>
          <p:cNvSpPr/>
          <p:nvPr/>
        </p:nvSpPr>
        <p:spPr>
          <a:xfrm>
            <a:off x="8622792" y="3520440"/>
            <a:ext cx="264261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051A58"/>
                </a:solidFill>
              </a:rPr>
              <a:t>Métiers d’art / photo</a:t>
            </a:r>
            <a:endParaRPr lang="en-US" sz="1150" dirty="0"/>
          </a:p>
        </p:txBody>
      </p:sp>
      <p:sp>
        <p:nvSpPr>
          <p:cNvPr id="109" name="Text 107"/>
          <p:cNvSpPr/>
          <p:nvPr/>
        </p:nvSpPr>
        <p:spPr>
          <a:xfrm>
            <a:off x="8622792" y="3867912"/>
            <a:ext cx="2642616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11111"/>
                </a:solidFill>
              </a:rPr>
              <a:t>Objet-signe, série, carnet, narration visuelle.</a:t>
            </a:r>
            <a:endParaRPr lang="en-US" sz="860" dirty="0"/>
          </a:p>
        </p:txBody>
      </p:sp>
      <p:sp>
        <p:nvSpPr>
          <p:cNvPr id="110" name="Shape 108"/>
          <p:cNvSpPr/>
          <p:nvPr/>
        </p:nvSpPr>
        <p:spPr>
          <a:xfrm>
            <a:off x="1965960" y="4983480"/>
            <a:ext cx="9738360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11" name="Text 109"/>
          <p:cNvSpPr/>
          <p:nvPr/>
        </p:nvSpPr>
        <p:spPr>
          <a:xfrm>
            <a:off x="2240280" y="5212080"/>
            <a:ext cx="923544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051A58"/>
                </a:solidFill>
              </a:rPr>
              <a:t>Ce qui reste stable : consigne explicite • lexique métier • coopération courte • trace de conception • choix argumenté • présentation orale.</a:t>
            </a:r>
            <a:endParaRPr lang="en-US" sz="1150" dirty="0"/>
          </a:p>
        </p:txBody>
      </p:sp>
      <p:sp>
        <p:nvSpPr>
          <p:cNvPr id="112" name="Shape 110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13" name="Shape 111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14" name="Text 112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15" name="Text 113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Adapter ne signifie pas simplifier : il s’agit de déplacer le support vers le métier de l’élève.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14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FICHE RÉFLEXE AVANT UNE SÉANCE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Croiser projet, langue, coopération et différenciation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1965960" y="1417320"/>
            <a:ext cx="292608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86" name="Shape 84"/>
          <p:cNvSpPr/>
          <p:nvPr/>
        </p:nvSpPr>
        <p:spPr>
          <a:xfrm>
            <a:off x="1984248" y="1435608"/>
            <a:ext cx="288950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87" name="Text 85"/>
          <p:cNvSpPr/>
          <p:nvPr/>
        </p:nvSpPr>
        <p:spPr>
          <a:xfrm>
            <a:off x="2130552" y="1600200"/>
            <a:ext cx="259689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1. Ancrage métier</a:t>
            </a:r>
            <a:endParaRPr lang="en-US" sz="1200" dirty="0"/>
          </a:p>
        </p:txBody>
      </p:sp>
      <p:sp>
        <p:nvSpPr>
          <p:cNvPr id="88" name="Text 86"/>
          <p:cNvSpPr/>
          <p:nvPr/>
        </p:nvSpPr>
        <p:spPr>
          <a:xfrm>
            <a:off x="2130552" y="1947672"/>
            <a:ext cx="2596896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Quel objet, service, geste, espace ou support rend le projet concret ?</a:t>
            </a:r>
            <a:endParaRPr lang="en-US" sz="880" dirty="0"/>
          </a:p>
        </p:txBody>
      </p:sp>
      <p:sp>
        <p:nvSpPr>
          <p:cNvPr id="89" name="Shape 87"/>
          <p:cNvSpPr/>
          <p:nvPr/>
        </p:nvSpPr>
        <p:spPr>
          <a:xfrm>
            <a:off x="5285232" y="1417320"/>
            <a:ext cx="292608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0" name="Shape 88"/>
          <p:cNvSpPr/>
          <p:nvPr/>
        </p:nvSpPr>
        <p:spPr>
          <a:xfrm>
            <a:off x="5303520" y="1435608"/>
            <a:ext cx="2889504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91" name="Text 89"/>
          <p:cNvSpPr/>
          <p:nvPr/>
        </p:nvSpPr>
        <p:spPr>
          <a:xfrm>
            <a:off x="5449824" y="1600200"/>
            <a:ext cx="259689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2. Langue</a:t>
            </a:r>
            <a:endParaRPr lang="en-US" sz="1200" dirty="0"/>
          </a:p>
        </p:txBody>
      </p:sp>
      <p:sp>
        <p:nvSpPr>
          <p:cNvPr id="92" name="Text 90"/>
          <p:cNvSpPr/>
          <p:nvPr/>
        </p:nvSpPr>
        <p:spPr>
          <a:xfrm>
            <a:off x="5449824" y="1947672"/>
            <a:ext cx="2596896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Quels mots, verbes d’action et amorces de phrases seront disponibles ?</a:t>
            </a:r>
            <a:endParaRPr lang="en-US" sz="880" dirty="0"/>
          </a:p>
        </p:txBody>
      </p:sp>
      <p:sp>
        <p:nvSpPr>
          <p:cNvPr id="93" name="Shape 91"/>
          <p:cNvSpPr/>
          <p:nvPr/>
        </p:nvSpPr>
        <p:spPr>
          <a:xfrm>
            <a:off x="8595360" y="1417320"/>
            <a:ext cx="292608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4" name="Shape 92"/>
          <p:cNvSpPr/>
          <p:nvPr/>
        </p:nvSpPr>
        <p:spPr>
          <a:xfrm>
            <a:off x="8613648" y="1435608"/>
            <a:ext cx="2889504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95" name="Text 93"/>
          <p:cNvSpPr/>
          <p:nvPr/>
        </p:nvSpPr>
        <p:spPr>
          <a:xfrm>
            <a:off x="8759952" y="1600200"/>
            <a:ext cx="259689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3. Coopération</a:t>
            </a:r>
            <a:endParaRPr lang="en-US" sz="1200" dirty="0"/>
          </a:p>
        </p:txBody>
      </p:sp>
      <p:sp>
        <p:nvSpPr>
          <p:cNvPr id="96" name="Text 94"/>
          <p:cNvSpPr/>
          <p:nvPr/>
        </p:nvSpPr>
        <p:spPr>
          <a:xfrm>
            <a:off x="8759952" y="1947672"/>
            <a:ext cx="2596896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Quelle mini-structure courte cadre la parole de tous ?</a:t>
            </a:r>
            <a:endParaRPr lang="en-US" sz="880" dirty="0"/>
          </a:p>
        </p:txBody>
      </p:sp>
      <p:sp>
        <p:nvSpPr>
          <p:cNvPr id="97" name="Shape 95"/>
          <p:cNvSpPr/>
          <p:nvPr/>
        </p:nvSpPr>
        <p:spPr>
          <a:xfrm>
            <a:off x="1965960" y="2944368"/>
            <a:ext cx="9555480" cy="2148840"/>
          </a:xfrm>
          <a:prstGeom prst="roundRect">
            <a:avLst>
              <a:gd name="adj" fmla="val 4255"/>
            </a:avLst>
          </a:prstGeom>
          <a:solidFill>
            <a:srgbClr val="EEF6FF"/>
          </a:solidFill>
          <a:ln w="12700">
            <a:solidFill>
              <a:srgbClr val="C8DDF2"/>
            </a:solidFill>
            <a:prstDash val="solid"/>
          </a:ln>
        </p:spPr>
        <p:txBody>
          <a:bodyPr/>
          <a:p/>
        </p:txBody>
      </p:sp>
      <p:sp>
        <p:nvSpPr>
          <p:cNvPr id="98" name="Text 96"/>
          <p:cNvSpPr/>
          <p:nvPr/>
        </p:nvSpPr>
        <p:spPr>
          <a:xfrm>
            <a:off x="2240280" y="3182112"/>
            <a:ext cx="347472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CHECKLIST DE PRÉPARATION</a:t>
            </a:r>
            <a:endParaRPr lang="en-US" sz="1200" dirty="0"/>
          </a:p>
        </p:txBody>
      </p:sp>
      <p:sp>
        <p:nvSpPr>
          <p:cNvPr id="99" name="Shape 97"/>
          <p:cNvSpPr/>
          <p:nvPr/>
        </p:nvSpPr>
        <p:spPr>
          <a:xfrm>
            <a:off x="2331720" y="3566160"/>
            <a:ext cx="155448" cy="155448"/>
          </a:xfrm>
          <a:prstGeom prst="rect">
            <a:avLst/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00" name="Text 98"/>
          <p:cNvSpPr/>
          <p:nvPr/>
        </p:nvSpPr>
        <p:spPr>
          <a:xfrm>
            <a:off x="2642616" y="3547872"/>
            <a:ext cx="411480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La consigne dit-elle clairement quoi produire ?</a:t>
            </a:r>
            <a:endParaRPr lang="en-US" sz="880" dirty="0"/>
          </a:p>
        </p:txBody>
      </p:sp>
      <p:sp>
        <p:nvSpPr>
          <p:cNvPr id="101" name="Shape 99"/>
          <p:cNvSpPr/>
          <p:nvPr/>
        </p:nvSpPr>
        <p:spPr>
          <a:xfrm>
            <a:off x="6903720" y="3566160"/>
            <a:ext cx="155448" cy="155448"/>
          </a:xfrm>
          <a:prstGeom prst="rect">
            <a:avLst/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02" name="Text 100"/>
          <p:cNvSpPr/>
          <p:nvPr/>
        </p:nvSpPr>
        <p:spPr>
          <a:xfrm>
            <a:off x="7214616" y="3547872"/>
            <a:ext cx="411480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Une trace individuelle sécurise-t-elle la participation ?</a:t>
            </a:r>
            <a:endParaRPr lang="en-US" sz="880" dirty="0"/>
          </a:p>
        </p:txBody>
      </p:sp>
      <p:sp>
        <p:nvSpPr>
          <p:cNvPr id="103" name="Shape 101"/>
          <p:cNvSpPr/>
          <p:nvPr/>
        </p:nvSpPr>
        <p:spPr>
          <a:xfrm>
            <a:off x="2331720" y="3968496"/>
            <a:ext cx="155448" cy="155448"/>
          </a:xfrm>
          <a:prstGeom prst="rect">
            <a:avLst/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04" name="Text 102"/>
          <p:cNvSpPr/>
          <p:nvPr/>
        </p:nvSpPr>
        <p:spPr>
          <a:xfrm>
            <a:off x="2642616" y="3950208"/>
            <a:ext cx="411480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Les critères de réussite sont-ils visibles ?</a:t>
            </a:r>
            <a:endParaRPr lang="en-US" sz="880" dirty="0"/>
          </a:p>
        </p:txBody>
      </p:sp>
      <p:sp>
        <p:nvSpPr>
          <p:cNvPr id="105" name="Shape 103"/>
          <p:cNvSpPr/>
          <p:nvPr/>
        </p:nvSpPr>
        <p:spPr>
          <a:xfrm>
            <a:off x="6903720" y="3968496"/>
            <a:ext cx="155448" cy="155448"/>
          </a:xfrm>
          <a:prstGeom prst="rect">
            <a:avLst/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06" name="Text 104"/>
          <p:cNvSpPr/>
          <p:nvPr/>
        </p:nvSpPr>
        <p:spPr>
          <a:xfrm>
            <a:off x="7214616" y="3950208"/>
            <a:ext cx="411480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Un rôle ou un étayage soutient-il les élèves fragiles ?</a:t>
            </a:r>
            <a:endParaRPr lang="en-US" sz="880" dirty="0"/>
          </a:p>
        </p:txBody>
      </p:sp>
      <p:sp>
        <p:nvSpPr>
          <p:cNvPr id="107" name="Shape 105"/>
          <p:cNvSpPr/>
          <p:nvPr/>
        </p:nvSpPr>
        <p:spPr>
          <a:xfrm>
            <a:off x="2331720" y="4370832"/>
            <a:ext cx="155448" cy="155448"/>
          </a:xfrm>
          <a:prstGeom prst="rect">
            <a:avLst/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08" name="Text 106"/>
          <p:cNvSpPr/>
          <p:nvPr/>
        </p:nvSpPr>
        <p:spPr>
          <a:xfrm>
            <a:off x="2642616" y="4352544"/>
            <a:ext cx="411480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Le feedback arrive-t-il avant la fin de l’activité ?</a:t>
            </a:r>
            <a:endParaRPr lang="en-US" sz="880" dirty="0"/>
          </a:p>
        </p:txBody>
      </p:sp>
      <p:sp>
        <p:nvSpPr>
          <p:cNvPr id="109" name="Shape 107"/>
          <p:cNvSpPr/>
          <p:nvPr/>
        </p:nvSpPr>
        <p:spPr>
          <a:xfrm>
            <a:off x="6903720" y="4370832"/>
            <a:ext cx="155448" cy="155448"/>
          </a:xfrm>
          <a:prstGeom prst="rect">
            <a:avLst/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10" name="Text 108"/>
          <p:cNvSpPr/>
          <p:nvPr/>
        </p:nvSpPr>
        <p:spPr>
          <a:xfrm>
            <a:off x="7214616" y="4352544"/>
            <a:ext cx="411480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La trace peut-elle être réinvestie dans la séance suivante ?</a:t>
            </a:r>
            <a:endParaRPr lang="en-US" sz="880" dirty="0"/>
          </a:p>
        </p:txBody>
      </p:sp>
      <p:sp>
        <p:nvSpPr>
          <p:cNvPr id="111" name="Shape 109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12" name="Shape 110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13" name="Text 111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14" name="Text 112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La démarche gagne à être simple, répétée et lisible : une routine vaut mieux qu’un dispositif trop lourd.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02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CE QU’EST PROFAN TRANSFERT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Un dispositif d’appui aux pratiques enseignantes ordinaires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Text 83"/>
          <p:cNvSpPr/>
          <p:nvPr/>
        </p:nvSpPr>
        <p:spPr>
          <a:xfrm>
            <a:off x="1965960" y="1627632"/>
            <a:ext cx="9738360" cy="1444752"/>
          </a:xfrm>
          <a:prstGeom prst="rect">
            <a:avLst/>
          </a:prstGeom>
          <a:solidFill>
            <a:srgbClr val="FFFFFF"/>
          </a:solidFill>
          <a:ln>
            <a:solidFill>
              <a:srgbClr val="DDDDDD"/>
            </a:solidFill>
          </a:ln>
        </p:spPr>
        <p:txBody>
          <a:bodyPr wrap="square" lIns="3556" tIns="3556" rIns="3556" bIns="3556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11111"/>
                </a:solidFill>
              </a:rPr>
              <a:t>ProFAN Transfert accompagne la réforme du lycée professionnel en proposant une approche pédagogique autour du projet de l’élève. Le dispositif met à disposition des ressources directement mobilisables dans la classe, adossées à la recherche, pour enrichir les gestes professionnels : expliciter, coopérer, donner du feedback, installer un climat de classe sécurisant, utiliser le jeu, valoriser l’erreur et faire travailler la langue dans l’action.</a:t>
            </a:r>
            <a:endParaRPr lang="en-US" sz="1400" dirty="0"/>
          </a:p>
        </p:txBody>
      </p:sp>
      <p:sp>
        <p:nvSpPr>
          <p:cNvPr id="86" name="Shape 84"/>
          <p:cNvSpPr/>
          <p:nvPr/>
        </p:nvSpPr>
        <p:spPr>
          <a:xfrm>
            <a:off x="1965960" y="3730752"/>
            <a:ext cx="2944368" cy="1243584"/>
          </a:xfrm>
          <a:prstGeom prst="roundRect">
            <a:avLst>
              <a:gd name="adj" fmla="val 5882"/>
            </a:avLst>
          </a:prstGeom>
          <a:solidFill>
            <a:srgbClr val="EEF6FD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87" name="Shape 85"/>
          <p:cNvSpPr/>
          <p:nvPr/>
        </p:nvSpPr>
        <p:spPr>
          <a:xfrm>
            <a:off x="1984248" y="3749040"/>
            <a:ext cx="2907792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88" name="Text 86"/>
          <p:cNvSpPr/>
          <p:nvPr/>
        </p:nvSpPr>
        <p:spPr>
          <a:xfrm>
            <a:off x="2130552" y="3913632"/>
            <a:ext cx="2615184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60" b="1" dirty="0">
                <a:solidFill>
                  <a:srgbClr val="051A58"/>
                </a:solidFill>
              </a:rPr>
              <a:t>En classe</a:t>
            </a:r>
            <a:endParaRPr lang="en-US" sz="1260" dirty="0"/>
          </a:p>
        </p:txBody>
      </p:sp>
      <p:sp>
        <p:nvSpPr>
          <p:cNvPr id="89" name="Text 87"/>
          <p:cNvSpPr/>
          <p:nvPr/>
        </p:nvSpPr>
        <p:spPr>
          <a:xfrm>
            <a:off x="2130552" y="4261104"/>
            <a:ext cx="2615184" cy="5852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111111"/>
                </a:solidFill>
              </a:rPr>
              <a:t>Rendre visibles les gestes déjà présents : observer, expérimenter, verbaliser, argumenter, présenter.</a:t>
            </a:r>
            <a:endParaRPr lang="en-US" sz="940" dirty="0"/>
          </a:p>
        </p:txBody>
      </p:sp>
      <p:sp>
        <p:nvSpPr>
          <p:cNvPr id="90" name="Shape 88"/>
          <p:cNvSpPr/>
          <p:nvPr/>
        </p:nvSpPr>
        <p:spPr>
          <a:xfrm>
            <a:off x="5230368" y="3730752"/>
            <a:ext cx="2944368" cy="1243584"/>
          </a:xfrm>
          <a:prstGeom prst="roundRect">
            <a:avLst>
              <a:gd name="adj" fmla="val 5882"/>
            </a:avLst>
          </a:prstGeom>
          <a:solidFill>
            <a:srgbClr val="FFF1F5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1" name="Shape 89"/>
          <p:cNvSpPr/>
          <p:nvPr/>
        </p:nvSpPr>
        <p:spPr>
          <a:xfrm>
            <a:off x="5248656" y="3749040"/>
            <a:ext cx="2907792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92" name="Text 90"/>
          <p:cNvSpPr/>
          <p:nvPr/>
        </p:nvSpPr>
        <p:spPr>
          <a:xfrm>
            <a:off x="5394960" y="3913632"/>
            <a:ext cx="2615184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60" b="1" dirty="0">
                <a:solidFill>
                  <a:srgbClr val="051A58"/>
                </a:solidFill>
              </a:rPr>
              <a:t>Pour les élèves</a:t>
            </a:r>
            <a:endParaRPr lang="en-US" sz="1260" dirty="0"/>
          </a:p>
        </p:txBody>
      </p:sp>
      <p:sp>
        <p:nvSpPr>
          <p:cNvPr id="93" name="Text 91"/>
          <p:cNvSpPr/>
          <p:nvPr/>
        </p:nvSpPr>
        <p:spPr>
          <a:xfrm>
            <a:off x="5394960" y="4261104"/>
            <a:ext cx="2615184" cy="5852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111111"/>
                </a:solidFill>
              </a:rPr>
              <a:t>Soutenir les compétences cognitives, sociales et comportementales dans les démarches de projet.</a:t>
            </a:r>
            <a:endParaRPr lang="en-US" sz="940" dirty="0"/>
          </a:p>
        </p:txBody>
      </p:sp>
      <p:sp>
        <p:nvSpPr>
          <p:cNvPr id="94" name="Shape 92"/>
          <p:cNvSpPr/>
          <p:nvPr/>
        </p:nvSpPr>
        <p:spPr>
          <a:xfrm>
            <a:off x="8485632" y="3730752"/>
            <a:ext cx="2944368" cy="1243584"/>
          </a:xfrm>
          <a:prstGeom prst="roundRect">
            <a:avLst>
              <a:gd name="adj" fmla="val 5882"/>
            </a:avLst>
          </a:prstGeom>
          <a:solidFill>
            <a:srgbClr val="F0FBFA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5" name="Shape 93"/>
          <p:cNvSpPr/>
          <p:nvPr/>
        </p:nvSpPr>
        <p:spPr>
          <a:xfrm>
            <a:off x="8503920" y="3749040"/>
            <a:ext cx="2907792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96" name="Text 94"/>
          <p:cNvSpPr/>
          <p:nvPr/>
        </p:nvSpPr>
        <p:spPr>
          <a:xfrm>
            <a:off x="8650224" y="3913632"/>
            <a:ext cx="2615184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60" b="1" dirty="0">
                <a:solidFill>
                  <a:srgbClr val="051A58"/>
                </a:solidFill>
              </a:rPr>
              <a:t>Pour les enseignants</a:t>
            </a:r>
            <a:endParaRPr lang="en-US" sz="1260" dirty="0"/>
          </a:p>
        </p:txBody>
      </p:sp>
      <p:sp>
        <p:nvSpPr>
          <p:cNvPr id="97" name="Text 95"/>
          <p:cNvSpPr/>
          <p:nvPr/>
        </p:nvSpPr>
        <p:spPr>
          <a:xfrm>
            <a:off x="8650224" y="4261104"/>
            <a:ext cx="2615184" cy="5852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111111"/>
                </a:solidFill>
              </a:rPr>
              <a:t>Structurer les interactions, observer les besoins et ajuster les étayages.</a:t>
            </a:r>
            <a:endParaRPr lang="en-US" sz="940" dirty="0"/>
          </a:p>
        </p:txBody>
      </p:sp>
      <p:sp>
        <p:nvSpPr>
          <p:cNvPr id="98" name="Shape 96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9" name="Shape 97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00" name="Text 98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01" name="Text 99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Idée clé : partir de ce que les enseignants font déjà pour rendre les apprentissages plus explicites et plus inclusifs.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03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ENTRER DANS LE COURS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r>
              <a:t>Une repère simple pour installer ProFAN dans une séance</a:t>
            </a:r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2011680" y="1920240"/>
            <a:ext cx="914400" cy="914400"/>
          </a:xfrm>
          <a:prstGeom prst="line">
            <a:avLst/>
          </a:prstGeom>
          <a:noFill/>
          <a:ln w="12700">
            <a:solidFill>
              <a:srgbClr val="E6E0D6">
                <a:alpha val="8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6" name="Shape 84"/>
          <p:cNvSpPr/>
          <p:nvPr/>
        </p:nvSpPr>
        <p:spPr>
          <a:xfrm>
            <a:off x="2834640" y="1920240"/>
            <a:ext cx="914400" cy="914400"/>
          </a:xfrm>
          <a:prstGeom prst="line">
            <a:avLst/>
          </a:prstGeom>
          <a:noFill/>
          <a:ln w="12700">
            <a:solidFill>
              <a:srgbClr val="E6E0D6">
                <a:alpha val="8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7" name="Shape 85"/>
          <p:cNvSpPr/>
          <p:nvPr/>
        </p:nvSpPr>
        <p:spPr>
          <a:xfrm>
            <a:off x="3657600" y="1920240"/>
            <a:ext cx="914400" cy="914400"/>
          </a:xfrm>
          <a:prstGeom prst="line">
            <a:avLst/>
          </a:prstGeom>
          <a:noFill/>
          <a:ln w="12700">
            <a:solidFill>
              <a:srgbClr val="E6E0D6">
                <a:alpha val="8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8" name="Shape 86"/>
          <p:cNvSpPr/>
          <p:nvPr/>
        </p:nvSpPr>
        <p:spPr>
          <a:xfrm>
            <a:off x="4480560" y="1920240"/>
            <a:ext cx="914400" cy="914400"/>
          </a:xfrm>
          <a:prstGeom prst="line">
            <a:avLst/>
          </a:prstGeom>
          <a:noFill/>
          <a:ln w="12700">
            <a:solidFill>
              <a:srgbClr val="E6E0D6">
                <a:alpha val="8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9" name="Shape 87"/>
          <p:cNvSpPr/>
          <p:nvPr/>
        </p:nvSpPr>
        <p:spPr>
          <a:xfrm>
            <a:off x="5303520" y="1920240"/>
            <a:ext cx="914400" cy="914400"/>
          </a:xfrm>
          <a:prstGeom prst="line">
            <a:avLst/>
          </a:prstGeom>
          <a:noFill/>
          <a:ln w="12700">
            <a:solidFill>
              <a:srgbClr val="E6E0D6">
                <a:alpha val="8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90" name="Shape 88"/>
          <p:cNvSpPr/>
          <p:nvPr/>
        </p:nvSpPr>
        <p:spPr>
          <a:xfrm>
            <a:off x="6126480" y="1920240"/>
            <a:ext cx="914400" cy="914400"/>
          </a:xfrm>
          <a:prstGeom prst="line">
            <a:avLst/>
          </a:prstGeom>
          <a:noFill/>
          <a:ln w="12700">
            <a:solidFill>
              <a:srgbClr val="E6E0D6">
                <a:alpha val="8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91" name="Shape 89"/>
          <p:cNvSpPr/>
          <p:nvPr/>
        </p:nvSpPr>
        <p:spPr>
          <a:xfrm>
            <a:off x="6949440" y="1920240"/>
            <a:ext cx="914400" cy="914400"/>
          </a:xfrm>
          <a:prstGeom prst="line">
            <a:avLst/>
          </a:prstGeom>
          <a:noFill/>
          <a:ln w="12700">
            <a:solidFill>
              <a:srgbClr val="E6E0D6">
                <a:alpha val="8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92" name="Shape 90"/>
          <p:cNvSpPr/>
          <p:nvPr/>
        </p:nvSpPr>
        <p:spPr>
          <a:xfrm>
            <a:off x="7772400" y="1920240"/>
            <a:ext cx="914400" cy="914400"/>
          </a:xfrm>
          <a:prstGeom prst="line">
            <a:avLst/>
          </a:prstGeom>
          <a:noFill/>
          <a:ln w="12700">
            <a:solidFill>
              <a:srgbClr val="E6E0D6">
                <a:alpha val="8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93" name="Shape 91"/>
          <p:cNvSpPr/>
          <p:nvPr/>
        </p:nvSpPr>
        <p:spPr>
          <a:xfrm>
            <a:off x="8595360" y="1920240"/>
            <a:ext cx="914400" cy="914400"/>
          </a:xfrm>
          <a:prstGeom prst="line">
            <a:avLst/>
          </a:prstGeom>
          <a:noFill/>
          <a:ln w="12700">
            <a:solidFill>
              <a:srgbClr val="E6E0D6">
                <a:alpha val="8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94" name="Shape 92"/>
          <p:cNvSpPr/>
          <p:nvPr/>
        </p:nvSpPr>
        <p:spPr>
          <a:xfrm>
            <a:off x="9418320" y="1920240"/>
            <a:ext cx="914400" cy="914400"/>
          </a:xfrm>
          <a:prstGeom prst="line">
            <a:avLst/>
          </a:prstGeom>
          <a:noFill/>
          <a:ln w="12700">
            <a:solidFill>
              <a:srgbClr val="E6E0D6">
                <a:alpha val="8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95" name="Shape 93"/>
          <p:cNvSpPr/>
          <p:nvPr/>
        </p:nvSpPr>
        <p:spPr>
          <a:xfrm>
            <a:off x="2103120" y="1828800"/>
            <a:ext cx="914400" cy="914400"/>
          </a:xfrm>
          <a:prstGeom prst="line">
            <a:avLst/>
          </a:prstGeom>
          <a:noFill/>
          <a:ln w="12700">
            <a:solidFill>
              <a:srgbClr val="EDE8DF">
                <a:alpha val="9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96" name="Shape 94"/>
          <p:cNvSpPr/>
          <p:nvPr/>
        </p:nvSpPr>
        <p:spPr>
          <a:xfrm>
            <a:off x="2103120" y="2240280"/>
            <a:ext cx="914400" cy="914400"/>
          </a:xfrm>
          <a:prstGeom prst="line">
            <a:avLst/>
          </a:prstGeom>
          <a:noFill/>
          <a:ln w="12700">
            <a:solidFill>
              <a:srgbClr val="EDE8DF">
                <a:alpha val="9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97" name="Shape 95"/>
          <p:cNvSpPr/>
          <p:nvPr/>
        </p:nvSpPr>
        <p:spPr>
          <a:xfrm>
            <a:off x="2103120" y="2651760"/>
            <a:ext cx="914400" cy="914400"/>
          </a:xfrm>
          <a:prstGeom prst="line">
            <a:avLst/>
          </a:prstGeom>
          <a:noFill/>
          <a:ln w="12700">
            <a:solidFill>
              <a:srgbClr val="EDE8DF">
                <a:alpha val="9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98" name="Shape 96"/>
          <p:cNvSpPr/>
          <p:nvPr/>
        </p:nvSpPr>
        <p:spPr>
          <a:xfrm>
            <a:off x="2103120" y="3063240"/>
            <a:ext cx="914400" cy="914400"/>
          </a:xfrm>
          <a:prstGeom prst="line">
            <a:avLst/>
          </a:prstGeom>
          <a:noFill/>
          <a:ln w="12700">
            <a:solidFill>
              <a:srgbClr val="EDE8DF">
                <a:alpha val="9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99" name="Shape 97"/>
          <p:cNvSpPr/>
          <p:nvPr/>
        </p:nvSpPr>
        <p:spPr>
          <a:xfrm>
            <a:off x="2103120" y="3474720"/>
            <a:ext cx="914400" cy="914400"/>
          </a:xfrm>
          <a:prstGeom prst="line">
            <a:avLst/>
          </a:prstGeom>
          <a:noFill/>
          <a:ln w="12700">
            <a:solidFill>
              <a:srgbClr val="EDE8DF">
                <a:alpha val="9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00" name="Shape 98"/>
          <p:cNvSpPr/>
          <p:nvPr/>
        </p:nvSpPr>
        <p:spPr>
          <a:xfrm>
            <a:off x="2103120" y="3886200"/>
            <a:ext cx="914400" cy="914400"/>
          </a:xfrm>
          <a:prstGeom prst="line">
            <a:avLst/>
          </a:prstGeom>
          <a:noFill/>
          <a:ln w="12700">
            <a:solidFill>
              <a:srgbClr val="EDE8DF">
                <a:alpha val="9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01" name="Shape 99"/>
          <p:cNvSpPr/>
          <p:nvPr/>
        </p:nvSpPr>
        <p:spPr>
          <a:xfrm>
            <a:off x="2103120" y="4297680"/>
            <a:ext cx="914400" cy="914400"/>
          </a:xfrm>
          <a:prstGeom prst="line">
            <a:avLst/>
          </a:prstGeom>
          <a:noFill/>
          <a:ln w="12700">
            <a:solidFill>
              <a:srgbClr val="EDE8DF">
                <a:alpha val="9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02" name="Shape 100"/>
          <p:cNvSpPr/>
          <p:nvPr/>
        </p:nvSpPr>
        <p:spPr>
          <a:xfrm>
            <a:off x="2103120" y="4709160"/>
            <a:ext cx="914400" cy="914400"/>
          </a:xfrm>
          <a:prstGeom prst="line">
            <a:avLst/>
          </a:prstGeom>
          <a:noFill/>
          <a:ln w="12700">
            <a:solidFill>
              <a:srgbClr val="EDE8DF">
                <a:alpha val="9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03" name="Shape 101"/>
          <p:cNvSpPr/>
          <p:nvPr/>
        </p:nvSpPr>
        <p:spPr>
          <a:xfrm>
            <a:off x="5440680" y="2788920"/>
            <a:ext cx="1417320" cy="1417320"/>
          </a:xfrm>
          <a:prstGeom prst="ellipse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04" name="Text 102"/>
          <p:cNvSpPr/>
          <p:nvPr/>
        </p:nvSpPr>
        <p:spPr>
          <a:xfrm>
            <a:off x="5596128" y="3182112"/>
            <a:ext cx="1115568" cy="3017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LE PROJET</a:t>
            </a:r>
            <a:endParaRPr lang="en-US" sz="1200" dirty="0"/>
          </a:p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DE L’ÉLÈVE</a:t>
            </a:r>
            <a:endParaRPr lang="en-US" sz="1200" dirty="0"/>
          </a:p>
        </p:txBody>
      </p:sp>
      <p:sp>
        <p:nvSpPr>
          <p:cNvPr id="105" name="Shape 103"/>
          <p:cNvSpPr/>
          <p:nvPr/>
        </p:nvSpPr>
        <p:spPr>
          <a:xfrm>
            <a:off x="3154680" y="1984248"/>
            <a:ext cx="914400" cy="914400"/>
          </a:xfrm>
          <a:prstGeom prst="line">
            <a:avLst/>
          </a:prstGeom>
          <a:noFill/>
          <a:ln w="12700">
            <a:solidFill>
              <a:srgbClr val="2368A2">
                <a:alpha val="95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06" name="Shape 104"/>
          <p:cNvSpPr/>
          <p:nvPr/>
        </p:nvSpPr>
        <p:spPr>
          <a:xfrm>
            <a:off x="2057400" y="1554480"/>
            <a:ext cx="2194560" cy="859536"/>
          </a:xfrm>
          <a:prstGeom prst="roundRect">
            <a:avLst>
              <a:gd name="adj" fmla="val 8511"/>
            </a:avLst>
          </a:prstGeom>
          <a:solidFill>
            <a:srgbClr val="FFFFFF"/>
          </a:solidFill>
          <a:ln w="12700">
            <a:solidFill>
              <a:srgbClr val="E2E2E2"/>
            </a:solidFill>
            <a:prstDash val="solid"/>
          </a:ln>
        </p:spPr>
        <p:txBody>
          <a:bodyPr/>
          <a:p/>
        </p:txBody>
      </p:sp>
      <p:sp>
        <p:nvSpPr>
          <p:cNvPr id="107" name="Shape 105"/>
          <p:cNvSpPr/>
          <p:nvPr/>
        </p:nvSpPr>
        <p:spPr>
          <a:xfrm>
            <a:off x="2075688" y="1572768"/>
            <a:ext cx="215798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108" name="Shape 106"/>
          <p:cNvSpPr/>
          <p:nvPr/>
        </p:nvSpPr>
        <p:spPr>
          <a:xfrm>
            <a:off x="1984248" y="1481328"/>
            <a:ext cx="384048" cy="384048"/>
          </a:xfrm>
          <a:prstGeom prst="ellipse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109" name="Text 107"/>
          <p:cNvSpPr/>
          <p:nvPr/>
        </p:nvSpPr>
        <p:spPr>
          <a:xfrm>
            <a:off x="2093976" y="1572768"/>
            <a:ext cx="182880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1</a:t>
            </a:r>
            <a:endParaRPr lang="en-US" sz="1500" dirty="0"/>
          </a:p>
        </p:txBody>
      </p:sp>
      <p:sp>
        <p:nvSpPr>
          <p:cNvPr id="110" name="Text 108"/>
          <p:cNvSpPr/>
          <p:nvPr/>
        </p:nvSpPr>
        <p:spPr>
          <a:xfrm>
            <a:off x="2377440" y="1755648"/>
            <a:ext cx="1700784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051A58"/>
                </a:solidFill>
              </a:rPr>
              <a:t>1. Accrocher</a:t>
            </a:r>
            <a:endParaRPr lang="en-US" sz="1120" dirty="0"/>
          </a:p>
        </p:txBody>
      </p:sp>
      <p:sp>
        <p:nvSpPr>
          <p:cNvPr id="111" name="Text 109"/>
          <p:cNvSpPr/>
          <p:nvPr/>
        </p:nvSpPr>
        <p:spPr>
          <a:xfrm>
            <a:off x="2377440" y="2011680"/>
            <a:ext cx="1719072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111111"/>
                </a:solidFill>
              </a:rPr>
              <a:t>Sensible, image, objet, matériau, geste, contexte.</a:t>
            </a:r>
            <a:endParaRPr lang="en-US" sz="840" dirty="0"/>
          </a:p>
        </p:txBody>
      </p:sp>
      <p:sp>
        <p:nvSpPr>
          <p:cNvPr id="112" name="Shape 110"/>
          <p:cNvSpPr/>
          <p:nvPr/>
        </p:nvSpPr>
        <p:spPr>
          <a:xfrm>
            <a:off x="6080760" y="1984248"/>
            <a:ext cx="914400" cy="914400"/>
          </a:xfrm>
          <a:prstGeom prst="line">
            <a:avLst/>
          </a:prstGeom>
          <a:noFill/>
          <a:ln w="12700">
            <a:solidFill>
              <a:srgbClr val="EF4A83">
                <a:alpha val="95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13" name="Shape 111"/>
          <p:cNvSpPr/>
          <p:nvPr/>
        </p:nvSpPr>
        <p:spPr>
          <a:xfrm>
            <a:off x="4983480" y="1554480"/>
            <a:ext cx="2194560" cy="859536"/>
          </a:xfrm>
          <a:prstGeom prst="roundRect">
            <a:avLst>
              <a:gd name="adj" fmla="val 8511"/>
            </a:avLst>
          </a:prstGeom>
          <a:solidFill>
            <a:srgbClr val="FFFFFF"/>
          </a:solidFill>
          <a:ln w="12700">
            <a:solidFill>
              <a:srgbClr val="E2E2E2"/>
            </a:solidFill>
            <a:prstDash val="solid"/>
          </a:ln>
        </p:spPr>
        <p:txBody>
          <a:bodyPr/>
          <a:p/>
        </p:txBody>
      </p:sp>
      <p:sp>
        <p:nvSpPr>
          <p:cNvPr id="114" name="Shape 112"/>
          <p:cNvSpPr/>
          <p:nvPr/>
        </p:nvSpPr>
        <p:spPr>
          <a:xfrm>
            <a:off x="5001768" y="1572768"/>
            <a:ext cx="2157984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115" name="Shape 113"/>
          <p:cNvSpPr/>
          <p:nvPr/>
        </p:nvSpPr>
        <p:spPr>
          <a:xfrm>
            <a:off x="4910328" y="1481328"/>
            <a:ext cx="384048" cy="384048"/>
          </a:xfrm>
          <a:prstGeom prst="ellipse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116" name="Text 114"/>
          <p:cNvSpPr/>
          <p:nvPr/>
        </p:nvSpPr>
        <p:spPr>
          <a:xfrm>
            <a:off x="5020056" y="1572768"/>
            <a:ext cx="182880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2</a:t>
            </a:r>
            <a:endParaRPr lang="en-US" sz="1500" dirty="0"/>
          </a:p>
        </p:txBody>
      </p:sp>
      <p:sp>
        <p:nvSpPr>
          <p:cNvPr id="117" name="Text 115"/>
          <p:cNvSpPr/>
          <p:nvPr/>
        </p:nvSpPr>
        <p:spPr>
          <a:xfrm>
            <a:off x="5303520" y="1755648"/>
            <a:ext cx="1700784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051A58"/>
                </a:solidFill>
              </a:rPr>
              <a:t>2. Clarifier</a:t>
            </a:r>
            <a:endParaRPr lang="en-US" sz="1120" dirty="0"/>
          </a:p>
        </p:txBody>
      </p:sp>
      <p:sp>
        <p:nvSpPr>
          <p:cNvPr id="118" name="Text 116"/>
          <p:cNvSpPr/>
          <p:nvPr/>
        </p:nvSpPr>
        <p:spPr>
          <a:xfrm>
            <a:off x="5303520" y="2011680"/>
            <a:ext cx="1719072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111111"/>
                </a:solidFill>
              </a:rPr>
              <a:t>Objectif, consigne, critères, vocabulaire.</a:t>
            </a:r>
            <a:endParaRPr lang="en-US" sz="840" dirty="0"/>
          </a:p>
        </p:txBody>
      </p:sp>
      <p:sp>
        <p:nvSpPr>
          <p:cNvPr id="119" name="Shape 117"/>
          <p:cNvSpPr/>
          <p:nvPr/>
        </p:nvSpPr>
        <p:spPr>
          <a:xfrm>
            <a:off x="9006840" y="1984248"/>
            <a:ext cx="914400" cy="914400"/>
          </a:xfrm>
          <a:prstGeom prst="line">
            <a:avLst/>
          </a:prstGeom>
          <a:noFill/>
          <a:ln w="12700">
            <a:solidFill>
              <a:srgbClr val="00A0B0">
                <a:alpha val="95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20" name="Shape 118"/>
          <p:cNvSpPr/>
          <p:nvPr/>
        </p:nvSpPr>
        <p:spPr>
          <a:xfrm>
            <a:off x="7909560" y="1554480"/>
            <a:ext cx="2194560" cy="859536"/>
          </a:xfrm>
          <a:prstGeom prst="roundRect">
            <a:avLst>
              <a:gd name="adj" fmla="val 8511"/>
            </a:avLst>
          </a:prstGeom>
          <a:solidFill>
            <a:srgbClr val="FFFFFF"/>
          </a:solidFill>
          <a:ln w="12700">
            <a:solidFill>
              <a:srgbClr val="E2E2E2"/>
            </a:solidFill>
            <a:prstDash val="solid"/>
          </a:ln>
        </p:spPr>
        <p:txBody>
          <a:bodyPr/>
          <a:p/>
        </p:txBody>
      </p:sp>
      <p:sp>
        <p:nvSpPr>
          <p:cNvPr id="121" name="Shape 119"/>
          <p:cNvSpPr/>
          <p:nvPr/>
        </p:nvSpPr>
        <p:spPr>
          <a:xfrm>
            <a:off x="7927848" y="1572768"/>
            <a:ext cx="2157984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122" name="Shape 120"/>
          <p:cNvSpPr/>
          <p:nvPr/>
        </p:nvSpPr>
        <p:spPr>
          <a:xfrm>
            <a:off x="7836408" y="1481328"/>
            <a:ext cx="384048" cy="384048"/>
          </a:xfrm>
          <a:prstGeom prst="ellipse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123" name="Text 121"/>
          <p:cNvSpPr/>
          <p:nvPr/>
        </p:nvSpPr>
        <p:spPr>
          <a:xfrm>
            <a:off x="7946136" y="1572768"/>
            <a:ext cx="182880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3</a:t>
            </a:r>
            <a:endParaRPr lang="en-US" sz="1500" dirty="0"/>
          </a:p>
        </p:txBody>
      </p:sp>
      <p:sp>
        <p:nvSpPr>
          <p:cNvPr id="124" name="Text 122"/>
          <p:cNvSpPr/>
          <p:nvPr/>
        </p:nvSpPr>
        <p:spPr>
          <a:xfrm>
            <a:off x="8229600" y="1755648"/>
            <a:ext cx="1700784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051A58"/>
                </a:solidFill>
              </a:rPr>
              <a:t>3. Coopérer</a:t>
            </a:r>
            <a:endParaRPr lang="en-US" sz="1120" dirty="0"/>
          </a:p>
        </p:txBody>
      </p:sp>
      <p:sp>
        <p:nvSpPr>
          <p:cNvPr id="125" name="Text 123"/>
          <p:cNvSpPr/>
          <p:nvPr/>
        </p:nvSpPr>
        <p:spPr>
          <a:xfrm>
            <a:off x="8229600" y="2011680"/>
            <a:ext cx="1719072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111111"/>
                </a:solidFill>
              </a:rPr>
              <a:t>Mini-structure courte, rôle et temps visibles.</a:t>
            </a:r>
            <a:endParaRPr lang="en-US" sz="840" dirty="0"/>
          </a:p>
        </p:txBody>
      </p:sp>
      <p:sp>
        <p:nvSpPr>
          <p:cNvPr id="126" name="Shape 124"/>
          <p:cNvSpPr/>
          <p:nvPr/>
        </p:nvSpPr>
        <p:spPr>
          <a:xfrm>
            <a:off x="3154680" y="4434840"/>
            <a:ext cx="914400" cy="914400"/>
          </a:xfrm>
          <a:prstGeom prst="line">
            <a:avLst/>
          </a:prstGeom>
          <a:noFill/>
          <a:ln w="12700">
            <a:solidFill>
              <a:srgbClr val="F28C1B">
                <a:alpha val="95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27" name="Shape 125"/>
          <p:cNvSpPr/>
          <p:nvPr/>
        </p:nvSpPr>
        <p:spPr>
          <a:xfrm>
            <a:off x="2057400" y="4005072"/>
            <a:ext cx="2194560" cy="859536"/>
          </a:xfrm>
          <a:prstGeom prst="roundRect">
            <a:avLst>
              <a:gd name="adj" fmla="val 8511"/>
            </a:avLst>
          </a:prstGeom>
          <a:solidFill>
            <a:srgbClr val="FFFFFF"/>
          </a:solidFill>
          <a:ln w="12700">
            <a:solidFill>
              <a:srgbClr val="E2E2E2"/>
            </a:solidFill>
            <a:prstDash val="solid"/>
          </a:ln>
        </p:spPr>
        <p:txBody>
          <a:bodyPr/>
          <a:p/>
        </p:txBody>
      </p:sp>
      <p:sp>
        <p:nvSpPr>
          <p:cNvPr id="128" name="Shape 126"/>
          <p:cNvSpPr/>
          <p:nvPr/>
        </p:nvSpPr>
        <p:spPr>
          <a:xfrm>
            <a:off x="2075688" y="4023360"/>
            <a:ext cx="2157984" cy="45720"/>
          </a:xfrm>
          <a:prstGeom prst="rect">
            <a:avLst/>
          </a:prstGeom>
          <a:solidFill>
            <a:srgbClr val="F28C1B"/>
          </a:solidFill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129" name="Shape 127"/>
          <p:cNvSpPr/>
          <p:nvPr/>
        </p:nvSpPr>
        <p:spPr>
          <a:xfrm>
            <a:off x="1984248" y="3931920"/>
            <a:ext cx="384048" cy="384048"/>
          </a:xfrm>
          <a:prstGeom prst="ellipse">
            <a:avLst/>
          </a:prstGeom>
          <a:solidFill>
            <a:srgbClr val="F28C1B"/>
          </a:solidFill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130" name="Text 128"/>
          <p:cNvSpPr/>
          <p:nvPr/>
        </p:nvSpPr>
        <p:spPr>
          <a:xfrm>
            <a:off x="2093976" y="4023360"/>
            <a:ext cx="182880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4</a:t>
            </a:r>
            <a:endParaRPr lang="en-US" sz="1500" dirty="0"/>
          </a:p>
        </p:txBody>
      </p:sp>
      <p:sp>
        <p:nvSpPr>
          <p:cNvPr id="131" name="Text 129"/>
          <p:cNvSpPr/>
          <p:nvPr/>
        </p:nvSpPr>
        <p:spPr>
          <a:xfrm>
            <a:off x="2377440" y="4206240"/>
            <a:ext cx="1700784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051A58"/>
                </a:solidFill>
              </a:rPr>
              <a:t>4. Différencier</a:t>
            </a:r>
            <a:endParaRPr lang="en-US" sz="1120" dirty="0"/>
          </a:p>
        </p:txBody>
      </p:sp>
      <p:sp>
        <p:nvSpPr>
          <p:cNvPr id="132" name="Text 130"/>
          <p:cNvSpPr/>
          <p:nvPr/>
        </p:nvSpPr>
        <p:spPr>
          <a:xfrm>
            <a:off x="2377440" y="4462272"/>
            <a:ext cx="1719072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111111"/>
                </a:solidFill>
              </a:rPr>
              <a:t>Supports, choix, étayages, temporalités.</a:t>
            </a:r>
            <a:endParaRPr lang="en-US" sz="840" dirty="0"/>
          </a:p>
        </p:txBody>
      </p:sp>
      <p:sp>
        <p:nvSpPr>
          <p:cNvPr id="133" name="Shape 131"/>
          <p:cNvSpPr/>
          <p:nvPr/>
        </p:nvSpPr>
        <p:spPr>
          <a:xfrm>
            <a:off x="6080760" y="4800600"/>
            <a:ext cx="914400" cy="914400"/>
          </a:xfrm>
          <a:prstGeom prst="line">
            <a:avLst/>
          </a:prstGeom>
          <a:noFill/>
          <a:ln w="12700">
            <a:solidFill>
              <a:srgbClr val="051A58">
                <a:alpha val="95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34" name="Shape 132"/>
          <p:cNvSpPr/>
          <p:nvPr/>
        </p:nvSpPr>
        <p:spPr>
          <a:xfrm>
            <a:off x="4983480" y="4370832"/>
            <a:ext cx="2194560" cy="859536"/>
          </a:xfrm>
          <a:prstGeom prst="roundRect">
            <a:avLst>
              <a:gd name="adj" fmla="val 8511"/>
            </a:avLst>
          </a:prstGeom>
          <a:solidFill>
            <a:srgbClr val="FFFFFF"/>
          </a:solidFill>
          <a:ln w="12700">
            <a:solidFill>
              <a:srgbClr val="E2E2E2"/>
            </a:solidFill>
            <a:prstDash val="solid"/>
          </a:ln>
        </p:spPr>
        <p:txBody>
          <a:bodyPr/>
          <a:p/>
        </p:txBody>
      </p:sp>
      <p:sp>
        <p:nvSpPr>
          <p:cNvPr id="135" name="Shape 133"/>
          <p:cNvSpPr/>
          <p:nvPr/>
        </p:nvSpPr>
        <p:spPr>
          <a:xfrm>
            <a:off x="5001768" y="4389120"/>
            <a:ext cx="2157984" cy="45720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6" name="Shape 134"/>
          <p:cNvSpPr/>
          <p:nvPr/>
        </p:nvSpPr>
        <p:spPr>
          <a:xfrm>
            <a:off x="4910328" y="4297680"/>
            <a:ext cx="384048" cy="384048"/>
          </a:xfrm>
          <a:prstGeom prst="ellipse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7" name="Text 135"/>
          <p:cNvSpPr/>
          <p:nvPr/>
        </p:nvSpPr>
        <p:spPr>
          <a:xfrm>
            <a:off x="5020056" y="4389120"/>
            <a:ext cx="182880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5</a:t>
            </a:r>
            <a:endParaRPr lang="en-US" sz="1500" dirty="0"/>
          </a:p>
        </p:txBody>
      </p:sp>
      <p:sp>
        <p:nvSpPr>
          <p:cNvPr id="138" name="Text 136"/>
          <p:cNvSpPr/>
          <p:nvPr/>
        </p:nvSpPr>
        <p:spPr>
          <a:xfrm>
            <a:off x="5303520" y="4572000"/>
            <a:ext cx="1700784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051A58"/>
                </a:solidFill>
              </a:rPr>
              <a:t>5. Réguler</a:t>
            </a:r>
            <a:endParaRPr lang="en-US" sz="1120" dirty="0"/>
          </a:p>
        </p:txBody>
      </p:sp>
      <p:sp>
        <p:nvSpPr>
          <p:cNvPr id="139" name="Text 137"/>
          <p:cNvSpPr/>
          <p:nvPr/>
        </p:nvSpPr>
        <p:spPr>
          <a:xfrm>
            <a:off x="5303520" y="4828032"/>
            <a:ext cx="1719072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111111"/>
                </a:solidFill>
              </a:rPr>
              <a:t>Observer les échanges, feedback, relance.</a:t>
            </a:r>
            <a:endParaRPr lang="en-US" sz="840" dirty="0"/>
          </a:p>
        </p:txBody>
      </p:sp>
      <p:sp>
        <p:nvSpPr>
          <p:cNvPr id="140" name="Shape 138"/>
          <p:cNvSpPr/>
          <p:nvPr/>
        </p:nvSpPr>
        <p:spPr>
          <a:xfrm>
            <a:off x="9418320" y="4681728"/>
            <a:ext cx="914400" cy="914400"/>
          </a:xfrm>
          <a:prstGeom prst="line">
            <a:avLst/>
          </a:prstGeom>
          <a:noFill/>
          <a:ln w="12700">
            <a:solidFill>
              <a:srgbClr val="2368A2">
                <a:alpha val="95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41" name="Shape 139"/>
          <p:cNvSpPr/>
          <p:nvPr/>
        </p:nvSpPr>
        <p:spPr>
          <a:xfrm>
            <a:off x="8321040" y="4251960"/>
            <a:ext cx="2194560" cy="859536"/>
          </a:xfrm>
          <a:prstGeom prst="roundRect">
            <a:avLst>
              <a:gd name="adj" fmla="val 8511"/>
            </a:avLst>
          </a:prstGeom>
          <a:solidFill>
            <a:srgbClr val="FFFFFF"/>
          </a:solidFill>
          <a:ln w="12700">
            <a:solidFill>
              <a:srgbClr val="E2E2E2"/>
            </a:solidFill>
            <a:prstDash val="solid"/>
          </a:ln>
        </p:spPr>
        <p:txBody>
          <a:bodyPr/>
          <a:p/>
        </p:txBody>
      </p:sp>
      <p:sp>
        <p:nvSpPr>
          <p:cNvPr id="142" name="Shape 140"/>
          <p:cNvSpPr/>
          <p:nvPr/>
        </p:nvSpPr>
        <p:spPr>
          <a:xfrm>
            <a:off x="8339328" y="4270248"/>
            <a:ext cx="215798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143" name="Shape 141"/>
          <p:cNvSpPr/>
          <p:nvPr/>
        </p:nvSpPr>
        <p:spPr>
          <a:xfrm>
            <a:off x="8247888" y="4178808"/>
            <a:ext cx="384048" cy="384048"/>
          </a:xfrm>
          <a:prstGeom prst="ellipse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144" name="Text 142"/>
          <p:cNvSpPr/>
          <p:nvPr/>
        </p:nvSpPr>
        <p:spPr>
          <a:xfrm>
            <a:off x="8357616" y="4270248"/>
            <a:ext cx="182880" cy="14630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6</a:t>
            </a:r>
            <a:endParaRPr lang="en-US" sz="1500" dirty="0"/>
          </a:p>
        </p:txBody>
      </p:sp>
      <p:sp>
        <p:nvSpPr>
          <p:cNvPr id="145" name="Text 143"/>
          <p:cNvSpPr/>
          <p:nvPr/>
        </p:nvSpPr>
        <p:spPr>
          <a:xfrm>
            <a:off x="8641080" y="4453128"/>
            <a:ext cx="1700784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051A58"/>
                </a:solidFill>
              </a:rPr>
              <a:t>6. Mémoriser</a:t>
            </a:r>
            <a:endParaRPr lang="en-US" sz="1120" dirty="0"/>
          </a:p>
        </p:txBody>
      </p:sp>
      <p:sp>
        <p:nvSpPr>
          <p:cNvPr id="146" name="Text 144"/>
          <p:cNvSpPr/>
          <p:nvPr/>
        </p:nvSpPr>
        <p:spPr>
          <a:xfrm>
            <a:off x="8641080" y="4709160"/>
            <a:ext cx="1719072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40" dirty="0">
                <a:solidFill>
                  <a:srgbClr val="111111"/>
                </a:solidFill>
              </a:rPr>
              <a:t>Trace écrite, bilan, réinvestissement.</a:t>
            </a:r>
            <a:endParaRPr lang="en-US" sz="840" dirty="0"/>
          </a:p>
        </p:txBody>
      </p:sp>
      <p:sp>
        <p:nvSpPr>
          <p:cNvPr id="147" name="Text 145"/>
          <p:cNvSpPr/>
          <p:nvPr/>
        </p:nvSpPr>
        <p:spPr>
          <a:xfrm>
            <a:off x="10588752" y="2331720"/>
            <a:ext cx="969264" cy="1600200"/>
          </a:xfrm>
          <a:prstGeom prst="rect">
            <a:avLst/>
          </a:prstGeom>
          <a:solidFill>
            <a:srgbClr val="FFFFFF"/>
          </a:solidFill>
          <a:ln>
            <a:solidFill>
              <a:srgbClr val="DDDDDD"/>
            </a:solidFill>
          </a:ln>
        </p:spPr>
        <p:txBody>
          <a:bodyPr wrap="square" lIns="1270" tIns="1270" rIns="1270" bIns="1270" rtlCol="0" anchor="ctr">
            <a:normAutofit/>
          </a:bodyPr>
          <a:lstStyle/>
          <a:p>
            <a:pPr indent="0" marL="0">
              <a:buNone/>
            </a:pPr>
            <a:r>
              <a:rPr lang="en-US" sz="670" dirty="0">
                <a:solidFill>
                  <a:srgbClr val="333333"/>
                </a:solidFill>
              </a:rPr>
              <a:t>LÉGENDE</a:t>
            </a:r>
            <a:endParaRPr lang="en-US" sz="670" dirty="0"/>
          </a:p>
          <a:p>
            <a:pPr indent="0" marL="0">
              <a:buNone/>
            </a:pPr>
            <a:r>
              <a:rPr lang="en-US" sz="670" dirty="0">
                <a:solidFill>
                  <a:srgbClr val="333333"/>
                </a:solidFill>
              </a:rPr>
              <a:t>● Destination centrale</a:t>
            </a:r>
            <a:endParaRPr lang="en-US" sz="670" dirty="0"/>
          </a:p>
          <a:p>
            <a:pPr indent="0" marL="0">
              <a:buNone/>
            </a:pPr>
            <a:r>
              <a:rPr lang="en-US" sz="670" dirty="0">
                <a:solidFill>
                  <a:srgbClr val="333333"/>
                </a:solidFill>
              </a:rPr>
              <a:t>— Parcours pédagogique</a:t>
            </a:r>
            <a:endParaRPr lang="en-US" sz="670" dirty="0"/>
          </a:p>
          <a:p>
            <a:pPr indent="0" marL="0">
              <a:buNone/>
            </a:pPr>
            <a:r>
              <a:rPr lang="en-US" sz="670" dirty="0">
                <a:solidFill>
                  <a:srgbClr val="333333"/>
                </a:solidFill>
              </a:rPr>
              <a:t>··· Liaisons possibles</a:t>
            </a:r>
            <a:endParaRPr lang="en-US" sz="670" dirty="0"/>
          </a:p>
          <a:p>
            <a:pPr indent="0" marL="0">
              <a:buNone/>
            </a:pPr>
            <a:r>
              <a:rPr lang="en-US" sz="670" dirty="0">
                <a:solidFill>
                  <a:srgbClr val="333333"/>
                </a:solidFill>
              </a:rPr>
              <a:t>♣ Ressources / contextes</a:t>
            </a:r>
            <a:endParaRPr lang="en-US" sz="670" dirty="0"/>
          </a:p>
        </p:txBody>
      </p:sp>
      <p:sp>
        <p:nvSpPr>
          <p:cNvPr id="148" name="Shape 146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49" name="Shape 147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50" name="Text 148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51" name="Text 149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La carte aide à choisir où placer la coopération : au début, dans l’exploration, au bilan ou dans l’évaluation formative.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04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MÉTHODOLOGIE DE MISE EN PLACE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Six gestes pour intégrer le dispositif dans une progression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1965960" y="1691640"/>
            <a:ext cx="297180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86" name="Shape 84"/>
          <p:cNvSpPr/>
          <p:nvPr/>
        </p:nvSpPr>
        <p:spPr>
          <a:xfrm>
            <a:off x="1984248" y="1709928"/>
            <a:ext cx="293522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87" name="Shape 85"/>
          <p:cNvSpPr/>
          <p:nvPr/>
        </p:nvSpPr>
        <p:spPr>
          <a:xfrm>
            <a:off x="2075688" y="1856232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88" name="Text 86"/>
          <p:cNvSpPr/>
          <p:nvPr/>
        </p:nvSpPr>
        <p:spPr>
          <a:xfrm>
            <a:off x="2148840" y="1947672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2368A2"/>
                </a:solidFill>
              </a:rPr>
              <a:t>1</a:t>
            </a:r>
            <a:endParaRPr lang="en-US" sz="1050" dirty="0"/>
          </a:p>
        </p:txBody>
      </p:sp>
      <p:sp>
        <p:nvSpPr>
          <p:cNvPr id="89" name="Text 87"/>
          <p:cNvSpPr/>
          <p:nvPr/>
        </p:nvSpPr>
        <p:spPr>
          <a:xfrm>
            <a:off x="2514600" y="1901952"/>
            <a:ext cx="22768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Identifier</a:t>
            </a:r>
            <a:endParaRPr lang="en-US" sz="1250" dirty="0"/>
          </a:p>
        </p:txBody>
      </p:sp>
      <p:sp>
        <p:nvSpPr>
          <p:cNvPr id="90" name="Text 88"/>
          <p:cNvSpPr/>
          <p:nvPr/>
        </p:nvSpPr>
        <p:spPr>
          <a:xfrm>
            <a:off x="2514600" y="2176272"/>
            <a:ext cx="2276856" cy="7589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Repérer ce qui relève déjà des CPS et de la langue : écouter, choisir, nommer, argumenter.</a:t>
            </a:r>
            <a:endParaRPr lang="en-US" sz="870" dirty="0"/>
          </a:p>
        </p:txBody>
      </p:sp>
      <p:sp>
        <p:nvSpPr>
          <p:cNvPr id="91" name="Shape 89"/>
          <p:cNvSpPr/>
          <p:nvPr/>
        </p:nvSpPr>
        <p:spPr>
          <a:xfrm>
            <a:off x="5212080" y="1691640"/>
            <a:ext cx="297180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2" name="Shape 90"/>
          <p:cNvSpPr/>
          <p:nvPr/>
        </p:nvSpPr>
        <p:spPr>
          <a:xfrm>
            <a:off x="5230368" y="1709928"/>
            <a:ext cx="2935224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93" name="Shape 91"/>
          <p:cNvSpPr/>
          <p:nvPr/>
        </p:nvSpPr>
        <p:spPr>
          <a:xfrm>
            <a:off x="5321808" y="1856232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94" name="Text 92"/>
          <p:cNvSpPr/>
          <p:nvPr/>
        </p:nvSpPr>
        <p:spPr>
          <a:xfrm>
            <a:off x="5394960" y="1947672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0A0B0"/>
                </a:solidFill>
              </a:rPr>
              <a:t>2</a:t>
            </a:r>
            <a:endParaRPr lang="en-US" sz="1050" dirty="0"/>
          </a:p>
        </p:txBody>
      </p:sp>
      <p:sp>
        <p:nvSpPr>
          <p:cNvPr id="95" name="Text 93"/>
          <p:cNvSpPr/>
          <p:nvPr/>
        </p:nvSpPr>
        <p:spPr>
          <a:xfrm>
            <a:off x="5760720" y="1901952"/>
            <a:ext cx="22768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Cibler</a:t>
            </a:r>
            <a:endParaRPr lang="en-US" sz="1250" dirty="0"/>
          </a:p>
        </p:txBody>
      </p:sp>
      <p:sp>
        <p:nvSpPr>
          <p:cNvPr id="96" name="Text 94"/>
          <p:cNvSpPr/>
          <p:nvPr/>
        </p:nvSpPr>
        <p:spPr>
          <a:xfrm>
            <a:off x="5760720" y="2176272"/>
            <a:ext cx="2276856" cy="7589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Choisir une compétence prioritaire et un moment de séance, sans chercher à tout traiter.</a:t>
            </a:r>
            <a:endParaRPr lang="en-US" sz="870" dirty="0"/>
          </a:p>
        </p:txBody>
      </p:sp>
      <p:sp>
        <p:nvSpPr>
          <p:cNvPr id="97" name="Shape 95"/>
          <p:cNvSpPr/>
          <p:nvPr/>
        </p:nvSpPr>
        <p:spPr>
          <a:xfrm>
            <a:off x="8458200" y="1691640"/>
            <a:ext cx="297180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8" name="Shape 96"/>
          <p:cNvSpPr/>
          <p:nvPr/>
        </p:nvSpPr>
        <p:spPr>
          <a:xfrm>
            <a:off x="8476488" y="1709928"/>
            <a:ext cx="2935224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99" name="Shape 97"/>
          <p:cNvSpPr/>
          <p:nvPr/>
        </p:nvSpPr>
        <p:spPr>
          <a:xfrm>
            <a:off x="8567928" y="1856232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100" name="Text 98"/>
          <p:cNvSpPr/>
          <p:nvPr/>
        </p:nvSpPr>
        <p:spPr>
          <a:xfrm>
            <a:off x="8641080" y="1947672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EF4A83"/>
                </a:solidFill>
              </a:rPr>
              <a:t>3</a:t>
            </a:r>
            <a:endParaRPr lang="en-US" sz="1050" dirty="0"/>
          </a:p>
        </p:txBody>
      </p:sp>
      <p:sp>
        <p:nvSpPr>
          <p:cNvPr id="101" name="Text 99"/>
          <p:cNvSpPr/>
          <p:nvPr/>
        </p:nvSpPr>
        <p:spPr>
          <a:xfrm>
            <a:off x="9006840" y="1901952"/>
            <a:ext cx="22768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Structurer</a:t>
            </a:r>
            <a:endParaRPr lang="en-US" sz="1250" dirty="0"/>
          </a:p>
        </p:txBody>
      </p:sp>
      <p:sp>
        <p:nvSpPr>
          <p:cNvPr id="102" name="Text 100"/>
          <p:cNvSpPr/>
          <p:nvPr/>
        </p:nvSpPr>
        <p:spPr>
          <a:xfrm>
            <a:off x="9006840" y="2176272"/>
            <a:ext cx="2276856" cy="7589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Installer une mini-structure courte : qui parle, quand, comment, avec quelle trace.</a:t>
            </a:r>
            <a:endParaRPr lang="en-US" sz="870" dirty="0"/>
          </a:p>
        </p:txBody>
      </p:sp>
      <p:sp>
        <p:nvSpPr>
          <p:cNvPr id="103" name="Shape 101"/>
          <p:cNvSpPr/>
          <p:nvPr/>
        </p:nvSpPr>
        <p:spPr>
          <a:xfrm>
            <a:off x="1965960" y="3904488"/>
            <a:ext cx="297180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04" name="Shape 102"/>
          <p:cNvSpPr/>
          <p:nvPr/>
        </p:nvSpPr>
        <p:spPr>
          <a:xfrm>
            <a:off x="1984248" y="3922776"/>
            <a:ext cx="2935224" cy="45720"/>
          </a:xfrm>
          <a:prstGeom prst="rect">
            <a:avLst/>
          </a:prstGeom>
          <a:solidFill>
            <a:srgbClr val="F28C1B"/>
          </a:solidFill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105" name="Shape 103"/>
          <p:cNvSpPr/>
          <p:nvPr/>
        </p:nvSpPr>
        <p:spPr>
          <a:xfrm>
            <a:off x="2075688" y="4069080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106" name="Text 104"/>
          <p:cNvSpPr/>
          <p:nvPr/>
        </p:nvSpPr>
        <p:spPr>
          <a:xfrm>
            <a:off x="2148840" y="4160520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28C1B"/>
                </a:solidFill>
              </a:rPr>
              <a:t>4</a:t>
            </a:r>
            <a:endParaRPr lang="en-US" sz="1050" dirty="0"/>
          </a:p>
        </p:txBody>
      </p:sp>
      <p:sp>
        <p:nvSpPr>
          <p:cNvPr id="107" name="Text 105"/>
          <p:cNvSpPr/>
          <p:nvPr/>
        </p:nvSpPr>
        <p:spPr>
          <a:xfrm>
            <a:off x="2514600" y="4114800"/>
            <a:ext cx="22768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Expliciter</a:t>
            </a:r>
            <a:endParaRPr lang="en-US" sz="1250" dirty="0"/>
          </a:p>
        </p:txBody>
      </p:sp>
      <p:sp>
        <p:nvSpPr>
          <p:cNvPr id="108" name="Text 106"/>
          <p:cNvSpPr/>
          <p:nvPr/>
        </p:nvSpPr>
        <p:spPr>
          <a:xfrm>
            <a:off x="2514600" y="4389120"/>
            <a:ext cx="2276856" cy="7589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Annoncer objectif, critères, production attendue, lexique utile et temps disponible.</a:t>
            </a:r>
            <a:endParaRPr lang="en-US" sz="870" dirty="0"/>
          </a:p>
        </p:txBody>
      </p:sp>
      <p:sp>
        <p:nvSpPr>
          <p:cNvPr id="109" name="Shape 107"/>
          <p:cNvSpPr/>
          <p:nvPr/>
        </p:nvSpPr>
        <p:spPr>
          <a:xfrm>
            <a:off x="5212080" y="3904488"/>
            <a:ext cx="297180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10" name="Shape 108"/>
          <p:cNvSpPr/>
          <p:nvPr/>
        </p:nvSpPr>
        <p:spPr>
          <a:xfrm>
            <a:off x="5230368" y="3922776"/>
            <a:ext cx="2935224" cy="45720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11" name="Shape 109"/>
          <p:cNvSpPr/>
          <p:nvPr/>
        </p:nvSpPr>
        <p:spPr>
          <a:xfrm>
            <a:off x="5321808" y="4069080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112" name="Text 110"/>
          <p:cNvSpPr/>
          <p:nvPr/>
        </p:nvSpPr>
        <p:spPr>
          <a:xfrm>
            <a:off x="5394960" y="4160520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51A58"/>
                </a:solidFill>
              </a:rPr>
              <a:t>5</a:t>
            </a:r>
            <a:endParaRPr lang="en-US" sz="1050" dirty="0"/>
          </a:p>
        </p:txBody>
      </p:sp>
      <p:sp>
        <p:nvSpPr>
          <p:cNvPr id="113" name="Text 111"/>
          <p:cNvSpPr/>
          <p:nvPr/>
        </p:nvSpPr>
        <p:spPr>
          <a:xfrm>
            <a:off x="5760720" y="4114800"/>
            <a:ext cx="22768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Observer</a:t>
            </a:r>
            <a:endParaRPr lang="en-US" sz="1250" dirty="0"/>
          </a:p>
        </p:txBody>
      </p:sp>
      <p:sp>
        <p:nvSpPr>
          <p:cNvPr id="114" name="Text 112"/>
          <p:cNvSpPr/>
          <p:nvPr/>
        </p:nvSpPr>
        <p:spPr>
          <a:xfrm>
            <a:off x="5760720" y="4389120"/>
            <a:ext cx="2276856" cy="7589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Circuler, écouter, prélever des informations et ajuster les étayages.</a:t>
            </a:r>
            <a:endParaRPr lang="en-US" sz="870" dirty="0"/>
          </a:p>
        </p:txBody>
      </p:sp>
      <p:sp>
        <p:nvSpPr>
          <p:cNvPr id="115" name="Shape 113"/>
          <p:cNvSpPr/>
          <p:nvPr/>
        </p:nvSpPr>
        <p:spPr>
          <a:xfrm>
            <a:off x="8458200" y="3904488"/>
            <a:ext cx="297180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16" name="Shape 114"/>
          <p:cNvSpPr/>
          <p:nvPr/>
        </p:nvSpPr>
        <p:spPr>
          <a:xfrm>
            <a:off x="8476488" y="3922776"/>
            <a:ext cx="293522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117" name="Shape 115"/>
          <p:cNvSpPr/>
          <p:nvPr/>
        </p:nvSpPr>
        <p:spPr>
          <a:xfrm>
            <a:off x="8567928" y="4069080"/>
            <a:ext cx="310896" cy="310896"/>
          </a:xfrm>
          <a:prstGeom prst="ellipse">
            <a:avLst/>
          </a:prstGeom>
          <a:solidFill>
            <a:srgbClr val="EEF2EE"/>
          </a:solidFill>
          <a:ln w="12700">
            <a:solidFill>
              <a:srgbClr val="E0E4E0"/>
            </a:solidFill>
            <a:prstDash val="solid"/>
          </a:ln>
        </p:spPr>
        <p:txBody>
          <a:bodyPr/>
          <a:p/>
        </p:txBody>
      </p:sp>
      <p:sp>
        <p:nvSpPr>
          <p:cNvPr id="118" name="Text 116"/>
          <p:cNvSpPr/>
          <p:nvPr/>
        </p:nvSpPr>
        <p:spPr>
          <a:xfrm>
            <a:off x="8641080" y="4160520"/>
            <a:ext cx="164592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2368A2"/>
                </a:solidFill>
              </a:rPr>
              <a:t>6</a:t>
            </a:r>
            <a:endParaRPr lang="en-US" sz="1050" dirty="0"/>
          </a:p>
        </p:txBody>
      </p:sp>
      <p:sp>
        <p:nvSpPr>
          <p:cNvPr id="119" name="Text 117"/>
          <p:cNvSpPr/>
          <p:nvPr/>
        </p:nvSpPr>
        <p:spPr>
          <a:xfrm>
            <a:off x="9006840" y="4114800"/>
            <a:ext cx="22768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Ancrer</a:t>
            </a:r>
            <a:endParaRPr lang="en-US" sz="1250" dirty="0"/>
          </a:p>
        </p:txBody>
      </p:sp>
      <p:sp>
        <p:nvSpPr>
          <p:cNvPr id="120" name="Text 118"/>
          <p:cNvSpPr/>
          <p:nvPr/>
        </p:nvSpPr>
        <p:spPr>
          <a:xfrm>
            <a:off x="9006840" y="4389120"/>
            <a:ext cx="2276856" cy="7589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Conserver une trace : carte mentale, carnet, fiche méthode, grille de feedback.</a:t>
            </a:r>
            <a:endParaRPr lang="en-US" sz="870" dirty="0"/>
          </a:p>
        </p:txBody>
      </p:sp>
      <p:sp>
        <p:nvSpPr>
          <p:cNvPr id="121" name="Shape 119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2" name="Shape 120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23" name="Text 121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24" name="Text 122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Point de vigilance : commencer par une structure avec laquelle on se sent à l’aise, puis l’adapter au contexte de la classe.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05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MAÎTRISE DE LA LANGUE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Lire, dire, écrire et reformuler dans la démarche de conception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1965960" y="1481328"/>
            <a:ext cx="4434840" cy="3383280"/>
          </a:xfrm>
          <a:prstGeom prst="roundRect">
            <a:avLst>
              <a:gd name="adj" fmla="val 4324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86" name="Text 84"/>
          <p:cNvSpPr/>
          <p:nvPr/>
        </p:nvSpPr>
        <p:spPr>
          <a:xfrm>
            <a:off x="2304288" y="1783080"/>
            <a:ext cx="388620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900" b="1" dirty="0">
                <a:solidFill>
                  <a:srgbClr val="FFFFFF"/>
                </a:solidFill>
              </a:rPr>
              <a:t>La langue n’est pas une activité à côté du projet</a:t>
            </a:r>
            <a:endParaRPr lang="en-US" sz="1900" dirty="0"/>
          </a:p>
        </p:txBody>
      </p:sp>
      <p:sp>
        <p:nvSpPr>
          <p:cNvPr id="87" name="Text 85"/>
          <p:cNvSpPr/>
          <p:nvPr/>
        </p:nvSpPr>
        <p:spPr>
          <a:xfrm>
            <a:off x="2304288" y="2487168"/>
            <a:ext cx="3822192" cy="10972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</a:rPr>
              <a:t>Elle permet aux élèves de comprendre la demande, de nommer leurs choix, de construire un vocabulaire métier, puis de présenter une intention.</a:t>
            </a:r>
            <a:endParaRPr lang="en-US" sz="1300" dirty="0"/>
          </a:p>
        </p:txBody>
      </p:sp>
      <p:sp>
        <p:nvSpPr>
          <p:cNvPr id="88" name="Text 86"/>
          <p:cNvSpPr/>
          <p:nvPr/>
        </p:nvSpPr>
        <p:spPr>
          <a:xfrm>
            <a:off x="2304288" y="4151376"/>
            <a:ext cx="3822192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Objectif : rendre la pensée visible avant, pendant et après la production.</a:t>
            </a:r>
            <a:endParaRPr lang="en-US" sz="1300" dirty="0"/>
          </a:p>
        </p:txBody>
      </p:sp>
      <p:sp>
        <p:nvSpPr>
          <p:cNvPr id="89" name="Shape 87"/>
          <p:cNvSpPr/>
          <p:nvPr/>
        </p:nvSpPr>
        <p:spPr>
          <a:xfrm>
            <a:off x="6720840" y="1517904"/>
            <a:ext cx="214884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0" name="Shape 88"/>
          <p:cNvSpPr/>
          <p:nvPr/>
        </p:nvSpPr>
        <p:spPr>
          <a:xfrm>
            <a:off x="6739128" y="1536192"/>
            <a:ext cx="211226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91" name="Text 89"/>
          <p:cNvSpPr/>
          <p:nvPr/>
        </p:nvSpPr>
        <p:spPr>
          <a:xfrm>
            <a:off x="6885432" y="1700784"/>
            <a:ext cx="18196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51A58"/>
                </a:solidFill>
              </a:rPr>
              <a:t>Lire</a:t>
            </a:r>
            <a:endParaRPr lang="en-US" sz="1300" dirty="0"/>
          </a:p>
        </p:txBody>
      </p:sp>
      <p:sp>
        <p:nvSpPr>
          <p:cNvPr id="92" name="Text 90"/>
          <p:cNvSpPr/>
          <p:nvPr/>
        </p:nvSpPr>
        <p:spPr>
          <a:xfrm>
            <a:off x="6885432" y="2048256"/>
            <a:ext cx="1819656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111111"/>
                </a:solidFill>
              </a:rPr>
              <a:t>Consigne, image, œuvre, référence, cahier des charges.</a:t>
            </a:r>
            <a:endParaRPr lang="en-US" sz="920" dirty="0"/>
          </a:p>
        </p:txBody>
      </p:sp>
      <p:sp>
        <p:nvSpPr>
          <p:cNvPr id="93" name="Shape 91"/>
          <p:cNvSpPr/>
          <p:nvPr/>
        </p:nvSpPr>
        <p:spPr>
          <a:xfrm>
            <a:off x="9189720" y="1517904"/>
            <a:ext cx="214884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4" name="Shape 92"/>
          <p:cNvSpPr/>
          <p:nvPr/>
        </p:nvSpPr>
        <p:spPr>
          <a:xfrm>
            <a:off x="9208008" y="1536192"/>
            <a:ext cx="2112264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95" name="Text 93"/>
          <p:cNvSpPr/>
          <p:nvPr/>
        </p:nvSpPr>
        <p:spPr>
          <a:xfrm>
            <a:off x="9354312" y="1700784"/>
            <a:ext cx="18196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51A58"/>
                </a:solidFill>
              </a:rPr>
              <a:t>Dire</a:t>
            </a:r>
            <a:endParaRPr lang="en-US" sz="1300" dirty="0"/>
          </a:p>
        </p:txBody>
      </p:sp>
      <p:sp>
        <p:nvSpPr>
          <p:cNvPr id="96" name="Text 94"/>
          <p:cNvSpPr/>
          <p:nvPr/>
        </p:nvSpPr>
        <p:spPr>
          <a:xfrm>
            <a:off x="9354312" y="2048256"/>
            <a:ext cx="1819656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111111"/>
                </a:solidFill>
              </a:rPr>
              <a:t>Verbaliser, reformuler, écouter, questionner.</a:t>
            </a:r>
            <a:endParaRPr lang="en-US" sz="920" dirty="0"/>
          </a:p>
        </p:txBody>
      </p:sp>
      <p:sp>
        <p:nvSpPr>
          <p:cNvPr id="97" name="Shape 95"/>
          <p:cNvSpPr/>
          <p:nvPr/>
        </p:nvSpPr>
        <p:spPr>
          <a:xfrm>
            <a:off x="6720840" y="2999232"/>
            <a:ext cx="214884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8" name="Shape 96"/>
          <p:cNvSpPr/>
          <p:nvPr/>
        </p:nvSpPr>
        <p:spPr>
          <a:xfrm>
            <a:off x="6739128" y="3017520"/>
            <a:ext cx="2112264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99" name="Text 97"/>
          <p:cNvSpPr/>
          <p:nvPr/>
        </p:nvSpPr>
        <p:spPr>
          <a:xfrm>
            <a:off x="6885432" y="3182112"/>
            <a:ext cx="18196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51A58"/>
                </a:solidFill>
              </a:rPr>
              <a:t>Écrire</a:t>
            </a:r>
            <a:endParaRPr lang="en-US" sz="1300" dirty="0"/>
          </a:p>
        </p:txBody>
      </p:sp>
      <p:sp>
        <p:nvSpPr>
          <p:cNvPr id="100" name="Text 98"/>
          <p:cNvSpPr/>
          <p:nvPr/>
        </p:nvSpPr>
        <p:spPr>
          <a:xfrm>
            <a:off x="6885432" y="3529584"/>
            <a:ext cx="1819656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111111"/>
                </a:solidFill>
              </a:rPr>
              <a:t>Noter, classer, titrer, synthétiser, garder trace.</a:t>
            </a:r>
            <a:endParaRPr lang="en-US" sz="920" dirty="0"/>
          </a:p>
        </p:txBody>
      </p:sp>
      <p:sp>
        <p:nvSpPr>
          <p:cNvPr id="101" name="Shape 99"/>
          <p:cNvSpPr/>
          <p:nvPr/>
        </p:nvSpPr>
        <p:spPr>
          <a:xfrm>
            <a:off x="9189720" y="2999232"/>
            <a:ext cx="214884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02" name="Shape 100"/>
          <p:cNvSpPr/>
          <p:nvPr/>
        </p:nvSpPr>
        <p:spPr>
          <a:xfrm>
            <a:off x="9208008" y="3017520"/>
            <a:ext cx="2112264" cy="45720"/>
          </a:xfrm>
          <a:prstGeom prst="rect">
            <a:avLst/>
          </a:prstGeom>
          <a:solidFill>
            <a:srgbClr val="F28C1B"/>
          </a:solidFill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103" name="Text 101"/>
          <p:cNvSpPr/>
          <p:nvPr/>
        </p:nvSpPr>
        <p:spPr>
          <a:xfrm>
            <a:off x="9354312" y="3182112"/>
            <a:ext cx="18196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51A58"/>
                </a:solidFill>
              </a:rPr>
              <a:t>Argumenter</a:t>
            </a:r>
            <a:endParaRPr lang="en-US" sz="1300" dirty="0"/>
          </a:p>
        </p:txBody>
      </p:sp>
      <p:sp>
        <p:nvSpPr>
          <p:cNvPr id="104" name="Text 102"/>
          <p:cNvSpPr/>
          <p:nvPr/>
        </p:nvSpPr>
        <p:spPr>
          <a:xfrm>
            <a:off x="9354312" y="3529584"/>
            <a:ext cx="1819656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111111"/>
                </a:solidFill>
              </a:rPr>
              <a:t>Justifier un choix, expliquer une intention, présenter.</a:t>
            </a:r>
            <a:endParaRPr lang="en-US" sz="920" dirty="0"/>
          </a:p>
        </p:txBody>
      </p:sp>
      <p:sp>
        <p:nvSpPr>
          <p:cNvPr id="105" name="Text 103"/>
          <p:cNvSpPr/>
          <p:nvPr/>
        </p:nvSpPr>
        <p:spPr>
          <a:xfrm>
            <a:off x="6720840" y="4590288"/>
            <a:ext cx="4617720" cy="182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51A58"/>
                </a:solidFill>
              </a:rPr>
              <a:t>OUTILS LANGAGIERS À RENDRE VISIBLES</a:t>
            </a:r>
            <a:endParaRPr lang="en-US" sz="1050" dirty="0"/>
          </a:p>
        </p:txBody>
      </p:sp>
      <p:sp>
        <p:nvSpPr>
          <p:cNvPr id="106" name="Text 104"/>
          <p:cNvSpPr/>
          <p:nvPr/>
        </p:nvSpPr>
        <p:spPr>
          <a:xfrm>
            <a:off x="6720840" y="4864608"/>
            <a:ext cx="4617720" cy="713232"/>
          </a:xfrm>
          <a:prstGeom prst="rect">
            <a:avLst/>
          </a:prstGeom>
          <a:solidFill>
            <a:srgbClr val="F0F6FF"/>
          </a:solidFill>
          <a:ln>
            <a:solidFill>
              <a:srgbClr val="D8E6F7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111111"/>
                </a:solidFill>
              </a:rPr>
              <a:t>• mots-clés et vocabulaire spécifique</a:t>
            </a:r>
            <a:endParaRPr lang="en-US" sz="980" dirty="0"/>
          </a:p>
          <a:p>
            <a:pPr indent="0" marL="0">
              <a:buNone/>
            </a:pPr>
            <a:r>
              <a:rPr lang="en-US" sz="980" dirty="0">
                <a:solidFill>
                  <a:srgbClr val="111111"/>
                </a:solidFill>
              </a:rPr>
              <a:t>• amorces de phrases</a:t>
            </a:r>
            <a:endParaRPr lang="en-US" sz="980" dirty="0"/>
          </a:p>
          <a:p>
            <a:pPr indent="0" marL="0">
              <a:buNone/>
            </a:pPr>
            <a:r>
              <a:rPr lang="en-US" sz="980" dirty="0">
                <a:solidFill>
                  <a:srgbClr val="111111"/>
                </a:solidFill>
              </a:rPr>
              <a:t>• reformulations collectives</a:t>
            </a:r>
            <a:endParaRPr lang="en-US" sz="980" dirty="0"/>
          </a:p>
          <a:p>
            <a:pPr indent="0" marL="0">
              <a:buNone/>
            </a:pPr>
            <a:r>
              <a:rPr lang="en-US" sz="980" dirty="0">
                <a:solidFill>
                  <a:srgbClr val="111111"/>
                </a:solidFill>
              </a:rPr>
              <a:t>• traces écrites progressives</a:t>
            </a:r>
            <a:endParaRPr lang="en-US" sz="980" dirty="0"/>
          </a:p>
          <a:p>
            <a:pPr indent="0" marL="0">
              <a:buNone/>
            </a:pPr>
            <a:r>
              <a:rPr lang="en-US" sz="980" dirty="0">
                <a:solidFill>
                  <a:srgbClr val="111111"/>
                </a:solidFill>
              </a:rPr>
              <a:t>• oral court et préparé</a:t>
            </a:r>
            <a:endParaRPr lang="en-US" sz="980" dirty="0"/>
          </a:p>
        </p:txBody>
      </p:sp>
      <p:sp>
        <p:nvSpPr>
          <p:cNvPr id="107" name="Shape 105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08" name="Shape 106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09" name="Text 107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10" name="Text 108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Une consigne explicite et un lexique disponible sécurisent la participation de tous les élèves.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06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ANCRAGE INSTITUTIONNEL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Relier ProFAN aux programmes de la voie professionnelle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1965960" y="1554480"/>
            <a:ext cx="4480560" cy="1133856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86" name="Shape 84"/>
          <p:cNvSpPr/>
          <p:nvPr/>
        </p:nvSpPr>
        <p:spPr>
          <a:xfrm>
            <a:off x="1984248" y="1572768"/>
            <a:ext cx="444398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87" name="Text 85"/>
          <p:cNvSpPr/>
          <p:nvPr/>
        </p:nvSpPr>
        <p:spPr>
          <a:xfrm>
            <a:off x="2130552" y="1737360"/>
            <a:ext cx="415137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51A58"/>
                </a:solidFill>
              </a:rPr>
              <a:t>Culture métier</a:t>
            </a:r>
            <a:endParaRPr lang="en-US" sz="1300" dirty="0"/>
          </a:p>
        </p:txBody>
      </p:sp>
      <p:sp>
        <p:nvSpPr>
          <p:cNvPr id="88" name="Text 86"/>
          <p:cNvSpPr/>
          <p:nvPr/>
        </p:nvSpPr>
        <p:spPr>
          <a:xfrm>
            <a:off x="2130552" y="2084832"/>
            <a:ext cx="4151376" cy="4754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30" dirty="0">
                <a:solidFill>
                  <a:srgbClr val="111111"/>
                </a:solidFill>
              </a:rPr>
              <a:t>Relier l’enseignement au champ professionnel, aux usages, aux contextes et aux pratiques de la spécialité.</a:t>
            </a:r>
            <a:endParaRPr lang="en-US" sz="930" dirty="0"/>
          </a:p>
        </p:txBody>
      </p:sp>
      <p:sp>
        <p:nvSpPr>
          <p:cNvPr id="89" name="Shape 87"/>
          <p:cNvSpPr/>
          <p:nvPr/>
        </p:nvSpPr>
        <p:spPr>
          <a:xfrm>
            <a:off x="6858000" y="1554480"/>
            <a:ext cx="4480560" cy="1133856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0" name="Shape 88"/>
          <p:cNvSpPr/>
          <p:nvPr/>
        </p:nvSpPr>
        <p:spPr>
          <a:xfrm>
            <a:off x="6876288" y="1572768"/>
            <a:ext cx="4443984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91" name="Text 89"/>
          <p:cNvSpPr/>
          <p:nvPr/>
        </p:nvSpPr>
        <p:spPr>
          <a:xfrm>
            <a:off x="7022592" y="1737360"/>
            <a:ext cx="415137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51A58"/>
                </a:solidFill>
              </a:rPr>
              <a:t>Démarche de conception</a:t>
            </a:r>
            <a:endParaRPr lang="en-US" sz="1300" dirty="0"/>
          </a:p>
        </p:txBody>
      </p:sp>
      <p:sp>
        <p:nvSpPr>
          <p:cNvPr id="92" name="Text 90"/>
          <p:cNvSpPr/>
          <p:nvPr/>
        </p:nvSpPr>
        <p:spPr>
          <a:xfrm>
            <a:off x="7022592" y="2084832"/>
            <a:ext cx="4151376" cy="4754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30" dirty="0">
                <a:solidFill>
                  <a:srgbClr val="111111"/>
                </a:solidFill>
              </a:rPr>
              <a:t>Investigation, expérimentation, réalisation : collecter, analyser, proposer, choisir, ajuster.</a:t>
            </a:r>
            <a:endParaRPr lang="en-US" sz="930" dirty="0"/>
          </a:p>
        </p:txBody>
      </p:sp>
      <p:sp>
        <p:nvSpPr>
          <p:cNvPr id="93" name="Shape 91"/>
          <p:cNvSpPr/>
          <p:nvPr/>
        </p:nvSpPr>
        <p:spPr>
          <a:xfrm>
            <a:off x="1965960" y="3154680"/>
            <a:ext cx="4480560" cy="1133856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4" name="Shape 92"/>
          <p:cNvSpPr/>
          <p:nvPr/>
        </p:nvSpPr>
        <p:spPr>
          <a:xfrm>
            <a:off x="1984248" y="3172968"/>
            <a:ext cx="4443984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95" name="Text 93"/>
          <p:cNvSpPr/>
          <p:nvPr/>
        </p:nvSpPr>
        <p:spPr>
          <a:xfrm>
            <a:off x="2130552" y="3337560"/>
            <a:ext cx="415137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51A58"/>
                </a:solidFill>
              </a:rPr>
              <a:t>Communication</a:t>
            </a:r>
            <a:endParaRPr lang="en-US" sz="1300" dirty="0"/>
          </a:p>
        </p:txBody>
      </p:sp>
      <p:sp>
        <p:nvSpPr>
          <p:cNvPr id="96" name="Text 94"/>
          <p:cNvSpPr/>
          <p:nvPr/>
        </p:nvSpPr>
        <p:spPr>
          <a:xfrm>
            <a:off x="2130552" y="3685032"/>
            <a:ext cx="4151376" cy="4754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30" dirty="0">
                <a:solidFill>
                  <a:srgbClr val="111111"/>
                </a:solidFill>
              </a:rPr>
              <a:t>Communiquer son analyse ou ses intentions : vocabulaire, trace, oral, support graphique ou numérique.</a:t>
            </a:r>
            <a:endParaRPr lang="en-US" sz="930" dirty="0"/>
          </a:p>
        </p:txBody>
      </p:sp>
      <p:sp>
        <p:nvSpPr>
          <p:cNvPr id="97" name="Shape 95"/>
          <p:cNvSpPr/>
          <p:nvPr/>
        </p:nvSpPr>
        <p:spPr>
          <a:xfrm>
            <a:off x="6858000" y="3154680"/>
            <a:ext cx="4480560" cy="1133856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8" name="Shape 96"/>
          <p:cNvSpPr/>
          <p:nvPr/>
        </p:nvSpPr>
        <p:spPr>
          <a:xfrm>
            <a:off x="6876288" y="3172968"/>
            <a:ext cx="4443984" cy="45720"/>
          </a:xfrm>
          <a:prstGeom prst="rect">
            <a:avLst/>
          </a:prstGeom>
          <a:solidFill>
            <a:srgbClr val="F28C1B"/>
          </a:solidFill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99" name="Text 97"/>
          <p:cNvSpPr/>
          <p:nvPr/>
        </p:nvSpPr>
        <p:spPr>
          <a:xfrm>
            <a:off x="7022592" y="3337560"/>
            <a:ext cx="415137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051A58"/>
                </a:solidFill>
              </a:rPr>
              <a:t>Chef-d’œuvre / projet</a:t>
            </a:r>
            <a:endParaRPr lang="en-US" sz="1300" dirty="0"/>
          </a:p>
        </p:txBody>
      </p:sp>
      <p:sp>
        <p:nvSpPr>
          <p:cNvPr id="100" name="Text 98"/>
          <p:cNvSpPr/>
          <p:nvPr/>
        </p:nvSpPr>
        <p:spPr>
          <a:xfrm>
            <a:off x="7022592" y="3685032"/>
            <a:ext cx="4151376" cy="47548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30" dirty="0">
                <a:solidFill>
                  <a:srgbClr val="111111"/>
                </a:solidFill>
              </a:rPr>
              <a:t>Articuler enseignements généraux et professionnels dans une situation de projet lisible et transférable.</a:t>
            </a:r>
            <a:endParaRPr lang="en-US" sz="930" dirty="0"/>
          </a:p>
        </p:txBody>
      </p:sp>
      <p:sp>
        <p:nvSpPr>
          <p:cNvPr id="101" name="Text 99"/>
          <p:cNvSpPr/>
          <p:nvPr/>
        </p:nvSpPr>
        <p:spPr>
          <a:xfrm>
            <a:off x="1965960" y="4846320"/>
            <a:ext cx="2377440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51A58"/>
                </a:solidFill>
              </a:rPr>
              <a:t>COMPÉTENCES MOBILISÉES</a:t>
            </a:r>
            <a:endParaRPr lang="en-US" sz="1050" dirty="0"/>
          </a:p>
        </p:txBody>
      </p:sp>
      <p:sp>
        <p:nvSpPr>
          <p:cNvPr id="102" name="Shape 100"/>
          <p:cNvSpPr/>
          <p:nvPr/>
        </p:nvSpPr>
        <p:spPr>
          <a:xfrm>
            <a:off x="1965960" y="5212080"/>
            <a:ext cx="2148840" cy="685800"/>
          </a:xfrm>
          <a:prstGeom prst="roundRect">
            <a:avLst>
              <a:gd name="adj" fmla="val 8000"/>
            </a:avLst>
          </a:prstGeom>
          <a:solidFill>
            <a:srgbClr val="EFF6FF"/>
          </a:solidFill>
          <a:ln w="12700">
            <a:solidFill>
              <a:srgbClr val="D4E6F8"/>
            </a:solidFill>
            <a:prstDash val="solid"/>
          </a:ln>
        </p:spPr>
        <p:txBody>
          <a:bodyPr/>
          <a:p/>
        </p:txBody>
      </p:sp>
      <p:sp>
        <p:nvSpPr>
          <p:cNvPr id="103" name="Text 101"/>
          <p:cNvSpPr/>
          <p:nvPr/>
        </p:nvSpPr>
        <p:spPr>
          <a:xfrm>
            <a:off x="2084832" y="5376672"/>
            <a:ext cx="301752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368A2"/>
                </a:solidFill>
              </a:rPr>
              <a:t>CI</a:t>
            </a:r>
            <a:endParaRPr lang="en-US" sz="1300" dirty="0"/>
          </a:p>
        </p:txBody>
      </p:sp>
      <p:sp>
        <p:nvSpPr>
          <p:cNvPr id="104" name="Text 102"/>
          <p:cNvSpPr/>
          <p:nvPr/>
        </p:nvSpPr>
        <p:spPr>
          <a:xfrm>
            <a:off x="2487168" y="5312664"/>
            <a:ext cx="1517904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780" b="1" dirty="0">
                <a:solidFill>
                  <a:srgbClr val="051A58"/>
                </a:solidFill>
              </a:rPr>
              <a:t>Rechercher, identifier, collecter, analyser</a:t>
            </a:r>
            <a:endParaRPr lang="en-US" sz="780" dirty="0"/>
          </a:p>
        </p:txBody>
      </p:sp>
      <p:sp>
        <p:nvSpPr>
          <p:cNvPr id="105" name="Shape 103"/>
          <p:cNvSpPr/>
          <p:nvPr/>
        </p:nvSpPr>
        <p:spPr>
          <a:xfrm>
            <a:off x="4389120" y="5212080"/>
            <a:ext cx="2148840" cy="685800"/>
          </a:xfrm>
          <a:prstGeom prst="roundRect">
            <a:avLst>
              <a:gd name="adj" fmla="val 8000"/>
            </a:avLst>
          </a:prstGeom>
          <a:solidFill>
            <a:srgbClr val="F0FBFA"/>
          </a:solidFill>
          <a:ln w="12700">
            <a:solidFill>
              <a:srgbClr val="D2ECEE"/>
            </a:solidFill>
            <a:prstDash val="solid"/>
          </a:ln>
        </p:spPr>
        <p:txBody>
          <a:bodyPr/>
          <a:p/>
        </p:txBody>
      </p:sp>
      <p:sp>
        <p:nvSpPr>
          <p:cNvPr id="106" name="Text 104"/>
          <p:cNvSpPr/>
          <p:nvPr/>
        </p:nvSpPr>
        <p:spPr>
          <a:xfrm>
            <a:off x="4507992" y="5376672"/>
            <a:ext cx="301752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A0B0"/>
                </a:solidFill>
              </a:rPr>
              <a:t>CE</a:t>
            </a:r>
            <a:endParaRPr lang="en-US" sz="1300" dirty="0"/>
          </a:p>
        </p:txBody>
      </p:sp>
      <p:sp>
        <p:nvSpPr>
          <p:cNvPr id="107" name="Text 105"/>
          <p:cNvSpPr/>
          <p:nvPr/>
        </p:nvSpPr>
        <p:spPr>
          <a:xfrm>
            <a:off x="4910328" y="5312664"/>
            <a:ext cx="1517904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780" b="1" dirty="0">
                <a:solidFill>
                  <a:srgbClr val="051A58"/>
                </a:solidFill>
              </a:rPr>
              <a:t>Proposer des pistes variées et cohérentes</a:t>
            </a:r>
            <a:endParaRPr lang="en-US" sz="780" dirty="0"/>
          </a:p>
        </p:txBody>
      </p:sp>
      <p:sp>
        <p:nvSpPr>
          <p:cNvPr id="108" name="Shape 106"/>
          <p:cNvSpPr/>
          <p:nvPr/>
        </p:nvSpPr>
        <p:spPr>
          <a:xfrm>
            <a:off x="6812280" y="5212080"/>
            <a:ext cx="2148840" cy="685800"/>
          </a:xfrm>
          <a:prstGeom prst="roundRect">
            <a:avLst>
              <a:gd name="adj" fmla="val 8000"/>
            </a:avLst>
          </a:prstGeom>
          <a:solidFill>
            <a:srgbClr val="FFF1F5"/>
          </a:solidFill>
          <a:ln w="12700">
            <a:solidFill>
              <a:srgbClr val="F7C9D9"/>
            </a:solidFill>
            <a:prstDash val="solid"/>
          </a:ln>
        </p:spPr>
        <p:txBody>
          <a:bodyPr/>
          <a:p/>
        </p:txBody>
      </p:sp>
      <p:sp>
        <p:nvSpPr>
          <p:cNvPr id="109" name="Text 107"/>
          <p:cNvSpPr/>
          <p:nvPr/>
        </p:nvSpPr>
        <p:spPr>
          <a:xfrm>
            <a:off x="6931152" y="5376672"/>
            <a:ext cx="301752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F4A83"/>
                </a:solidFill>
              </a:rPr>
              <a:t>CR</a:t>
            </a:r>
            <a:endParaRPr lang="en-US" sz="1300" dirty="0"/>
          </a:p>
        </p:txBody>
      </p:sp>
      <p:sp>
        <p:nvSpPr>
          <p:cNvPr id="110" name="Text 108"/>
          <p:cNvSpPr/>
          <p:nvPr/>
        </p:nvSpPr>
        <p:spPr>
          <a:xfrm>
            <a:off x="7333488" y="5312664"/>
            <a:ext cx="1517904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780" b="1" dirty="0">
                <a:solidFill>
                  <a:srgbClr val="051A58"/>
                </a:solidFill>
              </a:rPr>
              <a:t>Opérer des choix, ajuster, finaliser</a:t>
            </a:r>
            <a:endParaRPr lang="en-US" sz="780" dirty="0"/>
          </a:p>
        </p:txBody>
      </p:sp>
      <p:sp>
        <p:nvSpPr>
          <p:cNvPr id="111" name="Shape 109"/>
          <p:cNvSpPr/>
          <p:nvPr/>
        </p:nvSpPr>
        <p:spPr>
          <a:xfrm>
            <a:off x="9235440" y="5212080"/>
            <a:ext cx="2148840" cy="685800"/>
          </a:xfrm>
          <a:prstGeom prst="roundRect">
            <a:avLst>
              <a:gd name="adj" fmla="val 8000"/>
            </a:avLst>
          </a:prstGeom>
          <a:solidFill>
            <a:srgbClr val="FFF6E8"/>
          </a:solidFill>
          <a:ln w="12700">
            <a:solidFill>
              <a:srgbClr val="F6D0A2"/>
            </a:solidFill>
            <a:prstDash val="solid"/>
          </a:ln>
        </p:spPr>
        <p:txBody>
          <a:bodyPr/>
          <a:p/>
        </p:txBody>
      </p:sp>
      <p:sp>
        <p:nvSpPr>
          <p:cNvPr id="112" name="Text 110"/>
          <p:cNvSpPr/>
          <p:nvPr/>
        </p:nvSpPr>
        <p:spPr>
          <a:xfrm>
            <a:off x="9354312" y="5376672"/>
            <a:ext cx="301752" cy="16459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28C1B"/>
                </a:solidFill>
              </a:rPr>
              <a:t>CC</a:t>
            </a:r>
            <a:endParaRPr lang="en-US" sz="1300" dirty="0"/>
          </a:p>
        </p:txBody>
      </p:sp>
      <p:sp>
        <p:nvSpPr>
          <p:cNvPr id="113" name="Text 111"/>
          <p:cNvSpPr/>
          <p:nvPr/>
        </p:nvSpPr>
        <p:spPr>
          <a:xfrm>
            <a:off x="9756648" y="5312664"/>
            <a:ext cx="1517904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780" b="1" dirty="0">
                <a:solidFill>
                  <a:srgbClr val="051A58"/>
                </a:solidFill>
              </a:rPr>
              <a:t>Traduire graphiquement et présenter</a:t>
            </a:r>
            <a:endParaRPr lang="en-US" sz="780" dirty="0"/>
          </a:p>
        </p:txBody>
      </p:sp>
      <p:sp>
        <p:nvSpPr>
          <p:cNvPr id="114" name="Shape 112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15" name="Shape 113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16" name="Text 114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17" name="Text 115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ProFAN ne remplace pas les programmes : il rend visibles les gestes d’apprentissage déjà attendus.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07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MINI-STRUCTURES COOPÉRATIVES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Des routines courtes adaptées aux démarches de projet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1965960" y="1389888"/>
            <a:ext cx="2103120" cy="347472"/>
          </a:xfrm>
          <a:prstGeom prst="roundRect">
            <a:avLst>
              <a:gd name="adj" fmla="val 10526"/>
            </a:avLst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86" name="Text 84"/>
          <p:cNvSpPr/>
          <p:nvPr/>
        </p:nvSpPr>
        <p:spPr>
          <a:xfrm>
            <a:off x="1965960" y="1499616"/>
            <a:ext cx="2103120" cy="914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920" b="1" dirty="0">
                <a:solidFill>
                  <a:srgbClr val="FFFFFF"/>
                </a:solidFill>
              </a:rPr>
              <a:t>DÉMARRER</a:t>
            </a:r>
            <a:endParaRPr lang="en-US" sz="920" dirty="0"/>
          </a:p>
        </p:txBody>
      </p:sp>
      <p:sp>
        <p:nvSpPr>
          <p:cNvPr id="87" name="Shape 85"/>
          <p:cNvSpPr/>
          <p:nvPr/>
        </p:nvSpPr>
        <p:spPr>
          <a:xfrm>
            <a:off x="4480560" y="1389888"/>
            <a:ext cx="2103120" cy="347472"/>
          </a:xfrm>
          <a:prstGeom prst="roundRect">
            <a:avLst>
              <a:gd name="adj" fmla="val 10526"/>
            </a:avLst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88" name="Text 86"/>
          <p:cNvSpPr/>
          <p:nvPr/>
        </p:nvSpPr>
        <p:spPr>
          <a:xfrm>
            <a:off x="4480560" y="1499616"/>
            <a:ext cx="2103120" cy="914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920" b="1" dirty="0">
                <a:solidFill>
                  <a:srgbClr val="FFFFFF"/>
                </a:solidFill>
              </a:rPr>
              <a:t>EXPLORER</a:t>
            </a:r>
            <a:endParaRPr lang="en-US" sz="920" dirty="0"/>
          </a:p>
        </p:txBody>
      </p:sp>
      <p:sp>
        <p:nvSpPr>
          <p:cNvPr id="89" name="Shape 87"/>
          <p:cNvSpPr/>
          <p:nvPr/>
        </p:nvSpPr>
        <p:spPr>
          <a:xfrm>
            <a:off x="6995160" y="1389888"/>
            <a:ext cx="2103120" cy="347472"/>
          </a:xfrm>
          <a:prstGeom prst="roundRect">
            <a:avLst>
              <a:gd name="adj" fmla="val 10526"/>
            </a:avLst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90" name="Text 88"/>
          <p:cNvSpPr/>
          <p:nvPr/>
        </p:nvSpPr>
        <p:spPr>
          <a:xfrm>
            <a:off x="6995160" y="1499616"/>
            <a:ext cx="2103120" cy="914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920" b="1" dirty="0">
                <a:solidFill>
                  <a:srgbClr val="FFFFFF"/>
                </a:solidFill>
              </a:rPr>
              <a:t>PRODUIRE</a:t>
            </a:r>
            <a:endParaRPr lang="en-US" sz="920" dirty="0"/>
          </a:p>
        </p:txBody>
      </p:sp>
      <p:sp>
        <p:nvSpPr>
          <p:cNvPr id="91" name="Shape 89"/>
          <p:cNvSpPr/>
          <p:nvPr/>
        </p:nvSpPr>
        <p:spPr>
          <a:xfrm>
            <a:off x="9509760" y="1389888"/>
            <a:ext cx="2103120" cy="347472"/>
          </a:xfrm>
          <a:prstGeom prst="roundRect">
            <a:avLst>
              <a:gd name="adj" fmla="val 10526"/>
            </a:avLst>
          </a:prstGeom>
          <a:solidFill>
            <a:srgbClr val="F28C1B"/>
          </a:solidFill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92" name="Text 90"/>
          <p:cNvSpPr/>
          <p:nvPr/>
        </p:nvSpPr>
        <p:spPr>
          <a:xfrm>
            <a:off x="9509760" y="1499616"/>
            <a:ext cx="2103120" cy="914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algn="ctr" indent="0" marL="0">
              <a:buNone/>
            </a:pPr>
            <a:r>
              <a:rPr lang="en-US" sz="920" b="1" dirty="0">
                <a:solidFill>
                  <a:srgbClr val="FFFFFF"/>
                </a:solidFill>
              </a:rPr>
              <a:t>BILAN</a:t>
            </a:r>
            <a:endParaRPr lang="en-US" sz="920" dirty="0"/>
          </a:p>
        </p:txBody>
      </p:sp>
      <p:sp>
        <p:nvSpPr>
          <p:cNvPr id="93" name="Shape 91"/>
          <p:cNvSpPr/>
          <p:nvPr/>
        </p:nvSpPr>
        <p:spPr>
          <a:xfrm>
            <a:off x="1965960" y="1956816"/>
            <a:ext cx="210312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4" name="Shape 92"/>
          <p:cNvSpPr/>
          <p:nvPr/>
        </p:nvSpPr>
        <p:spPr>
          <a:xfrm>
            <a:off x="1984248" y="1975104"/>
            <a:ext cx="206654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95" name="Text 93"/>
          <p:cNvSpPr/>
          <p:nvPr/>
        </p:nvSpPr>
        <p:spPr>
          <a:xfrm>
            <a:off x="2130552" y="2139696"/>
            <a:ext cx="17739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Réfléchir -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Échanger -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Partager</a:t>
            </a:r>
            <a:endParaRPr lang="en-US" sz="1250" dirty="0"/>
          </a:p>
        </p:txBody>
      </p:sp>
      <p:sp>
        <p:nvSpPr>
          <p:cNvPr id="96" name="Text 94"/>
          <p:cNvSpPr/>
          <p:nvPr/>
        </p:nvSpPr>
        <p:spPr>
          <a:xfrm>
            <a:off x="2130552" y="2487168"/>
            <a:ext cx="1773936" cy="5760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Activer un souvenir, une référence, une première hypothèse.</a:t>
            </a:r>
            <a:endParaRPr lang="en-US" sz="870" dirty="0"/>
          </a:p>
        </p:txBody>
      </p:sp>
      <p:sp>
        <p:nvSpPr>
          <p:cNvPr id="97" name="Shape 95"/>
          <p:cNvSpPr/>
          <p:nvPr/>
        </p:nvSpPr>
        <p:spPr>
          <a:xfrm>
            <a:off x="4480560" y="1956816"/>
            <a:ext cx="210312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8" name="Shape 96"/>
          <p:cNvSpPr/>
          <p:nvPr/>
        </p:nvSpPr>
        <p:spPr>
          <a:xfrm>
            <a:off x="4498848" y="1975104"/>
            <a:ext cx="2066544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99" name="Text 97"/>
          <p:cNvSpPr/>
          <p:nvPr/>
        </p:nvSpPr>
        <p:spPr>
          <a:xfrm>
            <a:off x="4645152" y="2139696"/>
            <a:ext cx="17739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Échanges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ping-pong</a:t>
            </a:r>
            <a:endParaRPr lang="en-US" sz="1250" dirty="0"/>
          </a:p>
        </p:txBody>
      </p:sp>
      <p:sp>
        <p:nvSpPr>
          <p:cNvPr id="100" name="Text 98"/>
          <p:cNvSpPr/>
          <p:nvPr/>
        </p:nvSpPr>
        <p:spPr>
          <a:xfrm>
            <a:off x="4645152" y="2487168"/>
            <a:ext cx="1773936" cy="5760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Faire circuler des mots, sensations, matériaux, critères.</a:t>
            </a:r>
            <a:endParaRPr lang="en-US" sz="870" dirty="0"/>
          </a:p>
        </p:txBody>
      </p:sp>
      <p:sp>
        <p:nvSpPr>
          <p:cNvPr id="101" name="Shape 99"/>
          <p:cNvSpPr/>
          <p:nvPr/>
        </p:nvSpPr>
        <p:spPr>
          <a:xfrm>
            <a:off x="6995160" y="1956816"/>
            <a:ext cx="210312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02" name="Shape 100"/>
          <p:cNvSpPr/>
          <p:nvPr/>
        </p:nvSpPr>
        <p:spPr>
          <a:xfrm>
            <a:off x="7013448" y="1975104"/>
            <a:ext cx="2066544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103" name="Text 101"/>
          <p:cNvSpPr/>
          <p:nvPr/>
        </p:nvSpPr>
        <p:spPr>
          <a:xfrm>
            <a:off x="7159752" y="2139696"/>
            <a:ext cx="17739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Graffiti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collectif</a:t>
            </a:r>
            <a:endParaRPr lang="en-US" sz="1250" dirty="0"/>
          </a:p>
        </p:txBody>
      </p:sp>
      <p:sp>
        <p:nvSpPr>
          <p:cNvPr id="104" name="Text 102"/>
          <p:cNvSpPr/>
          <p:nvPr/>
        </p:nvSpPr>
        <p:spPr>
          <a:xfrm>
            <a:off x="7159752" y="2487168"/>
            <a:ext cx="1773936" cy="5760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Accumuler des idées visuelles sans hiérarchiser trop tôt.</a:t>
            </a:r>
            <a:endParaRPr lang="en-US" sz="870" dirty="0"/>
          </a:p>
        </p:txBody>
      </p:sp>
      <p:sp>
        <p:nvSpPr>
          <p:cNvPr id="105" name="Shape 103"/>
          <p:cNvSpPr/>
          <p:nvPr/>
        </p:nvSpPr>
        <p:spPr>
          <a:xfrm>
            <a:off x="9509760" y="1956816"/>
            <a:ext cx="210312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06" name="Shape 104"/>
          <p:cNvSpPr/>
          <p:nvPr/>
        </p:nvSpPr>
        <p:spPr>
          <a:xfrm>
            <a:off x="9528048" y="1975104"/>
            <a:ext cx="2066544" cy="45720"/>
          </a:xfrm>
          <a:prstGeom prst="rect">
            <a:avLst/>
          </a:prstGeom>
          <a:solidFill>
            <a:srgbClr val="F28C1B"/>
          </a:solidFill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107" name="Text 105"/>
          <p:cNvSpPr/>
          <p:nvPr/>
        </p:nvSpPr>
        <p:spPr>
          <a:xfrm>
            <a:off x="9674352" y="2139696"/>
            <a:ext cx="17739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Têtes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numérotées</a:t>
            </a:r>
            <a:endParaRPr lang="en-US" sz="1250" dirty="0"/>
          </a:p>
        </p:txBody>
      </p:sp>
      <p:sp>
        <p:nvSpPr>
          <p:cNvPr id="108" name="Text 106"/>
          <p:cNvSpPr/>
          <p:nvPr/>
        </p:nvSpPr>
        <p:spPr>
          <a:xfrm>
            <a:off x="9674352" y="2487168"/>
            <a:ext cx="1773936" cy="5760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Responsabiliser chacun dans le retour collectif.</a:t>
            </a:r>
            <a:endParaRPr lang="en-US" sz="870" dirty="0"/>
          </a:p>
        </p:txBody>
      </p:sp>
      <p:sp>
        <p:nvSpPr>
          <p:cNvPr id="109" name="Shape 107"/>
          <p:cNvSpPr/>
          <p:nvPr/>
        </p:nvSpPr>
        <p:spPr>
          <a:xfrm>
            <a:off x="1965960" y="3694176"/>
            <a:ext cx="210312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10" name="Shape 108"/>
          <p:cNvSpPr/>
          <p:nvPr/>
        </p:nvSpPr>
        <p:spPr>
          <a:xfrm>
            <a:off x="1984248" y="3712464"/>
            <a:ext cx="206654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111" name="Text 109"/>
          <p:cNvSpPr/>
          <p:nvPr/>
        </p:nvSpPr>
        <p:spPr>
          <a:xfrm>
            <a:off x="2130552" y="3877056"/>
            <a:ext cx="17739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Pause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pédagogique</a:t>
            </a:r>
            <a:endParaRPr lang="en-US" sz="1250" dirty="0"/>
          </a:p>
        </p:txBody>
      </p:sp>
      <p:sp>
        <p:nvSpPr>
          <p:cNvPr id="112" name="Text 110"/>
          <p:cNvSpPr/>
          <p:nvPr/>
        </p:nvSpPr>
        <p:spPr>
          <a:xfrm>
            <a:off x="2130552" y="4224528"/>
            <a:ext cx="1773936" cy="5760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Reformuler une notion plastique ou technique.</a:t>
            </a:r>
            <a:endParaRPr lang="en-US" sz="870" dirty="0"/>
          </a:p>
        </p:txBody>
      </p:sp>
      <p:sp>
        <p:nvSpPr>
          <p:cNvPr id="113" name="Shape 111"/>
          <p:cNvSpPr/>
          <p:nvPr/>
        </p:nvSpPr>
        <p:spPr>
          <a:xfrm>
            <a:off x="4480560" y="3694176"/>
            <a:ext cx="210312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14" name="Shape 112"/>
          <p:cNvSpPr/>
          <p:nvPr/>
        </p:nvSpPr>
        <p:spPr>
          <a:xfrm>
            <a:off x="4498848" y="3712464"/>
            <a:ext cx="2066544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115" name="Text 113"/>
          <p:cNvSpPr/>
          <p:nvPr/>
        </p:nvSpPr>
        <p:spPr>
          <a:xfrm>
            <a:off x="4645152" y="3877056"/>
            <a:ext cx="17739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Questionnement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en cercles</a:t>
            </a:r>
            <a:endParaRPr lang="en-US" sz="1250" dirty="0"/>
          </a:p>
        </p:txBody>
      </p:sp>
      <p:sp>
        <p:nvSpPr>
          <p:cNvPr id="116" name="Text 114"/>
          <p:cNvSpPr/>
          <p:nvPr/>
        </p:nvSpPr>
        <p:spPr>
          <a:xfrm>
            <a:off x="4645152" y="4224528"/>
            <a:ext cx="1773936" cy="5760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Confronter des points de vue et enrichir les références.</a:t>
            </a:r>
            <a:endParaRPr lang="en-US" sz="870" dirty="0"/>
          </a:p>
        </p:txBody>
      </p:sp>
      <p:sp>
        <p:nvSpPr>
          <p:cNvPr id="117" name="Shape 115"/>
          <p:cNvSpPr/>
          <p:nvPr/>
        </p:nvSpPr>
        <p:spPr>
          <a:xfrm>
            <a:off x="6995160" y="3694176"/>
            <a:ext cx="210312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18" name="Shape 116"/>
          <p:cNvSpPr/>
          <p:nvPr/>
        </p:nvSpPr>
        <p:spPr>
          <a:xfrm>
            <a:off x="7013448" y="3712464"/>
            <a:ext cx="2066544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119" name="Text 117"/>
          <p:cNvSpPr/>
          <p:nvPr/>
        </p:nvSpPr>
        <p:spPr>
          <a:xfrm>
            <a:off x="7159752" y="3877056"/>
            <a:ext cx="17739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Lecture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en duo</a:t>
            </a:r>
            <a:endParaRPr lang="en-US" sz="1250" dirty="0"/>
          </a:p>
        </p:txBody>
      </p:sp>
      <p:sp>
        <p:nvSpPr>
          <p:cNvPr id="120" name="Text 118"/>
          <p:cNvSpPr/>
          <p:nvPr/>
        </p:nvSpPr>
        <p:spPr>
          <a:xfrm>
            <a:off x="7159752" y="4224528"/>
            <a:ext cx="1773936" cy="5760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Soutenir la compréhension d’un texte ou d’une consigne.</a:t>
            </a:r>
            <a:endParaRPr lang="en-US" sz="870" dirty="0"/>
          </a:p>
        </p:txBody>
      </p:sp>
      <p:sp>
        <p:nvSpPr>
          <p:cNvPr id="121" name="Shape 119"/>
          <p:cNvSpPr/>
          <p:nvPr/>
        </p:nvSpPr>
        <p:spPr>
          <a:xfrm>
            <a:off x="9509760" y="3694176"/>
            <a:ext cx="210312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22" name="Shape 120"/>
          <p:cNvSpPr/>
          <p:nvPr/>
        </p:nvSpPr>
        <p:spPr>
          <a:xfrm>
            <a:off x="9528048" y="3712464"/>
            <a:ext cx="2066544" cy="45720"/>
          </a:xfrm>
          <a:prstGeom prst="rect">
            <a:avLst/>
          </a:prstGeom>
          <a:solidFill>
            <a:srgbClr val="F28C1B"/>
          </a:solidFill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123" name="Text 121"/>
          <p:cNvSpPr/>
          <p:nvPr/>
        </p:nvSpPr>
        <p:spPr>
          <a:xfrm>
            <a:off x="9674352" y="3877056"/>
            <a:ext cx="17739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Tour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d’horizon</a:t>
            </a:r>
            <a:endParaRPr lang="en-US" sz="1250" dirty="0"/>
          </a:p>
        </p:txBody>
      </p:sp>
      <p:sp>
        <p:nvSpPr>
          <p:cNvPr id="124" name="Text 122"/>
          <p:cNvSpPr/>
          <p:nvPr/>
        </p:nvSpPr>
        <p:spPr>
          <a:xfrm>
            <a:off x="9674352" y="4224528"/>
            <a:ext cx="1773936" cy="57607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70" dirty="0">
                <a:solidFill>
                  <a:srgbClr val="111111"/>
                </a:solidFill>
              </a:rPr>
              <a:t>Identifier ce qui est compris, fragile ou à reprendre.</a:t>
            </a:r>
            <a:endParaRPr lang="en-US" sz="870" dirty="0"/>
          </a:p>
        </p:txBody>
      </p:sp>
      <p:sp>
        <p:nvSpPr>
          <p:cNvPr id="125" name="Shape 123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6" name="Shape 124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27" name="Text 125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28" name="Text 126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Une mini-structure n’est pas une activité en plus : c’est une manière de cadrer la parole et la participation.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08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DIFFÉRENCIER SANS DÉNATURER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Prendre en compte la spécificité des enseignements de la voie professionnelle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1965960" y="1463040"/>
            <a:ext cx="4023360" cy="3840480"/>
          </a:xfrm>
          <a:prstGeom prst="roundRect">
            <a:avLst>
              <a:gd name="adj" fmla="val 3810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86" name="Text 84"/>
          <p:cNvSpPr/>
          <p:nvPr/>
        </p:nvSpPr>
        <p:spPr>
          <a:xfrm>
            <a:off x="2331720" y="1810512"/>
            <a:ext cx="3401568" cy="53035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</a:rPr>
              <a:t>La différenciation se joue</a:t>
            </a:r>
            <a:endParaRPr lang="en-US" sz="1800" dirty="0"/>
          </a:p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</a:rPr>
              <a:t>dans les accès</a:t>
            </a:r>
            <a:endParaRPr lang="en-US" sz="1800" dirty="0"/>
          </a:p>
        </p:txBody>
      </p:sp>
      <p:sp>
        <p:nvSpPr>
          <p:cNvPr id="87" name="Text 85"/>
          <p:cNvSpPr/>
          <p:nvPr/>
        </p:nvSpPr>
        <p:spPr>
          <a:xfrm>
            <a:off x="2331720" y="2615184"/>
            <a:ext cx="3364992" cy="1691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• au sensible : image, objet, matière, goût, espace 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• à la verbalisation : mots, croquis, schéma, oral 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• à la production : choix de support, niveau de complexité ;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</a:rPr>
              <a:t>• à l’évaluation : critères visibles et feedback ciblé.</a:t>
            </a:r>
            <a:endParaRPr lang="en-US" sz="1150" dirty="0"/>
          </a:p>
        </p:txBody>
      </p:sp>
      <p:sp>
        <p:nvSpPr>
          <p:cNvPr id="88" name="Text 86"/>
          <p:cNvSpPr/>
          <p:nvPr/>
        </p:nvSpPr>
        <p:spPr>
          <a:xfrm>
            <a:off x="2331720" y="4736592"/>
            <a:ext cx="3364992" cy="2743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</a:rPr>
              <a:t>Objectif : permettre à chacun d’entrer dans la démarche de création.</a:t>
            </a:r>
            <a:endParaRPr lang="en-US" sz="1150" dirty="0"/>
          </a:p>
        </p:txBody>
      </p:sp>
      <p:sp>
        <p:nvSpPr>
          <p:cNvPr id="89" name="Shape 87"/>
          <p:cNvSpPr/>
          <p:nvPr/>
        </p:nvSpPr>
        <p:spPr>
          <a:xfrm>
            <a:off x="6400800" y="1572768"/>
            <a:ext cx="214884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0" name="Shape 88"/>
          <p:cNvSpPr/>
          <p:nvPr/>
        </p:nvSpPr>
        <p:spPr>
          <a:xfrm>
            <a:off x="6419088" y="1591056"/>
            <a:ext cx="211226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91" name="Text 89"/>
          <p:cNvSpPr/>
          <p:nvPr/>
        </p:nvSpPr>
        <p:spPr>
          <a:xfrm>
            <a:off x="6565392" y="1755648"/>
            <a:ext cx="18196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Sécuriser</a:t>
            </a:r>
            <a:endParaRPr lang="en-US" sz="1250" dirty="0"/>
          </a:p>
        </p:txBody>
      </p:sp>
      <p:sp>
        <p:nvSpPr>
          <p:cNvPr id="92" name="Text 90"/>
          <p:cNvSpPr/>
          <p:nvPr/>
        </p:nvSpPr>
        <p:spPr>
          <a:xfrm>
            <a:off x="6565392" y="2103120"/>
            <a:ext cx="1819656" cy="42062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Préparation individuelle avant échange, trace visuelle, temps affiché.</a:t>
            </a:r>
            <a:endParaRPr lang="en-US" sz="880" dirty="0"/>
          </a:p>
        </p:txBody>
      </p:sp>
      <p:sp>
        <p:nvSpPr>
          <p:cNvPr id="93" name="Shape 91"/>
          <p:cNvSpPr/>
          <p:nvPr/>
        </p:nvSpPr>
        <p:spPr>
          <a:xfrm>
            <a:off x="9098280" y="1572768"/>
            <a:ext cx="214884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4" name="Shape 92"/>
          <p:cNvSpPr/>
          <p:nvPr/>
        </p:nvSpPr>
        <p:spPr>
          <a:xfrm>
            <a:off x="9116568" y="1591056"/>
            <a:ext cx="2112264" cy="45720"/>
          </a:xfrm>
          <a:prstGeom prst="rect">
            <a:avLst/>
          </a:prstGeom>
          <a:solidFill>
            <a:srgbClr val="00A0B0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95" name="Text 93"/>
          <p:cNvSpPr/>
          <p:nvPr/>
        </p:nvSpPr>
        <p:spPr>
          <a:xfrm>
            <a:off x="9262872" y="1755648"/>
            <a:ext cx="18196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Soutenir</a:t>
            </a:r>
            <a:endParaRPr lang="en-US" sz="1250" dirty="0"/>
          </a:p>
        </p:txBody>
      </p:sp>
      <p:sp>
        <p:nvSpPr>
          <p:cNvPr id="96" name="Text 94"/>
          <p:cNvSpPr/>
          <p:nvPr/>
        </p:nvSpPr>
        <p:spPr>
          <a:xfrm>
            <a:off x="9262872" y="2103120"/>
            <a:ext cx="1819656" cy="42062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Binômes, rôles, amorces de phrase, vocabulaire disponible.</a:t>
            </a:r>
            <a:endParaRPr lang="en-US" sz="880" dirty="0"/>
          </a:p>
        </p:txBody>
      </p:sp>
      <p:sp>
        <p:nvSpPr>
          <p:cNvPr id="97" name="Shape 95"/>
          <p:cNvSpPr/>
          <p:nvPr/>
        </p:nvSpPr>
        <p:spPr>
          <a:xfrm>
            <a:off x="6400800" y="3246120"/>
            <a:ext cx="214884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8" name="Shape 96"/>
          <p:cNvSpPr/>
          <p:nvPr/>
        </p:nvSpPr>
        <p:spPr>
          <a:xfrm>
            <a:off x="6419088" y="3264408"/>
            <a:ext cx="2112264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99" name="Text 97"/>
          <p:cNvSpPr/>
          <p:nvPr/>
        </p:nvSpPr>
        <p:spPr>
          <a:xfrm>
            <a:off x="6565392" y="3429000"/>
            <a:ext cx="18196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Valoriser</a:t>
            </a:r>
            <a:endParaRPr lang="en-US" sz="1250" dirty="0"/>
          </a:p>
        </p:txBody>
      </p:sp>
      <p:sp>
        <p:nvSpPr>
          <p:cNvPr id="100" name="Text 98"/>
          <p:cNvSpPr/>
          <p:nvPr/>
        </p:nvSpPr>
        <p:spPr>
          <a:xfrm>
            <a:off x="6565392" y="3776472"/>
            <a:ext cx="1819656" cy="42062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Chaque apport peut devenir ressource : idée, référence, geste, matière.</a:t>
            </a:r>
            <a:endParaRPr lang="en-US" sz="880" dirty="0"/>
          </a:p>
        </p:txBody>
      </p:sp>
      <p:sp>
        <p:nvSpPr>
          <p:cNvPr id="101" name="Shape 99"/>
          <p:cNvSpPr/>
          <p:nvPr/>
        </p:nvSpPr>
        <p:spPr>
          <a:xfrm>
            <a:off x="9098280" y="3246120"/>
            <a:ext cx="214884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102" name="Shape 100"/>
          <p:cNvSpPr/>
          <p:nvPr/>
        </p:nvSpPr>
        <p:spPr>
          <a:xfrm>
            <a:off x="9116568" y="3264408"/>
            <a:ext cx="2112264" cy="45720"/>
          </a:xfrm>
          <a:prstGeom prst="rect">
            <a:avLst/>
          </a:prstGeom>
          <a:solidFill>
            <a:srgbClr val="F28C1B"/>
          </a:solidFill>
          <a:ln w="12700">
            <a:solidFill>
              <a:srgbClr val="F28C1B"/>
            </a:solidFill>
            <a:prstDash val="solid"/>
          </a:ln>
        </p:spPr>
        <p:txBody>
          <a:bodyPr/>
          <a:p/>
        </p:txBody>
      </p:sp>
      <p:sp>
        <p:nvSpPr>
          <p:cNvPr id="103" name="Text 101"/>
          <p:cNvSpPr/>
          <p:nvPr/>
        </p:nvSpPr>
        <p:spPr>
          <a:xfrm>
            <a:off x="9262872" y="3429000"/>
            <a:ext cx="18196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Réguler</a:t>
            </a:r>
            <a:endParaRPr lang="en-US" sz="1250" dirty="0"/>
          </a:p>
        </p:txBody>
      </p:sp>
      <p:sp>
        <p:nvSpPr>
          <p:cNvPr id="104" name="Text 102"/>
          <p:cNvSpPr/>
          <p:nvPr/>
        </p:nvSpPr>
        <p:spPr>
          <a:xfrm>
            <a:off x="9262872" y="3776472"/>
            <a:ext cx="1819656" cy="42062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Observer les interactions pour ajuster consigne, aide ou collectif.</a:t>
            </a:r>
            <a:endParaRPr lang="en-US" sz="880" dirty="0"/>
          </a:p>
        </p:txBody>
      </p:sp>
      <p:sp>
        <p:nvSpPr>
          <p:cNvPr id="105" name="Shape 103"/>
          <p:cNvSpPr/>
          <p:nvPr/>
        </p:nvSpPr>
        <p:spPr>
          <a:xfrm>
            <a:off x="6812280" y="5029200"/>
            <a:ext cx="3977640" cy="438912"/>
          </a:xfrm>
          <a:prstGeom prst="roundRect">
            <a:avLst>
              <a:gd name="adj" fmla="val 10417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06" name="Text 104"/>
          <p:cNvSpPr/>
          <p:nvPr/>
        </p:nvSpPr>
        <p:spPr>
          <a:xfrm>
            <a:off x="6995160" y="5166360"/>
            <a:ext cx="3611880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80" b="1" dirty="0">
                <a:solidFill>
                  <a:srgbClr val="FFFFFF"/>
                </a:solidFill>
              </a:rPr>
              <a:t>INCLUSION = PARTICIPATION ÉQUITABLE + EXIGENCE EXPLICITE</a:t>
            </a:r>
            <a:endParaRPr lang="en-US" sz="980" dirty="0"/>
          </a:p>
        </p:txBody>
      </p:sp>
      <p:sp>
        <p:nvSpPr>
          <p:cNvPr id="107" name="Shape 105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08" name="Shape 106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09" name="Text 107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10" name="Text 108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Le cadre coopératif rend les besoins visibles sans réduire l’élève à ses difficultés.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3" name="Text 1"/>
          <p:cNvSpPr/>
          <p:nvPr/>
        </p:nvSpPr>
        <p:spPr>
          <a:xfrm>
            <a:off x="201168" y="256032"/>
            <a:ext cx="1170432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MÉTIERS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051A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D’ART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219456" y="987552"/>
            <a:ext cx="109728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356616" y="987552"/>
            <a:ext cx="109728" cy="45720"/>
          </a:xfrm>
          <a:prstGeom prst="rect">
            <a:avLst/>
          </a:prstGeom>
          <a:solidFill>
            <a:srgbClr val="F51632"/>
          </a:solidFill>
          <a:ln w="12700">
            <a:solidFill>
              <a:srgbClr val="F51632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201168" y="1143000"/>
            <a:ext cx="100584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ACADÉMIE</a:t>
            </a:r>
            <a:endParaRPr lang="en-US" sz="800" dirty="0"/>
          </a:p>
          <a:p>
            <a:pPr indent="0" marL="0">
              <a:buNone/>
            </a:pPr>
            <a:r>
              <a:rPr lang="en-US" sz="800" b="1" dirty="0">
                <a:solidFill>
                  <a:srgbClr val="000000"/>
                </a:solidFill>
              </a:rPr>
              <a:t>DE CRÉTEIL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01168" y="1481328"/>
            <a:ext cx="749808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Liberté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Égalité</a:t>
            </a:r>
            <a:endParaRPr lang="en-US" sz="480" dirty="0"/>
          </a:p>
          <a:p>
            <a:pPr indent="0" marL="0">
              <a:buNone/>
            </a:pPr>
            <a:r>
              <a:rPr lang="en-US" sz="480" i="1" dirty="0">
                <a:solidFill>
                  <a:srgbClr val="333333"/>
                </a:solidFill>
              </a:rPr>
              <a:t>Fraternité</a:t>
            </a:r>
            <a:endParaRPr lang="en-US" sz="480" dirty="0"/>
          </a:p>
        </p:txBody>
      </p:sp>
      <p:sp>
        <p:nvSpPr>
          <p:cNvPr id="8" name="Shape 6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0" y="2249424"/>
            <a:ext cx="16459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PROFAN TRANSFERT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82880" y="3730752"/>
            <a:ext cx="1280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/>
        </p:txBody>
      </p:sp>
      <p:sp>
        <p:nvSpPr>
          <p:cNvPr id="11" name="Shape 9"/>
          <p:cNvSpPr/>
          <p:nvPr/>
        </p:nvSpPr>
        <p:spPr>
          <a:xfrm>
            <a:off x="164592" y="4498848"/>
            <a:ext cx="1298448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2" name="Shape 10"/>
          <p:cNvSpPr/>
          <p:nvPr/>
        </p:nvSpPr>
        <p:spPr>
          <a:xfrm>
            <a:off x="164592" y="4498848"/>
            <a:ext cx="1298448" cy="393192"/>
          </a:xfrm>
          <a:prstGeom prst="roundRect">
            <a:avLst>
              <a:gd name="adj" fmla="val 18605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164592" y="4626864"/>
            <a:ext cx="1298448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</a:rPr>
              <a:t>OUTIL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64592" y="5047488"/>
            <a:ext cx="12984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sz="1000"/>
              <a:t>PROFAN</a:t>
            </a:r>
          </a:p>
        </p:txBody>
      </p:sp>
      <p:sp>
        <p:nvSpPr>
          <p:cNvPr id="15" name="Text 13"/>
          <p:cNvSpPr/>
          <p:nvPr/>
        </p:nvSpPr>
        <p:spPr>
          <a:xfrm>
            <a:off x="347472" y="5715000"/>
            <a:ext cx="896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51A58"/>
                </a:solidFill>
              </a:rPr>
              <a:t>09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7315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7315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315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7315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15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182880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182880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Shape 21"/>
          <p:cNvSpPr/>
          <p:nvPr/>
        </p:nvSpPr>
        <p:spPr>
          <a:xfrm>
            <a:off x="182880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4" name="Shape 22"/>
          <p:cNvSpPr/>
          <p:nvPr/>
        </p:nvSpPr>
        <p:spPr>
          <a:xfrm>
            <a:off x="182880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182880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6" name="Shape 24"/>
          <p:cNvSpPr/>
          <p:nvPr/>
        </p:nvSpPr>
        <p:spPr>
          <a:xfrm>
            <a:off x="292608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7" name="Shape 25"/>
          <p:cNvSpPr/>
          <p:nvPr/>
        </p:nvSpPr>
        <p:spPr>
          <a:xfrm>
            <a:off x="292608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8" name="Shape 26"/>
          <p:cNvSpPr/>
          <p:nvPr/>
        </p:nvSpPr>
        <p:spPr>
          <a:xfrm>
            <a:off x="292608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9" name="Shape 27"/>
          <p:cNvSpPr/>
          <p:nvPr/>
        </p:nvSpPr>
        <p:spPr>
          <a:xfrm>
            <a:off x="292608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0" name="Shape 28"/>
          <p:cNvSpPr/>
          <p:nvPr/>
        </p:nvSpPr>
        <p:spPr>
          <a:xfrm>
            <a:off x="292608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1" name="Shape 29"/>
          <p:cNvSpPr/>
          <p:nvPr/>
        </p:nvSpPr>
        <p:spPr>
          <a:xfrm>
            <a:off x="402336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2" name="Shape 30"/>
          <p:cNvSpPr/>
          <p:nvPr/>
        </p:nvSpPr>
        <p:spPr>
          <a:xfrm>
            <a:off x="402336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3" name="Shape 31"/>
          <p:cNvSpPr/>
          <p:nvPr/>
        </p:nvSpPr>
        <p:spPr>
          <a:xfrm>
            <a:off x="402336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4" name="Shape 32"/>
          <p:cNvSpPr/>
          <p:nvPr/>
        </p:nvSpPr>
        <p:spPr>
          <a:xfrm>
            <a:off x="402336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5" name="Shape 33"/>
          <p:cNvSpPr/>
          <p:nvPr/>
        </p:nvSpPr>
        <p:spPr>
          <a:xfrm>
            <a:off x="402336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6" name="Shape 34"/>
          <p:cNvSpPr/>
          <p:nvPr/>
        </p:nvSpPr>
        <p:spPr>
          <a:xfrm>
            <a:off x="512064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7" name="Shape 35"/>
          <p:cNvSpPr/>
          <p:nvPr/>
        </p:nvSpPr>
        <p:spPr>
          <a:xfrm>
            <a:off x="512064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8" name="Shape 36"/>
          <p:cNvSpPr/>
          <p:nvPr/>
        </p:nvSpPr>
        <p:spPr>
          <a:xfrm>
            <a:off x="512064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9" name="Shape 37"/>
          <p:cNvSpPr/>
          <p:nvPr/>
        </p:nvSpPr>
        <p:spPr>
          <a:xfrm>
            <a:off x="512064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0" name="Shape 38"/>
          <p:cNvSpPr/>
          <p:nvPr/>
        </p:nvSpPr>
        <p:spPr>
          <a:xfrm>
            <a:off x="512064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1" name="Shape 39"/>
          <p:cNvSpPr/>
          <p:nvPr/>
        </p:nvSpPr>
        <p:spPr>
          <a:xfrm>
            <a:off x="621792" y="6236208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2" name="Shape 40"/>
          <p:cNvSpPr/>
          <p:nvPr/>
        </p:nvSpPr>
        <p:spPr>
          <a:xfrm>
            <a:off x="621792" y="6336792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3" name="Shape 41"/>
          <p:cNvSpPr/>
          <p:nvPr/>
        </p:nvSpPr>
        <p:spPr>
          <a:xfrm>
            <a:off x="621792" y="6437376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4" name="Shape 42"/>
          <p:cNvSpPr/>
          <p:nvPr/>
        </p:nvSpPr>
        <p:spPr>
          <a:xfrm>
            <a:off x="621792" y="6537960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5" name="Shape 43"/>
          <p:cNvSpPr/>
          <p:nvPr/>
        </p:nvSpPr>
        <p:spPr>
          <a:xfrm>
            <a:off x="621792" y="6638544"/>
            <a:ext cx="18288" cy="18288"/>
          </a:xfrm>
          <a:prstGeom prst="ellipse">
            <a:avLst/>
          </a:prstGeom>
          <a:solidFill>
            <a:srgbClr val="D2D2D2">
              <a:alpha val="92000"/>
            </a:srgbClr>
          </a:solidFill>
          <a:ln w="12700">
            <a:solidFill>
              <a:srgbClr val="D2D2D2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46" name="Text 44"/>
          <p:cNvSpPr/>
          <p:nvPr/>
        </p:nvSpPr>
        <p:spPr>
          <a:xfrm>
            <a:off x="1965960" y="365760"/>
            <a:ext cx="9235440" cy="40233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051A58"/>
                </a:solidFill>
              </a:rPr>
              <a:t>EXEMPLE DE SÉQUENCE</a:t>
            </a:r>
            <a:endParaRPr lang="en-US" sz="2600" dirty="0"/>
          </a:p>
        </p:txBody>
      </p:sp>
      <p:sp>
        <p:nvSpPr>
          <p:cNvPr id="47" name="Shape 45"/>
          <p:cNvSpPr/>
          <p:nvPr/>
        </p:nvSpPr>
        <p:spPr>
          <a:xfrm>
            <a:off x="1965960" y="932688"/>
            <a:ext cx="27432" cy="292608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48" name="Text 46"/>
          <p:cNvSpPr/>
          <p:nvPr/>
        </p:nvSpPr>
        <p:spPr>
          <a:xfrm>
            <a:off x="2112264" y="941832"/>
            <a:ext cx="9326880" cy="237744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051A58"/>
                </a:solidFill>
              </a:rPr>
              <a:t>Feijoada : “Si ce plat était une histoire...”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1056132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0" name="Shape 48"/>
          <p:cNvSpPr/>
          <p:nvPr/>
        </p:nvSpPr>
        <p:spPr>
          <a:xfrm>
            <a:off x="1056132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1" name="Shape 49"/>
          <p:cNvSpPr/>
          <p:nvPr/>
        </p:nvSpPr>
        <p:spPr>
          <a:xfrm>
            <a:off x="1056132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2" name="Shape 50"/>
          <p:cNvSpPr/>
          <p:nvPr/>
        </p:nvSpPr>
        <p:spPr>
          <a:xfrm>
            <a:off x="1056132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3" name="Shape 51"/>
          <p:cNvSpPr/>
          <p:nvPr/>
        </p:nvSpPr>
        <p:spPr>
          <a:xfrm>
            <a:off x="1056132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4" name="Shape 52"/>
          <p:cNvSpPr/>
          <p:nvPr/>
        </p:nvSpPr>
        <p:spPr>
          <a:xfrm>
            <a:off x="1056132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5" name="Shape 53"/>
          <p:cNvSpPr/>
          <p:nvPr/>
        </p:nvSpPr>
        <p:spPr>
          <a:xfrm>
            <a:off x="10634472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6" name="Shape 54"/>
          <p:cNvSpPr/>
          <p:nvPr/>
        </p:nvSpPr>
        <p:spPr>
          <a:xfrm>
            <a:off x="10634472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7" name="Shape 55"/>
          <p:cNvSpPr/>
          <p:nvPr/>
        </p:nvSpPr>
        <p:spPr>
          <a:xfrm>
            <a:off x="10634472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8" name="Shape 56"/>
          <p:cNvSpPr/>
          <p:nvPr/>
        </p:nvSpPr>
        <p:spPr>
          <a:xfrm>
            <a:off x="10634472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9" name="Shape 57"/>
          <p:cNvSpPr/>
          <p:nvPr/>
        </p:nvSpPr>
        <p:spPr>
          <a:xfrm>
            <a:off x="10634472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0" name="Shape 58"/>
          <p:cNvSpPr/>
          <p:nvPr/>
        </p:nvSpPr>
        <p:spPr>
          <a:xfrm>
            <a:off x="10634472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1" name="Shape 59"/>
          <p:cNvSpPr/>
          <p:nvPr/>
        </p:nvSpPr>
        <p:spPr>
          <a:xfrm>
            <a:off x="10707624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2" name="Shape 60"/>
          <p:cNvSpPr/>
          <p:nvPr/>
        </p:nvSpPr>
        <p:spPr>
          <a:xfrm>
            <a:off x="10707624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3" name="Shape 61"/>
          <p:cNvSpPr/>
          <p:nvPr/>
        </p:nvSpPr>
        <p:spPr>
          <a:xfrm>
            <a:off x="10707624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4" name="Shape 62"/>
          <p:cNvSpPr/>
          <p:nvPr/>
        </p:nvSpPr>
        <p:spPr>
          <a:xfrm>
            <a:off x="10707624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5" name="Shape 63"/>
          <p:cNvSpPr/>
          <p:nvPr/>
        </p:nvSpPr>
        <p:spPr>
          <a:xfrm>
            <a:off x="10707624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6" name="Shape 64"/>
          <p:cNvSpPr/>
          <p:nvPr/>
        </p:nvSpPr>
        <p:spPr>
          <a:xfrm>
            <a:off x="10707624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7" name="Shape 65"/>
          <p:cNvSpPr/>
          <p:nvPr/>
        </p:nvSpPr>
        <p:spPr>
          <a:xfrm>
            <a:off x="10780776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8" name="Shape 66"/>
          <p:cNvSpPr/>
          <p:nvPr/>
        </p:nvSpPr>
        <p:spPr>
          <a:xfrm>
            <a:off x="10780776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69" name="Shape 67"/>
          <p:cNvSpPr/>
          <p:nvPr/>
        </p:nvSpPr>
        <p:spPr>
          <a:xfrm>
            <a:off x="10780776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0" name="Shape 68"/>
          <p:cNvSpPr/>
          <p:nvPr/>
        </p:nvSpPr>
        <p:spPr>
          <a:xfrm>
            <a:off x="10780776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1" name="Shape 69"/>
          <p:cNvSpPr/>
          <p:nvPr/>
        </p:nvSpPr>
        <p:spPr>
          <a:xfrm>
            <a:off x="10780776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2" name="Shape 70"/>
          <p:cNvSpPr/>
          <p:nvPr/>
        </p:nvSpPr>
        <p:spPr>
          <a:xfrm>
            <a:off x="10780776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3" name="Shape 71"/>
          <p:cNvSpPr/>
          <p:nvPr/>
        </p:nvSpPr>
        <p:spPr>
          <a:xfrm>
            <a:off x="10853928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4" name="Shape 72"/>
          <p:cNvSpPr/>
          <p:nvPr/>
        </p:nvSpPr>
        <p:spPr>
          <a:xfrm>
            <a:off x="10853928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5" name="Shape 73"/>
          <p:cNvSpPr/>
          <p:nvPr/>
        </p:nvSpPr>
        <p:spPr>
          <a:xfrm>
            <a:off x="10853928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6" name="Shape 74"/>
          <p:cNvSpPr/>
          <p:nvPr/>
        </p:nvSpPr>
        <p:spPr>
          <a:xfrm>
            <a:off x="10853928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7" name="Shape 75"/>
          <p:cNvSpPr/>
          <p:nvPr/>
        </p:nvSpPr>
        <p:spPr>
          <a:xfrm>
            <a:off x="10853928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8" name="Shape 76"/>
          <p:cNvSpPr/>
          <p:nvPr/>
        </p:nvSpPr>
        <p:spPr>
          <a:xfrm>
            <a:off x="10853928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79" name="Shape 77"/>
          <p:cNvSpPr/>
          <p:nvPr/>
        </p:nvSpPr>
        <p:spPr>
          <a:xfrm>
            <a:off x="10927080" y="20116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0" name="Shape 78"/>
          <p:cNvSpPr/>
          <p:nvPr/>
        </p:nvSpPr>
        <p:spPr>
          <a:xfrm>
            <a:off x="10927080" y="274320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1" name="Shape 79"/>
          <p:cNvSpPr/>
          <p:nvPr/>
        </p:nvSpPr>
        <p:spPr>
          <a:xfrm>
            <a:off x="10927080" y="347472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2" name="Shape 80"/>
          <p:cNvSpPr/>
          <p:nvPr/>
        </p:nvSpPr>
        <p:spPr>
          <a:xfrm>
            <a:off x="10927080" y="420624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3" name="Shape 81"/>
          <p:cNvSpPr/>
          <p:nvPr/>
        </p:nvSpPr>
        <p:spPr>
          <a:xfrm>
            <a:off x="10927080" y="493776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4" name="Shape 82"/>
          <p:cNvSpPr/>
          <p:nvPr/>
        </p:nvSpPr>
        <p:spPr>
          <a:xfrm>
            <a:off x="10927080" y="566928"/>
            <a:ext cx="16459" cy="16459"/>
          </a:xfrm>
          <a:prstGeom prst="ellipse">
            <a:avLst/>
          </a:prstGeom>
          <a:solidFill>
            <a:srgbClr val="CECECE">
              <a:alpha val="85000"/>
            </a:srgbClr>
          </a:solidFill>
          <a:ln w="12700">
            <a:solidFill>
              <a:srgbClr val="CECECE">
                <a:alpha val="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5" name="Shape 83"/>
          <p:cNvSpPr/>
          <p:nvPr/>
        </p:nvSpPr>
        <p:spPr>
          <a:xfrm>
            <a:off x="1947672" y="1307592"/>
            <a:ext cx="4562856" cy="2368296"/>
          </a:xfrm>
          <a:prstGeom prst="roundRect">
            <a:avLst>
              <a:gd name="adj" fmla="val 3089"/>
            </a:avLst>
          </a:prstGeom>
          <a:solidFill>
            <a:srgbClr val="FFFFFF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87" name="Shape 84"/>
          <p:cNvSpPr/>
          <p:nvPr/>
        </p:nvSpPr>
        <p:spPr>
          <a:xfrm>
            <a:off x="6675120" y="1417320"/>
            <a:ext cx="21488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88" name="Shape 85"/>
          <p:cNvSpPr/>
          <p:nvPr/>
        </p:nvSpPr>
        <p:spPr>
          <a:xfrm>
            <a:off x="6693408" y="1435608"/>
            <a:ext cx="2112264" cy="45720"/>
          </a:xfrm>
          <a:prstGeom prst="rect">
            <a:avLst/>
          </a:prstGeom>
          <a:solidFill>
            <a:srgbClr val="2368A2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89" name="Text 86"/>
          <p:cNvSpPr/>
          <p:nvPr/>
        </p:nvSpPr>
        <p:spPr>
          <a:xfrm>
            <a:off x="6839712" y="1600200"/>
            <a:ext cx="181965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Intention</a:t>
            </a:r>
            <a:endParaRPr lang="en-US" sz="1250" dirty="0"/>
          </a:p>
        </p:txBody>
      </p:sp>
      <p:sp>
        <p:nvSpPr>
          <p:cNvPr id="90" name="Text 87"/>
          <p:cNvSpPr/>
          <p:nvPr/>
        </p:nvSpPr>
        <p:spPr>
          <a:xfrm>
            <a:off x="6839712" y="1947672"/>
            <a:ext cx="1819656" cy="6675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Comprendre comment un plat peut transmettre une mémoire, une identité, une histoire.</a:t>
            </a:r>
            <a:endParaRPr lang="en-US" sz="880" dirty="0"/>
          </a:p>
        </p:txBody>
      </p:sp>
      <p:sp>
        <p:nvSpPr>
          <p:cNvPr id="91" name="Shape 88"/>
          <p:cNvSpPr/>
          <p:nvPr/>
        </p:nvSpPr>
        <p:spPr>
          <a:xfrm>
            <a:off x="9098280" y="1417320"/>
            <a:ext cx="233172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8D8D8"/>
            </a:solidFill>
            <a:prstDash val="solid"/>
          </a:ln>
        </p:spPr>
        <p:txBody>
          <a:bodyPr/>
          <a:p/>
        </p:txBody>
      </p:sp>
      <p:sp>
        <p:nvSpPr>
          <p:cNvPr id="92" name="Shape 89"/>
          <p:cNvSpPr/>
          <p:nvPr/>
        </p:nvSpPr>
        <p:spPr>
          <a:xfrm>
            <a:off x="9116568" y="1435608"/>
            <a:ext cx="2295144" cy="45720"/>
          </a:xfrm>
          <a:prstGeom prst="rect">
            <a:avLst/>
          </a:prstGeom>
          <a:solidFill>
            <a:srgbClr val="EF4A83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93" name="Text 90"/>
          <p:cNvSpPr/>
          <p:nvPr/>
        </p:nvSpPr>
        <p:spPr>
          <a:xfrm>
            <a:off x="9262872" y="1600200"/>
            <a:ext cx="2002536" cy="2011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1A58"/>
                </a:solidFill>
              </a:rPr>
              <a:t>Production</a:t>
            </a:r>
            <a:endParaRPr lang="en-US" sz="1250" dirty="0"/>
          </a:p>
        </p:txBody>
      </p:sp>
      <p:sp>
        <p:nvSpPr>
          <p:cNvPr id="94" name="Text 91"/>
          <p:cNvSpPr/>
          <p:nvPr/>
        </p:nvSpPr>
        <p:spPr>
          <a:xfrm>
            <a:off x="9262872" y="1947672"/>
            <a:ext cx="2002536" cy="6675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111111"/>
                </a:solidFill>
              </a:rPr>
              <a:t>Imaginer une version contemporaine de la feijoada en design narratif.</a:t>
            </a:r>
            <a:endParaRPr lang="en-US" sz="880" dirty="0"/>
          </a:p>
        </p:txBody>
      </p:sp>
      <p:sp>
        <p:nvSpPr>
          <p:cNvPr id="95" name="Shape 92"/>
          <p:cNvSpPr/>
          <p:nvPr/>
        </p:nvSpPr>
        <p:spPr>
          <a:xfrm>
            <a:off x="1965960" y="4133088"/>
            <a:ext cx="2194560" cy="640080"/>
          </a:xfrm>
          <a:prstGeom prst="chevron">
            <a:avLst/>
          </a:prstGeom>
          <a:solidFill>
            <a:srgbClr val="EEF6FF"/>
          </a:solidFill>
          <a:ln w="12700">
            <a:solidFill>
              <a:srgbClr val="2368A2"/>
            </a:solidFill>
            <a:prstDash val="solid"/>
          </a:ln>
        </p:spPr>
        <p:txBody>
          <a:bodyPr/>
          <a:p/>
        </p:txBody>
      </p:sp>
      <p:sp>
        <p:nvSpPr>
          <p:cNvPr id="96" name="Text 93"/>
          <p:cNvSpPr/>
          <p:nvPr/>
        </p:nvSpPr>
        <p:spPr>
          <a:xfrm>
            <a:off x="2130552" y="4334256"/>
            <a:ext cx="182880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2368A2"/>
                </a:solidFill>
              </a:rPr>
              <a:t>1. Ressentir</a:t>
            </a:r>
            <a:endParaRPr lang="en-US" sz="1050" dirty="0"/>
          </a:p>
        </p:txBody>
      </p:sp>
      <p:sp>
        <p:nvSpPr>
          <p:cNvPr id="97" name="Text 94"/>
          <p:cNvSpPr/>
          <p:nvPr/>
        </p:nvSpPr>
        <p:spPr>
          <a:xfrm>
            <a:off x="2148840" y="4773168"/>
            <a:ext cx="1828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111111"/>
                </a:solidFill>
              </a:rPr>
              <a:t>images, goûts, couleurs, sensations</a:t>
            </a:r>
            <a:endParaRPr lang="en-US" sz="810" dirty="0"/>
          </a:p>
        </p:txBody>
      </p:sp>
      <p:sp>
        <p:nvSpPr>
          <p:cNvPr id="98" name="Shape 95"/>
          <p:cNvSpPr/>
          <p:nvPr/>
        </p:nvSpPr>
        <p:spPr>
          <a:xfrm>
            <a:off x="4389120" y="4133088"/>
            <a:ext cx="2194560" cy="640080"/>
          </a:xfrm>
          <a:prstGeom prst="chevron">
            <a:avLst/>
          </a:prstGeom>
          <a:solidFill>
            <a:srgbClr val="F0FBFA"/>
          </a:solidFill>
          <a:ln w="12700">
            <a:solidFill>
              <a:srgbClr val="00A0B0"/>
            </a:solidFill>
            <a:prstDash val="solid"/>
          </a:ln>
        </p:spPr>
        <p:txBody>
          <a:bodyPr/>
          <a:p/>
        </p:txBody>
      </p:sp>
      <p:sp>
        <p:nvSpPr>
          <p:cNvPr id="99" name="Text 96"/>
          <p:cNvSpPr/>
          <p:nvPr/>
        </p:nvSpPr>
        <p:spPr>
          <a:xfrm>
            <a:off x="4553712" y="4334256"/>
            <a:ext cx="182880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0A0B0"/>
                </a:solidFill>
              </a:rPr>
              <a:t>2. Nommer</a:t>
            </a:r>
            <a:endParaRPr lang="en-US" sz="1050" dirty="0"/>
          </a:p>
        </p:txBody>
      </p:sp>
      <p:sp>
        <p:nvSpPr>
          <p:cNvPr id="100" name="Text 97"/>
          <p:cNvSpPr/>
          <p:nvPr/>
        </p:nvSpPr>
        <p:spPr>
          <a:xfrm>
            <a:off x="4572000" y="4773168"/>
            <a:ext cx="1828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111111"/>
                </a:solidFill>
              </a:rPr>
              <a:t>pêle-mêle, lexique, émotions</a:t>
            </a:r>
            <a:endParaRPr lang="en-US" sz="810" dirty="0"/>
          </a:p>
        </p:txBody>
      </p:sp>
      <p:sp>
        <p:nvSpPr>
          <p:cNvPr id="101" name="Shape 98"/>
          <p:cNvSpPr/>
          <p:nvPr/>
        </p:nvSpPr>
        <p:spPr>
          <a:xfrm>
            <a:off x="6812280" y="4133088"/>
            <a:ext cx="2194560" cy="640080"/>
          </a:xfrm>
          <a:prstGeom prst="chevron">
            <a:avLst/>
          </a:prstGeom>
          <a:solidFill>
            <a:srgbClr val="EEF6FF"/>
          </a:solidFill>
          <a:ln w="12700">
            <a:solidFill>
              <a:srgbClr val="EF4A83"/>
            </a:solidFill>
            <a:prstDash val="solid"/>
          </a:ln>
        </p:spPr>
        <p:txBody>
          <a:bodyPr/>
          <a:p/>
        </p:txBody>
      </p:sp>
      <p:sp>
        <p:nvSpPr>
          <p:cNvPr id="102" name="Text 99"/>
          <p:cNvSpPr/>
          <p:nvPr/>
        </p:nvSpPr>
        <p:spPr>
          <a:xfrm>
            <a:off x="6976872" y="4334256"/>
            <a:ext cx="182880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EF4A83"/>
                </a:solidFill>
              </a:rPr>
              <a:t>3. Choisir</a:t>
            </a:r>
            <a:endParaRPr lang="en-US" sz="1050" dirty="0"/>
          </a:p>
        </p:txBody>
      </p:sp>
      <p:sp>
        <p:nvSpPr>
          <p:cNvPr id="103" name="Text 100"/>
          <p:cNvSpPr/>
          <p:nvPr/>
        </p:nvSpPr>
        <p:spPr>
          <a:xfrm>
            <a:off x="6995160" y="4773168"/>
            <a:ext cx="1828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111111"/>
                </a:solidFill>
              </a:rPr>
              <a:t>message, ingrédients, symbolique</a:t>
            </a:r>
            <a:endParaRPr lang="en-US" sz="810" dirty="0"/>
          </a:p>
        </p:txBody>
      </p:sp>
      <p:sp>
        <p:nvSpPr>
          <p:cNvPr id="104" name="Shape 101"/>
          <p:cNvSpPr/>
          <p:nvPr/>
        </p:nvSpPr>
        <p:spPr>
          <a:xfrm>
            <a:off x="9235440" y="4133088"/>
            <a:ext cx="2194560" cy="640080"/>
          </a:xfrm>
          <a:prstGeom prst="chevron">
            <a:avLst/>
          </a:prstGeom>
          <a:solidFill>
            <a:srgbClr val="F0FBFA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05" name="Text 102"/>
          <p:cNvSpPr/>
          <p:nvPr/>
        </p:nvSpPr>
        <p:spPr>
          <a:xfrm>
            <a:off x="9400032" y="4334256"/>
            <a:ext cx="182880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51A58"/>
                </a:solidFill>
              </a:rPr>
              <a:t>4. Présenter</a:t>
            </a:r>
            <a:endParaRPr lang="en-US" sz="1050" dirty="0"/>
          </a:p>
        </p:txBody>
      </p:sp>
      <p:sp>
        <p:nvSpPr>
          <p:cNvPr id="106" name="Text 103"/>
          <p:cNvSpPr/>
          <p:nvPr/>
        </p:nvSpPr>
        <p:spPr>
          <a:xfrm>
            <a:off x="9418320" y="4773168"/>
            <a:ext cx="182880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111111"/>
                </a:solidFill>
              </a:rPr>
              <a:t>oral 3 min, choix, engagement</a:t>
            </a:r>
            <a:endParaRPr lang="en-US" sz="810" dirty="0"/>
          </a:p>
        </p:txBody>
      </p:sp>
      <p:sp>
        <p:nvSpPr>
          <p:cNvPr id="107" name="Shape 104"/>
          <p:cNvSpPr/>
          <p:nvPr/>
        </p:nvSpPr>
        <p:spPr>
          <a:xfrm>
            <a:off x="1965960" y="5440680"/>
            <a:ext cx="9738360" cy="384048"/>
          </a:xfrm>
          <a:prstGeom prst="roundRect">
            <a:avLst>
              <a:gd name="adj" fmla="val 14286"/>
            </a:avLst>
          </a:prstGeom>
          <a:solidFill>
            <a:srgbClr val="EFF6FF"/>
          </a:solidFill>
          <a:ln w="12700">
            <a:solidFill>
              <a:srgbClr val="B9D5F2"/>
            </a:solidFill>
            <a:prstDash val="solid"/>
          </a:ln>
        </p:spPr>
        <p:txBody>
          <a:bodyPr/>
          <a:p/>
        </p:txBody>
      </p:sp>
      <p:sp>
        <p:nvSpPr>
          <p:cNvPr id="108" name="Text 105"/>
          <p:cNvSpPr/>
          <p:nvPr/>
        </p:nvSpPr>
        <p:spPr>
          <a:xfrm>
            <a:off x="2176272" y="5559552"/>
            <a:ext cx="9189720" cy="10972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980" b="1" dirty="0">
                <a:solidFill>
                  <a:srgbClr val="051A58"/>
                </a:solidFill>
              </a:rPr>
              <a:t>CPS + langue : écoute empathique, expression de soi, choix, argumentation, coopération, confiance et engagement dans le projet.</a:t>
            </a:r>
            <a:endParaRPr lang="en-US" sz="980" dirty="0"/>
          </a:p>
        </p:txBody>
      </p:sp>
      <p:sp>
        <p:nvSpPr>
          <p:cNvPr id="109" name="Shape 106"/>
          <p:cNvSpPr/>
          <p:nvPr/>
        </p:nvSpPr>
        <p:spPr>
          <a:xfrm>
            <a:off x="1965960" y="6254496"/>
            <a:ext cx="9738360" cy="429768"/>
          </a:xfrm>
          <a:prstGeom prst="roundRect">
            <a:avLst>
              <a:gd name="adj" fmla="val 17021"/>
            </a:avLst>
          </a:prstGeom>
          <a:solidFill>
            <a:srgbClr val="051A58"/>
          </a:solidFill>
          <a:ln w="12700">
            <a:solidFill>
              <a:srgbClr val="051A58"/>
            </a:solidFill>
            <a:prstDash val="solid"/>
          </a:ln>
        </p:spPr>
        <p:txBody>
          <a:bodyPr/>
          <a:p/>
        </p:txBody>
      </p:sp>
      <p:sp>
        <p:nvSpPr>
          <p:cNvPr id="110" name="Shape 107"/>
          <p:cNvSpPr/>
          <p:nvPr/>
        </p:nvSpPr>
        <p:spPr>
          <a:xfrm>
            <a:off x="2084832" y="6355080"/>
            <a:ext cx="2286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p/>
        </p:txBody>
      </p:sp>
      <p:sp>
        <p:nvSpPr>
          <p:cNvPr id="111" name="Text 108"/>
          <p:cNvSpPr/>
          <p:nvPr/>
        </p:nvSpPr>
        <p:spPr>
          <a:xfrm>
            <a:off x="2112264" y="6364224"/>
            <a:ext cx="164592" cy="12801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51A58"/>
                </a:solidFill>
              </a:rPr>
              <a:t>✓</a:t>
            </a:r>
            <a:endParaRPr lang="en-US" sz="1200" dirty="0"/>
          </a:p>
        </p:txBody>
      </p:sp>
      <p:sp>
        <p:nvSpPr>
          <p:cNvPr id="112" name="Text 109"/>
          <p:cNvSpPr/>
          <p:nvPr/>
        </p:nvSpPr>
        <p:spPr>
          <a:xfrm>
            <a:off x="2395728" y="6345936"/>
            <a:ext cx="9052560" cy="219456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Cette séquence montre que ProFAN peut s’ancrer dans une pratique de projet sans modifier l’identité disciplinaire.</a:t>
            </a:r>
            <a:endParaRPr lang="en-US" sz="1100" dirty="0"/>
          </a:p>
        </p:txBody>
      </p:sp>
      <p:pic>
        <p:nvPicPr>
          <p:cNvPr id="113" name="Picture 112" descr="feijoada_slide9_cad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672" y="1307592"/>
            <a:ext cx="4562856" cy="2368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Académie de Créteil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Cartographie ProFAN - maîtrise de la langue - Feijoada</dc:title>
  <dc:subject>ProFAN Transfert - Design &amp; métiers d'art</dc:subject>
  <dc:creator>OpenAI</dc:creator>
  <cp:lastModifiedBy>OpenAI</cp:lastModifiedBy>
  <cp:revision>1</cp:revision>
  <dcterms:created xsi:type="dcterms:W3CDTF">2026-07-09T12:54:29Z</dcterms:created>
  <dcterms:modified xsi:type="dcterms:W3CDTF">2026-07-09T12:54:29Z</dcterms:modified>
</cp:coreProperties>
</file>