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C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572768" cy="6858000"/>
          </a:xfrm>
          <a:prstGeom prst="rect">
            <a:avLst/>
          </a:prstGeom>
          <a:solidFill>
            <a:srgbClr val="F2F4F8"/>
          </a:solidFill>
          <a:ln w="12700">
            <a:solidFill>
              <a:srgbClr val="F2F4F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502920"/>
            <a:ext cx="1051560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DESIGN</a:t>
            </a:r>
            <a:endParaRPr lang="en-US" sz="1350" dirty="0"/>
          </a:p>
          <a:p>
            <a:pPr indent="0" marL="0">
              <a:buNone/>
            </a:pPr>
            <a:r>
              <a:rPr lang="en-US" sz="135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&amp; MÉTIERS</a:t>
            </a:r>
            <a:endParaRPr lang="en-US" sz="1350" dirty="0"/>
          </a:p>
          <a:p>
            <a:pPr indent="0" marL="0">
              <a:buNone/>
            </a:pPr>
            <a:r>
              <a:rPr lang="en-US" sz="135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D’ART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256032" y="1481328"/>
            <a:ext cx="658368" cy="0"/>
          </a:xfrm>
          <a:prstGeom prst="line">
            <a:avLst/>
          </a:prstGeom>
          <a:noFill/>
          <a:ln w="17780">
            <a:solidFill>
              <a:srgbClr val="0826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1627632"/>
            <a:ext cx="109728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780" b="1" dirty="0">
                <a:solidFill>
                  <a:srgbClr val="08265C"/>
                </a:solidFill>
              </a:rPr>
              <a:t>ACADÉMIE</a:t>
            </a:r>
            <a:endParaRPr lang="en-US" sz="780" dirty="0"/>
          </a:p>
          <a:p>
            <a:pPr indent="0" marL="0">
              <a:buNone/>
            </a:pPr>
            <a:r>
              <a:rPr lang="en-US" sz="780" b="1" dirty="0">
                <a:solidFill>
                  <a:srgbClr val="08265C"/>
                </a:solidFill>
              </a:rPr>
              <a:t>DE CRÉTEIL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173736" y="2414016"/>
            <a:ext cx="1143000" cy="530352"/>
          </a:xfrm>
          <a:prstGeom prst="roundRect">
            <a:avLst/>
          </a:prstGeom>
          <a:solidFill>
            <a:srgbClr val="08265C"/>
          </a:solidFill>
          <a:ln>
            <a:solidFill>
              <a:srgbClr val="08265C"/>
            </a:solidFill>
          </a:ln>
        </p:spPr>
        <p:txBody>
          <a:bodyPr wrap="square" lIns="635" tIns="635" rIns="635" bIns="635" rtlCol="0" anchor="ctr"/>
          <a:lstStyle/>
          <a:p>
            <a:pPr algn="ctr" indent="0" marL="0">
              <a:buNone/>
            </a:pPr>
            <a:r>
              <a:rPr lang="en-US" sz="820" b="1" dirty="0">
                <a:solidFill>
                  <a:srgbClr val="FFFFFF"/>
                </a:solidFill>
              </a:rPr>
              <a:t>PRÉPARATION</a:t>
            </a:r>
            <a:endParaRPr lang="en-US" sz="820" dirty="0"/>
          </a:p>
          <a:p>
            <a:pPr algn="ctr" indent="0" marL="0">
              <a:buNone/>
            </a:pPr>
            <a:r>
              <a:rPr lang="en-US" sz="820" b="1" dirty="0">
                <a:solidFill>
                  <a:srgbClr val="FFFFFF"/>
                </a:solidFill>
              </a:rPr>
              <a:t>CAPLP &amp; 3E</a:t>
            </a:r>
            <a:endParaRPr lang="en-US" sz="820" dirty="0"/>
          </a:p>
          <a:p>
            <a:pPr algn="ctr" indent="0" marL="0">
              <a:buNone/>
            </a:pPr>
            <a:r>
              <a:rPr lang="en-US" sz="820" b="1" dirty="0">
                <a:solidFill>
                  <a:srgbClr val="FFFFFF"/>
                </a:solidFill>
              </a:rPr>
              <a:t>CONCOURS</a:t>
            </a:r>
            <a:endParaRPr lang="en-US" sz="820" dirty="0"/>
          </a:p>
        </p:txBody>
      </p:sp>
      <p:sp>
        <p:nvSpPr>
          <p:cNvPr id="7" name="Text 5"/>
          <p:cNvSpPr/>
          <p:nvPr/>
        </p:nvSpPr>
        <p:spPr>
          <a:xfrm>
            <a:off x="274320" y="3675888"/>
            <a:ext cx="960120" cy="621792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BE3EC"/>
            </a:solidFill>
          </a:ln>
          <a:effectLst>
            <a:outerShdw sx="100000" sy="100000" kx="0" ky="0" algn="bl" rotWithShape="0" blurRad="25400" dist="50800" dir="2700000">
              <a:srgbClr val="000000">
                <a:alpha val="15000"/>
              </a:srgbClr>
            </a:outerShdw>
          </a:effectLst>
        </p:spPr>
        <p:txBody>
          <a:bodyPr wrap="square" lIns="254" tIns="254" rIns="254" bIns="254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2026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2027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384048" y="4681728"/>
            <a:ext cx="576072" cy="0"/>
          </a:xfrm>
          <a:prstGeom prst="line">
            <a:avLst/>
          </a:prstGeom>
          <a:noFill/>
          <a:ln w="21590">
            <a:solidFill>
              <a:srgbClr val="0826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9456" y="5074920"/>
            <a:ext cx="1097280" cy="65836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8265C"/>
                </a:solidFill>
              </a:rPr>
              <a:t>PROPOSITION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8265C"/>
                </a:solidFill>
              </a:rPr>
              <a:t>CARTE MENTALE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11140135" y="320040"/>
            <a:ext cx="640080" cy="0"/>
          </a:xfrm>
          <a:prstGeom prst="line">
            <a:avLst/>
          </a:prstGeom>
          <a:noFill/>
          <a:ln w="25400">
            <a:solidFill>
              <a:srgbClr val="08265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780215" y="320040"/>
            <a:ext cx="0" cy="621792"/>
          </a:xfrm>
          <a:prstGeom prst="line">
            <a:avLst/>
          </a:prstGeom>
          <a:noFill/>
          <a:ln w="25400">
            <a:solidFill>
              <a:srgbClr val="08265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304288" y="1216152"/>
            <a:ext cx="1143000" cy="0"/>
          </a:xfrm>
          <a:prstGeom prst="line">
            <a:avLst/>
          </a:prstGeom>
          <a:noFill/>
          <a:ln w="31750">
            <a:solidFill>
              <a:srgbClr val="16A6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0" y="1234440"/>
            <a:ext cx="9235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75A9E"/>
                </a:solidFill>
              </a:rPr>
              <a:t>PROPOSITION DE MISE EN PAGE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286000" y="1627632"/>
            <a:ext cx="8961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MÉTHODOLOGIE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DISSERTATION &amp; ANALYSE COMPARÉE</a:t>
            </a:r>
            <a:endParaRPr lang="en-US" sz="3200" dirty="0"/>
          </a:p>
        </p:txBody>
      </p:sp>
      <p:sp>
        <p:nvSpPr>
          <p:cNvPr id="15" name="Shape 13"/>
          <p:cNvSpPr/>
          <p:nvPr/>
        </p:nvSpPr>
        <p:spPr>
          <a:xfrm>
            <a:off x="2304288" y="2788920"/>
            <a:ext cx="1207008" cy="0"/>
          </a:xfrm>
          <a:prstGeom prst="line">
            <a:avLst/>
          </a:prstGeom>
          <a:noFill/>
          <a:ln w="38100">
            <a:solidFill>
              <a:srgbClr val="16A6B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286000" y="3063240"/>
            <a:ext cx="6583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08265C"/>
                </a:solidFill>
              </a:rPr>
              <a:t>Une version plus visuelle, organisée en carte mentale, pour faire apparaître les étapes de raisonnement et les liens entre les notions.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286000" y="39319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265C"/>
                </a:solidFill>
              </a:rPr>
              <a:t>Principe de lecture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286000" y="4261104"/>
            <a:ext cx="3566160" cy="676656"/>
          </a:xfrm>
          <a:prstGeom prst="roundRect">
            <a:avLst/>
          </a:prstGeom>
          <a:solidFill>
            <a:srgbClr val="08265C"/>
          </a:solidFill>
          <a:ln>
            <a:solidFill>
              <a:srgbClr val="08265C"/>
            </a:solidFill>
          </a:ln>
        </p:spPr>
        <p:txBody>
          <a:bodyPr wrap="square" lIns="1016" tIns="1016" rIns="1016" bIns="1016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centre = objectif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branches = étapes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bas de page = idée à retenir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2286000" y="5248656"/>
            <a:ext cx="6400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5A9E"/>
                </a:solidFill>
              </a:rPr>
              <a:t>CAPLP interne - Design &amp; Métiers d’Art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C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572768" cy="6858000"/>
          </a:xfrm>
          <a:prstGeom prst="rect">
            <a:avLst/>
          </a:prstGeom>
          <a:solidFill>
            <a:srgbClr val="F2F4F8"/>
          </a:solidFill>
          <a:ln w="12700">
            <a:solidFill>
              <a:srgbClr val="F2F4F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502920"/>
            <a:ext cx="1051560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DESIGN</a:t>
            </a:r>
            <a:endParaRPr lang="en-US" sz="1350" dirty="0"/>
          </a:p>
          <a:p>
            <a:pPr indent="0" marL="0">
              <a:buNone/>
            </a:pPr>
            <a:r>
              <a:rPr lang="en-US" sz="135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&amp; MÉTIERS</a:t>
            </a:r>
            <a:endParaRPr lang="en-US" sz="1350" dirty="0"/>
          </a:p>
          <a:p>
            <a:pPr indent="0" marL="0">
              <a:buNone/>
            </a:pPr>
            <a:r>
              <a:rPr lang="en-US" sz="135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D’ART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256032" y="1481328"/>
            <a:ext cx="658368" cy="0"/>
          </a:xfrm>
          <a:prstGeom prst="line">
            <a:avLst/>
          </a:prstGeom>
          <a:noFill/>
          <a:ln w="17780">
            <a:solidFill>
              <a:srgbClr val="0826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1627632"/>
            <a:ext cx="109728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780" b="1" dirty="0">
                <a:solidFill>
                  <a:srgbClr val="08265C"/>
                </a:solidFill>
              </a:rPr>
              <a:t>ACADÉMIE</a:t>
            </a:r>
            <a:endParaRPr lang="en-US" sz="780" dirty="0"/>
          </a:p>
          <a:p>
            <a:pPr indent="0" marL="0">
              <a:buNone/>
            </a:pPr>
            <a:r>
              <a:rPr lang="en-US" sz="780" b="1" dirty="0">
                <a:solidFill>
                  <a:srgbClr val="08265C"/>
                </a:solidFill>
              </a:rPr>
              <a:t>DE CRÉTEIL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173736" y="2414016"/>
            <a:ext cx="1143000" cy="530352"/>
          </a:xfrm>
          <a:prstGeom prst="roundRect">
            <a:avLst/>
          </a:prstGeom>
          <a:solidFill>
            <a:srgbClr val="08265C"/>
          </a:solidFill>
          <a:ln>
            <a:solidFill>
              <a:srgbClr val="08265C"/>
            </a:solidFill>
          </a:ln>
        </p:spPr>
        <p:txBody>
          <a:bodyPr wrap="square" lIns="635" tIns="635" rIns="635" bIns="635" rtlCol="0" anchor="ctr"/>
          <a:lstStyle/>
          <a:p>
            <a:pPr algn="ctr" indent="0" marL="0">
              <a:buNone/>
            </a:pPr>
            <a:r>
              <a:rPr lang="en-US" sz="820" b="1" dirty="0">
                <a:solidFill>
                  <a:srgbClr val="FFFFFF"/>
                </a:solidFill>
              </a:rPr>
              <a:t>PRÉPARATION</a:t>
            </a:r>
            <a:endParaRPr lang="en-US" sz="820" dirty="0"/>
          </a:p>
          <a:p>
            <a:pPr algn="ctr" indent="0" marL="0">
              <a:buNone/>
            </a:pPr>
            <a:r>
              <a:rPr lang="en-US" sz="820" b="1" dirty="0">
                <a:solidFill>
                  <a:srgbClr val="FFFFFF"/>
                </a:solidFill>
              </a:rPr>
              <a:t>CAPLP &amp; 3E</a:t>
            </a:r>
            <a:endParaRPr lang="en-US" sz="820" dirty="0"/>
          </a:p>
          <a:p>
            <a:pPr algn="ctr" indent="0" marL="0">
              <a:buNone/>
            </a:pPr>
            <a:r>
              <a:rPr lang="en-US" sz="820" b="1" dirty="0">
                <a:solidFill>
                  <a:srgbClr val="FFFFFF"/>
                </a:solidFill>
              </a:rPr>
              <a:t>CONCOURS</a:t>
            </a:r>
            <a:endParaRPr lang="en-US" sz="820" dirty="0"/>
          </a:p>
        </p:txBody>
      </p:sp>
      <p:sp>
        <p:nvSpPr>
          <p:cNvPr id="7" name="Text 5"/>
          <p:cNvSpPr/>
          <p:nvPr/>
        </p:nvSpPr>
        <p:spPr>
          <a:xfrm>
            <a:off x="274320" y="3675888"/>
            <a:ext cx="960120" cy="621792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BE3EC"/>
            </a:solidFill>
          </a:ln>
          <a:effectLst>
            <a:outerShdw sx="100000" sy="100000" kx="0" ky="0" algn="bl" rotWithShape="0" blurRad="25400" dist="50800" dir="2700000">
              <a:srgbClr val="000000">
                <a:alpha val="15000"/>
              </a:srgbClr>
            </a:outerShdw>
          </a:effectLst>
        </p:spPr>
        <p:txBody>
          <a:bodyPr wrap="square" lIns="254" tIns="254" rIns="254" bIns="254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2026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2027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384048" y="4681728"/>
            <a:ext cx="576072" cy="0"/>
          </a:xfrm>
          <a:prstGeom prst="line">
            <a:avLst/>
          </a:prstGeom>
          <a:noFill/>
          <a:ln w="21590">
            <a:solidFill>
              <a:srgbClr val="0826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9456" y="5074920"/>
            <a:ext cx="1097280" cy="65836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8265C"/>
                </a:solidFill>
              </a:rPr>
              <a:t>MÉTHODE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8265C"/>
                </a:solidFill>
              </a:rPr>
              <a:t>DISSERT.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286000" y="338328"/>
            <a:ext cx="9875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LA DISSERTATION</a:t>
            </a:r>
            <a:endParaRPr lang="en-US" sz="2900" dirty="0"/>
          </a:p>
        </p:txBody>
      </p:sp>
      <p:sp>
        <p:nvSpPr>
          <p:cNvPr id="11" name="Text 9"/>
          <p:cNvSpPr/>
          <p:nvPr/>
        </p:nvSpPr>
        <p:spPr>
          <a:xfrm>
            <a:off x="2286000" y="859536"/>
            <a:ext cx="9692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175A9E"/>
                </a:solidFill>
              </a:rPr>
              <a:t>Carte mentale méthodologique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2286000" y="1133856"/>
            <a:ext cx="9235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08265C"/>
                </a:solidFill>
              </a:rPr>
              <a:t>Confronter des ressources, les analyser, les synthétiser, puis communiquer une argumentation autour d’une problématique.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11140135" y="320040"/>
            <a:ext cx="640080" cy="0"/>
          </a:xfrm>
          <a:prstGeom prst="line">
            <a:avLst/>
          </a:prstGeom>
          <a:noFill/>
          <a:ln w="25400">
            <a:solidFill>
              <a:srgbClr val="08265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780215" y="320040"/>
            <a:ext cx="0" cy="621792"/>
          </a:xfrm>
          <a:prstGeom prst="line">
            <a:avLst/>
          </a:prstGeom>
          <a:noFill/>
          <a:ln w="25400">
            <a:solidFill>
              <a:srgbClr val="08265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304288" y="1216152"/>
            <a:ext cx="1143000" cy="0"/>
          </a:xfrm>
          <a:prstGeom prst="line">
            <a:avLst/>
          </a:prstGeom>
          <a:noFill/>
          <a:ln w="31750">
            <a:solidFill>
              <a:srgbClr val="16A6B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903720" y="3493008"/>
            <a:ext cx="-2075688" cy="-1627632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17" name="Shape 15"/>
          <p:cNvSpPr/>
          <p:nvPr/>
        </p:nvSpPr>
        <p:spPr>
          <a:xfrm>
            <a:off x="6903720" y="3493008"/>
            <a:ext cx="1737360" cy="-1572768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18" name="Shape 16"/>
          <p:cNvSpPr/>
          <p:nvPr/>
        </p:nvSpPr>
        <p:spPr>
          <a:xfrm>
            <a:off x="6903720" y="3493008"/>
            <a:ext cx="2377440" cy="-338328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19" name="Shape 17"/>
          <p:cNvSpPr/>
          <p:nvPr/>
        </p:nvSpPr>
        <p:spPr>
          <a:xfrm>
            <a:off x="6903720" y="3493008"/>
            <a:ext cx="1097280" cy="1280160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20" name="Shape 18"/>
          <p:cNvSpPr/>
          <p:nvPr/>
        </p:nvSpPr>
        <p:spPr>
          <a:xfrm>
            <a:off x="6903720" y="3493008"/>
            <a:ext cx="-2221992" cy="1170432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21" name="Shape 19"/>
          <p:cNvSpPr/>
          <p:nvPr/>
        </p:nvSpPr>
        <p:spPr>
          <a:xfrm>
            <a:off x="6903720" y="3493008"/>
            <a:ext cx="-3300984" cy="-402336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22" name="Text 20"/>
          <p:cNvSpPr/>
          <p:nvPr/>
        </p:nvSpPr>
        <p:spPr>
          <a:xfrm>
            <a:off x="5737860" y="2990088"/>
            <a:ext cx="2331720" cy="1005840"/>
          </a:xfrm>
          <a:prstGeom prst="ellipse">
            <a:avLst/>
          </a:prstGeom>
          <a:solidFill>
            <a:srgbClr val="08265C"/>
          </a:solidFill>
          <a:ln>
            <a:solidFill>
              <a:srgbClr val="08265C"/>
            </a:solidFill>
          </a:ln>
        </p:spPr>
        <p:txBody>
          <a:bodyPr wrap="square" lIns="381" tIns="381" rIns="381" bIns="381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DISSERTATION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160520" y="1481328"/>
            <a:ext cx="2468880" cy="1078992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1  INTRODUCTION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amorce concise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définition des termes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problématique en lien avec le corpus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documents + annonce du plan</a:t>
            </a:r>
            <a:endParaRPr lang="en-US" sz="1060" dirty="0"/>
          </a:p>
        </p:txBody>
      </p:sp>
      <p:sp>
        <p:nvSpPr>
          <p:cNvPr id="24" name="Text 22"/>
          <p:cNvSpPr/>
          <p:nvPr/>
        </p:nvSpPr>
        <p:spPr>
          <a:xfrm>
            <a:off x="7973568" y="1536192"/>
            <a:ext cx="2596896" cy="1078992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2  DÉVELOPPEMENT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2 ou 3 parties structurées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idée directrice par partie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arguments + références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transitions logiques</a:t>
            </a:r>
            <a:endParaRPr lang="en-US" sz="1060" dirty="0"/>
          </a:p>
        </p:txBody>
      </p:sp>
      <p:sp>
        <p:nvSpPr>
          <p:cNvPr id="25" name="Text 23"/>
          <p:cNvSpPr/>
          <p:nvPr/>
        </p:nvSpPr>
        <p:spPr>
          <a:xfrm>
            <a:off x="8723376" y="2834640"/>
            <a:ext cx="2542032" cy="111556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3  CONCLUSION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synthèse des idées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bilan objectif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position personnelle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ouverture seulement si pertinente</a:t>
            </a:r>
            <a:endParaRPr lang="en-US" sz="1060" dirty="0"/>
          </a:p>
        </p:txBody>
      </p:sp>
      <p:sp>
        <p:nvSpPr>
          <p:cNvPr id="26" name="Text 24"/>
          <p:cNvSpPr/>
          <p:nvPr/>
        </p:nvSpPr>
        <p:spPr>
          <a:xfrm>
            <a:off x="7150608" y="4617720"/>
            <a:ext cx="2788920" cy="1078992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4  BROUILLON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définir les termes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analyser chaque document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croiser le corpus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références + plan détaillé</a:t>
            </a:r>
            <a:endParaRPr lang="en-US" sz="1060" dirty="0"/>
          </a:p>
        </p:txBody>
      </p:sp>
      <p:sp>
        <p:nvSpPr>
          <p:cNvPr id="27" name="Text 25"/>
          <p:cNvSpPr/>
          <p:nvPr/>
        </p:nvSpPr>
        <p:spPr>
          <a:xfrm>
            <a:off x="3639312" y="4425696"/>
            <a:ext cx="2651760" cy="1078992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5  PROBLÉMATIQUE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point de départ de la réflexion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une question + une phrase explicative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mettre en tension les éléments du corpus</a:t>
            </a:r>
            <a:endParaRPr lang="en-US" sz="1060" dirty="0"/>
          </a:p>
        </p:txBody>
      </p:sp>
      <p:sp>
        <p:nvSpPr>
          <p:cNvPr id="28" name="Text 26"/>
          <p:cNvSpPr/>
          <p:nvPr/>
        </p:nvSpPr>
        <p:spPr>
          <a:xfrm>
            <a:off x="2834640" y="2798064"/>
            <a:ext cx="2487168" cy="1170432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6  TON &amp; STRATÉGIE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connecteurs logiques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phrases courtes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citations et exemples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informer, convaincre, démontrer</a:t>
            </a:r>
            <a:endParaRPr lang="en-US" sz="1060" dirty="0"/>
          </a:p>
        </p:txBody>
      </p:sp>
      <p:sp>
        <p:nvSpPr>
          <p:cNvPr id="29" name="Text 27"/>
          <p:cNvSpPr/>
          <p:nvPr/>
        </p:nvSpPr>
        <p:spPr>
          <a:xfrm>
            <a:off x="2139696" y="6089904"/>
            <a:ext cx="9686239" cy="475488"/>
          </a:xfrm>
          <a:prstGeom prst="roundRect">
            <a:avLst/>
          </a:prstGeom>
          <a:solidFill>
            <a:srgbClr val="08265C"/>
          </a:solidFill>
          <a:ln>
            <a:solidFill>
              <a:srgbClr val="08265C"/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À RETENIR  </a:t>
            </a:r>
            <a:pPr indent="0" marL="0">
              <a:buNone/>
            </a:pPr>
            <a:r>
              <a:rPr lang="en-US" sz="960" dirty="0">
                <a:solidFill>
                  <a:srgbClr val="FFFFFF"/>
                </a:solidFill>
              </a:rPr>
              <a:t>un raisonnement lisible : corpus → problématique → plan argumenté.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C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572768" cy="6858000"/>
          </a:xfrm>
          <a:prstGeom prst="rect">
            <a:avLst/>
          </a:prstGeom>
          <a:solidFill>
            <a:srgbClr val="F2F4F8"/>
          </a:solidFill>
          <a:ln w="12700">
            <a:solidFill>
              <a:srgbClr val="F2F4F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502920"/>
            <a:ext cx="1051560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DESIGN</a:t>
            </a:r>
            <a:endParaRPr lang="en-US" sz="1350" dirty="0"/>
          </a:p>
          <a:p>
            <a:pPr indent="0" marL="0">
              <a:buNone/>
            </a:pPr>
            <a:r>
              <a:rPr lang="en-US" sz="135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&amp; MÉTIERS</a:t>
            </a:r>
            <a:endParaRPr lang="en-US" sz="1350" dirty="0"/>
          </a:p>
          <a:p>
            <a:pPr indent="0" marL="0">
              <a:buNone/>
            </a:pPr>
            <a:r>
              <a:rPr lang="en-US" sz="135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D’ART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256032" y="1481328"/>
            <a:ext cx="658368" cy="0"/>
          </a:xfrm>
          <a:prstGeom prst="line">
            <a:avLst/>
          </a:prstGeom>
          <a:noFill/>
          <a:ln w="17780">
            <a:solidFill>
              <a:srgbClr val="0826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1627632"/>
            <a:ext cx="1097280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780" b="1" dirty="0">
                <a:solidFill>
                  <a:srgbClr val="08265C"/>
                </a:solidFill>
              </a:rPr>
              <a:t>ACADÉMIE</a:t>
            </a:r>
            <a:endParaRPr lang="en-US" sz="780" dirty="0"/>
          </a:p>
          <a:p>
            <a:pPr indent="0" marL="0">
              <a:buNone/>
            </a:pPr>
            <a:r>
              <a:rPr lang="en-US" sz="780" b="1" dirty="0">
                <a:solidFill>
                  <a:srgbClr val="08265C"/>
                </a:solidFill>
              </a:rPr>
              <a:t>DE CRÉTEIL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173736" y="2414016"/>
            <a:ext cx="1143000" cy="530352"/>
          </a:xfrm>
          <a:prstGeom prst="roundRect">
            <a:avLst/>
          </a:prstGeom>
          <a:solidFill>
            <a:srgbClr val="08265C"/>
          </a:solidFill>
          <a:ln>
            <a:solidFill>
              <a:srgbClr val="08265C"/>
            </a:solidFill>
          </a:ln>
        </p:spPr>
        <p:txBody>
          <a:bodyPr wrap="square" lIns="635" tIns="635" rIns="635" bIns="635" rtlCol="0" anchor="ctr"/>
          <a:lstStyle/>
          <a:p>
            <a:pPr algn="ctr" indent="0" marL="0">
              <a:buNone/>
            </a:pPr>
            <a:r>
              <a:rPr lang="en-US" sz="820" b="1" dirty="0">
                <a:solidFill>
                  <a:srgbClr val="FFFFFF"/>
                </a:solidFill>
              </a:rPr>
              <a:t>PRÉPARATION</a:t>
            </a:r>
            <a:endParaRPr lang="en-US" sz="820" dirty="0"/>
          </a:p>
          <a:p>
            <a:pPr algn="ctr" indent="0" marL="0">
              <a:buNone/>
            </a:pPr>
            <a:r>
              <a:rPr lang="en-US" sz="820" b="1" dirty="0">
                <a:solidFill>
                  <a:srgbClr val="FFFFFF"/>
                </a:solidFill>
              </a:rPr>
              <a:t>CAPLP &amp; 3E</a:t>
            </a:r>
            <a:endParaRPr lang="en-US" sz="820" dirty="0"/>
          </a:p>
          <a:p>
            <a:pPr algn="ctr" indent="0" marL="0">
              <a:buNone/>
            </a:pPr>
            <a:r>
              <a:rPr lang="en-US" sz="820" b="1" dirty="0">
                <a:solidFill>
                  <a:srgbClr val="FFFFFF"/>
                </a:solidFill>
              </a:rPr>
              <a:t>CONCOURS</a:t>
            </a:r>
            <a:endParaRPr lang="en-US" sz="820" dirty="0"/>
          </a:p>
        </p:txBody>
      </p:sp>
      <p:sp>
        <p:nvSpPr>
          <p:cNvPr id="7" name="Text 5"/>
          <p:cNvSpPr/>
          <p:nvPr/>
        </p:nvSpPr>
        <p:spPr>
          <a:xfrm>
            <a:off x="274320" y="3675888"/>
            <a:ext cx="960120" cy="621792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BE3EC"/>
            </a:solidFill>
          </a:ln>
          <a:effectLst>
            <a:outerShdw sx="100000" sy="100000" kx="0" ky="0" algn="bl" rotWithShape="0" blurRad="25400" dist="50800" dir="2700000">
              <a:srgbClr val="000000">
                <a:alpha val="15000"/>
              </a:srgbClr>
            </a:outerShdw>
          </a:effectLst>
        </p:spPr>
        <p:txBody>
          <a:bodyPr wrap="square" lIns="254" tIns="254" rIns="254" bIns="254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2026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2027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384048" y="4681728"/>
            <a:ext cx="576072" cy="0"/>
          </a:xfrm>
          <a:prstGeom prst="line">
            <a:avLst/>
          </a:prstGeom>
          <a:noFill/>
          <a:ln w="21590">
            <a:solidFill>
              <a:srgbClr val="0826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9456" y="5074920"/>
            <a:ext cx="1097280" cy="65836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8265C"/>
                </a:solidFill>
              </a:rPr>
              <a:t>ANALYSE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08265C"/>
                </a:solidFill>
              </a:rPr>
              <a:t>COMPARÉE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286000" y="338328"/>
            <a:ext cx="9875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8265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ANALYSE COMPARÉE</a:t>
            </a:r>
            <a:endParaRPr lang="en-US" sz="2900" dirty="0"/>
          </a:p>
        </p:txBody>
      </p:sp>
      <p:sp>
        <p:nvSpPr>
          <p:cNvPr id="11" name="Text 9"/>
          <p:cNvSpPr/>
          <p:nvPr/>
        </p:nvSpPr>
        <p:spPr>
          <a:xfrm>
            <a:off x="2286000" y="859536"/>
            <a:ext cx="9692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175A9E"/>
                </a:solidFill>
              </a:rPr>
              <a:t>Carte mentale de lecture du corpus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2286000" y="1133856"/>
            <a:ext cx="9235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08265C"/>
                </a:solidFill>
              </a:rPr>
              <a:t>Croiser, confronter et mettre en tension les documents pour dégager des points communs, des différences, des enjeux et une problématique.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11140135" y="320040"/>
            <a:ext cx="640080" cy="0"/>
          </a:xfrm>
          <a:prstGeom prst="line">
            <a:avLst/>
          </a:prstGeom>
          <a:noFill/>
          <a:ln w="25400">
            <a:solidFill>
              <a:srgbClr val="08265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780215" y="320040"/>
            <a:ext cx="0" cy="621792"/>
          </a:xfrm>
          <a:prstGeom prst="line">
            <a:avLst/>
          </a:prstGeom>
          <a:noFill/>
          <a:ln w="25400">
            <a:solidFill>
              <a:srgbClr val="08265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304288" y="1216152"/>
            <a:ext cx="1143000" cy="0"/>
          </a:xfrm>
          <a:prstGeom prst="line">
            <a:avLst/>
          </a:prstGeom>
          <a:noFill/>
          <a:ln w="31750">
            <a:solidFill>
              <a:srgbClr val="16A6B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858000" y="3429000"/>
            <a:ext cx="-2103120" cy="-1572768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17" name="Shape 15"/>
          <p:cNvSpPr/>
          <p:nvPr/>
        </p:nvSpPr>
        <p:spPr>
          <a:xfrm>
            <a:off x="6858000" y="3429000"/>
            <a:ext cx="1828800" cy="-1554480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18" name="Shape 16"/>
          <p:cNvSpPr/>
          <p:nvPr/>
        </p:nvSpPr>
        <p:spPr>
          <a:xfrm>
            <a:off x="6858000" y="3429000"/>
            <a:ext cx="2377440" cy="-411480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19" name="Shape 17"/>
          <p:cNvSpPr/>
          <p:nvPr/>
        </p:nvSpPr>
        <p:spPr>
          <a:xfrm>
            <a:off x="6858000" y="3429000"/>
            <a:ext cx="1554480" cy="1234440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20" name="Shape 18"/>
          <p:cNvSpPr/>
          <p:nvPr/>
        </p:nvSpPr>
        <p:spPr>
          <a:xfrm>
            <a:off x="6858000" y="3429000"/>
            <a:ext cx="-2057400" cy="1280160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21" name="Shape 19"/>
          <p:cNvSpPr/>
          <p:nvPr/>
        </p:nvSpPr>
        <p:spPr>
          <a:xfrm>
            <a:off x="6858000" y="3429000"/>
            <a:ext cx="-3364992" cy="-411480"/>
          </a:xfrm>
          <a:prstGeom prst="line">
            <a:avLst/>
          </a:prstGeom>
          <a:noFill/>
          <a:ln w="17780">
            <a:solidFill>
              <a:srgbClr val="A7C5E5"/>
            </a:solidFill>
            <a:prstDash val="solid"/>
            <a:headEnd type="none"/>
            <a:tailEnd type="none"/>
          </a:ln>
        </p:spPr>
      </p:sp>
      <p:sp>
        <p:nvSpPr>
          <p:cNvPr id="22" name="Text 20"/>
          <p:cNvSpPr/>
          <p:nvPr/>
        </p:nvSpPr>
        <p:spPr>
          <a:xfrm>
            <a:off x="5907024" y="2916936"/>
            <a:ext cx="1901952" cy="1024128"/>
          </a:xfrm>
          <a:prstGeom prst="ellipse">
            <a:avLst/>
          </a:prstGeom>
          <a:solidFill>
            <a:srgbClr val="08265C"/>
          </a:solidFill>
          <a:ln>
            <a:solidFill>
              <a:srgbClr val="08265C"/>
            </a:solidFill>
          </a:ln>
        </p:spPr>
        <p:txBody>
          <a:bodyPr wrap="square" lIns="254" tIns="254" rIns="254" bIns="254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ANALYSE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COMPARÉE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4133088" y="1481328"/>
            <a:ext cx="2578608" cy="1060704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1  CONTEXTE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quoi ? par qui ? quand ?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matériaux, dimensions, budget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lieu de création ou conservation</a:t>
            </a:r>
            <a:endParaRPr lang="en-US" sz="1060" dirty="0"/>
          </a:p>
        </p:txBody>
      </p:sp>
      <p:sp>
        <p:nvSpPr>
          <p:cNvPr id="24" name="Text 22"/>
          <p:cNvSpPr/>
          <p:nvPr/>
        </p:nvSpPr>
        <p:spPr>
          <a:xfrm>
            <a:off x="7991856" y="1481328"/>
            <a:ext cx="2697480" cy="1060704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2  TECHNIQUE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comment c’est fait ?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matériaux, mise en œuvre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production artisanale ou industrielle</a:t>
            </a:r>
            <a:endParaRPr lang="en-US" sz="1060" dirty="0"/>
          </a:p>
        </p:txBody>
      </p:sp>
      <p:sp>
        <p:nvSpPr>
          <p:cNvPr id="25" name="Text 23"/>
          <p:cNvSpPr/>
          <p:nvPr/>
        </p:nvSpPr>
        <p:spPr>
          <a:xfrm>
            <a:off x="8705088" y="2761488"/>
            <a:ext cx="2487168" cy="104241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3  FONCTION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à quoi ça sert ?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usages, durée, cible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relation à l’usager</a:t>
            </a:r>
            <a:endParaRPr lang="en-US" sz="1060" dirty="0"/>
          </a:p>
        </p:txBody>
      </p:sp>
      <p:sp>
        <p:nvSpPr>
          <p:cNvPr id="26" name="Text 24"/>
          <p:cNvSpPr/>
          <p:nvPr/>
        </p:nvSpPr>
        <p:spPr>
          <a:xfrm>
            <a:off x="7699248" y="4535424"/>
            <a:ext cx="2615184" cy="987552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4  ASPECT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formes et couleurs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matériaux / textures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échelle et perception</a:t>
            </a:r>
            <a:endParaRPr lang="en-US" sz="1060" dirty="0"/>
          </a:p>
        </p:txBody>
      </p:sp>
      <p:sp>
        <p:nvSpPr>
          <p:cNvPr id="27" name="Text 25"/>
          <p:cNvSpPr/>
          <p:nvPr/>
        </p:nvSpPr>
        <p:spPr>
          <a:xfrm>
            <a:off x="3858768" y="4535424"/>
            <a:ext cx="2788920" cy="987552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5  JONCTIONS / TENSIONS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points communs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différences et oppositions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enjeux à faire apparaître</a:t>
            </a:r>
            <a:endParaRPr lang="en-US" sz="1060" dirty="0"/>
          </a:p>
        </p:txBody>
      </p:sp>
      <p:sp>
        <p:nvSpPr>
          <p:cNvPr id="28" name="Text 26"/>
          <p:cNvSpPr/>
          <p:nvPr/>
        </p:nvSpPr>
        <p:spPr>
          <a:xfrm>
            <a:off x="2724912" y="2761488"/>
            <a:ext cx="2670048" cy="109728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75A9E"/>
            </a:solidFill>
          </a:ln>
          <a:effectLst>
            <a:outerShdw sx="100000" sy="100000" kx="0" ky="0" algn="bl" rotWithShape="0" blurRad="17780" dist="50800" dir="2700000">
              <a:srgbClr val="000000">
                <a:alpha val="13000"/>
              </a:srgbClr>
            </a:outerShdw>
          </a:effectLst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60" b="1" dirty="0">
                <a:solidFill>
                  <a:srgbClr val="08265C"/>
                </a:solidFill>
              </a:rPr>
              <a:t>6  PROBLÉMATIQUE &amp; AXES
</a:t>
            </a:r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questionnements émergents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axes de confrontation</a:t>
            </a:r>
            <a:endParaRPr lang="en-US" sz="1060" dirty="0"/>
          </a:p>
          <a:p>
            <a:pPr indent="0" marL="0">
              <a:buNone/>
            </a:pPr>
            <a:r>
              <a:rPr lang="en-US" sz="760" dirty="0">
                <a:solidFill>
                  <a:srgbClr val="08265C"/>
                </a:solidFill>
              </a:rPr>
              <a:t>• lecture problématisée du corpus</a:t>
            </a:r>
            <a:endParaRPr lang="en-US" sz="1060" dirty="0"/>
          </a:p>
        </p:txBody>
      </p:sp>
      <p:sp>
        <p:nvSpPr>
          <p:cNvPr id="29" name="Text 27"/>
          <p:cNvSpPr/>
          <p:nvPr/>
        </p:nvSpPr>
        <p:spPr>
          <a:xfrm>
            <a:off x="2139696" y="6089904"/>
            <a:ext cx="9686239" cy="475488"/>
          </a:xfrm>
          <a:prstGeom prst="roundRect">
            <a:avLst/>
          </a:prstGeom>
          <a:solidFill>
            <a:srgbClr val="08265C"/>
          </a:solidFill>
          <a:ln>
            <a:solidFill>
              <a:srgbClr val="08265C"/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À RETENIR  </a:t>
            </a:r>
            <a:pPr indent="0" marL="0">
              <a:buNone/>
            </a:pPr>
            <a:r>
              <a:rPr lang="en-US" sz="960" dirty="0">
                <a:solidFill>
                  <a:srgbClr val="FFFFFF"/>
                </a:solidFill>
              </a:rPr>
              <a:t>comparer, c’est mettre en relation pour comprendre, interroger et créer du sens.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Méthodologie dissertation et analyse comparée</dc:title>
  <dc:subject>Proposition de mise en page carte mentale - CAPLP</dc:subject>
  <dc:creator>OpenAI</dc:creator>
  <cp:lastModifiedBy>OpenAI</cp:lastModifiedBy>
  <cp:revision>1</cp:revision>
  <dcterms:created xsi:type="dcterms:W3CDTF">2026-06-29T20:24:50Z</dcterms:created>
  <dcterms:modified xsi:type="dcterms:W3CDTF">2026-06-29T20:24:50Z</dcterms:modified>
</cp:coreProperties>
</file>