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10.png" ContentType="image/png"/>
  <Override PartName="/ppt/media/image5.png" ContentType="image/png"/>
  <Override PartName="/ppt/media/image11.png" ContentType="image/png"/>
  <Override PartName="/ppt/media/image6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12192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Cliquez pour déplacer la diapo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Cliquez pour modifier le format des notes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&lt;en-tête&gt;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F889938-8DAF-4D18-8561-95D554C92676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C2B818A-88EB-4CC5-A944-FDE8E62D55E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4FC72F2-89F6-44EA-8A30-FF11F3C872A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76DF441-460F-43AF-99A8-232969A2D2D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3B7199E-9BBD-4E16-BD1E-ECB27CE78A18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E1269B3-DB88-437C-959B-A6050BEED906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CC3E1F5-DD31-487D-9D1F-74427B6CC3E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EFC88F8-F096-4BDB-BC55-FC9E8B6BF08D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E7A02E1-B28C-440E-8015-5BE0CACF039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B9620F2-E7FC-49BD-984F-9E232293B35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7B915ED-CCFC-4056-BE71-D8D2244BC97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CF7C616-65AB-4D93-BB38-018F24B1E735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68CDF28-C5D7-4D0B-B4F8-56CB64B09E0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4FF9E6A-E76A-4CD4-8BC9-23672B76593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56480A3-32A3-428D-85CD-F63C895F6F86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ptos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ptos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Aptos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ptos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0" descr="/mnt/data/blue_final_slides/slide-01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0" descr="/mnt/data/blue_final_slides/slide-10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0" descr="/mnt/data/sidebar_320.png"/>
          <p:cNvPicPr/>
          <p:nvPr/>
        </p:nvPicPr>
        <p:blipFill>
          <a:blip r:embed="rId1"/>
          <a:stretch/>
        </p:blipFill>
        <p:spPr>
          <a:xfrm>
            <a:off x="0" y="0"/>
            <a:ext cx="1627200" cy="6857640"/>
          </a:xfrm>
          <a:prstGeom prst="rect">
            <a:avLst/>
          </a:prstGeom>
          <a:ln w="0">
            <a:noFill/>
          </a:ln>
        </p:spPr>
      </p:pic>
      <p:sp>
        <p:nvSpPr>
          <p:cNvPr id="55" name="Text 0"/>
          <p:cNvSpPr/>
          <p:nvPr/>
        </p:nvSpPr>
        <p:spPr>
          <a:xfrm>
            <a:off x="2103120" y="311040"/>
            <a:ext cx="95396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rgbClr val="061b5d"/>
                </a:solidFill>
                <a:latin typeface="Aptos Display"/>
                <a:ea typeface="Aptos Display"/>
              </a:rPr>
              <a:t>OUTILS POUR CONSTRUIRE UNE ARGUMENTATION</a:t>
            </a:r>
            <a:endParaRPr b="0" lang="fr-FR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Shape 1"/>
          <p:cNvSpPr/>
          <p:nvPr/>
        </p:nvSpPr>
        <p:spPr>
          <a:xfrm>
            <a:off x="2103120" y="822960"/>
            <a:ext cx="18000" cy="383760"/>
          </a:xfrm>
          <a:prstGeom prst="line">
            <a:avLst/>
          </a:prstGeom>
          <a:ln w="2032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 2"/>
          <p:cNvSpPr/>
          <p:nvPr/>
        </p:nvSpPr>
        <p:spPr>
          <a:xfrm>
            <a:off x="2240280" y="804600"/>
            <a:ext cx="935676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320" spc="-1" strike="noStrike">
                <a:solidFill>
                  <a:srgbClr val="0b2d6b"/>
                </a:solidFill>
                <a:latin typeface="Aptos"/>
                <a:ea typeface="Aptos"/>
              </a:rPr>
              <a:t>Les références ne servent pas à être citées ; elles servent à éclairer une analyse.</a:t>
            </a:r>
            <a:endParaRPr b="0" lang="fr-FR" sz="13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Shape 3"/>
          <p:cNvSpPr/>
          <p:nvPr/>
        </p:nvSpPr>
        <p:spPr>
          <a:xfrm>
            <a:off x="2103120" y="1417320"/>
            <a:ext cx="224532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Shape 4"/>
          <p:cNvSpPr/>
          <p:nvPr/>
        </p:nvSpPr>
        <p:spPr>
          <a:xfrm>
            <a:off x="2176200" y="1490400"/>
            <a:ext cx="2098800" cy="54360"/>
          </a:xfrm>
          <a:prstGeom prst="rect">
            <a:avLst/>
          </a:prstGeom>
          <a:solidFill>
            <a:srgbClr val="144c8e"/>
          </a:solidFill>
          <a:ln w="12700">
            <a:solidFill>
              <a:srgbClr val="144c8e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 5"/>
          <p:cNvSpPr/>
          <p:nvPr/>
        </p:nvSpPr>
        <p:spPr>
          <a:xfrm>
            <a:off x="2286000" y="1618560"/>
            <a:ext cx="18795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Culture générale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du design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 6"/>
          <p:cNvSpPr/>
          <p:nvPr/>
        </p:nvSpPr>
        <p:spPr>
          <a:xfrm>
            <a:off x="2286000" y="1984320"/>
            <a:ext cx="187956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Geel, Les grands textes du design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Brunet &amp; Geel, Le design : histoires, concepts et combats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Vial, Le design ; Potter, Qu’est-ce qu’un designer ?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Barthes, Mythologies ; Baudrillard, Le système des objets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Shape 7"/>
          <p:cNvSpPr/>
          <p:nvPr/>
        </p:nvSpPr>
        <p:spPr>
          <a:xfrm>
            <a:off x="4503960" y="1417320"/>
            <a:ext cx="224532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Shape 8"/>
          <p:cNvSpPr/>
          <p:nvPr/>
        </p:nvSpPr>
        <p:spPr>
          <a:xfrm>
            <a:off x="4577400" y="1490400"/>
            <a:ext cx="2098800" cy="54360"/>
          </a:xfrm>
          <a:prstGeom prst="rect">
            <a:avLst/>
          </a:prstGeom>
          <a:solidFill>
            <a:srgbClr val="0b2d6b"/>
          </a:solidFill>
          <a:ln w="12700">
            <a:solidFill>
              <a:srgbClr val="0b2d6b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Text 9"/>
          <p:cNvSpPr/>
          <p:nvPr/>
        </p:nvSpPr>
        <p:spPr>
          <a:xfrm>
            <a:off x="4686840" y="1618560"/>
            <a:ext cx="18795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Métiers d’art,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geste &amp; matière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 10"/>
          <p:cNvSpPr/>
          <p:nvPr/>
        </p:nvSpPr>
        <p:spPr>
          <a:xfrm>
            <a:off x="4686840" y="1984320"/>
            <a:ext cx="187956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Adamson, Les métiers d’art à mots découverts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Braunstein &amp; Petiot, Crafts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Laurent, Le geste et la pensée ; Sennett, Ce que sait la main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Jacquet, Savoir &amp; faire ; Lefteri, Matériaux et design produit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Shape 11"/>
          <p:cNvSpPr/>
          <p:nvPr/>
        </p:nvSpPr>
        <p:spPr>
          <a:xfrm>
            <a:off x="6905160" y="1417320"/>
            <a:ext cx="224532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Shape 12"/>
          <p:cNvSpPr/>
          <p:nvPr/>
        </p:nvSpPr>
        <p:spPr>
          <a:xfrm>
            <a:off x="6978240" y="1490400"/>
            <a:ext cx="2098800" cy="54360"/>
          </a:xfrm>
          <a:prstGeom prst="rect">
            <a:avLst/>
          </a:prstGeom>
          <a:solidFill>
            <a:srgbClr val="426ea8"/>
          </a:solidFill>
          <a:ln w="12700">
            <a:solidFill>
              <a:srgbClr val="426ea8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 13"/>
          <p:cNvSpPr/>
          <p:nvPr/>
        </p:nvSpPr>
        <p:spPr>
          <a:xfrm>
            <a:off x="7088040" y="1618560"/>
            <a:ext cx="18795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Écologie, soin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&amp; société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 14"/>
          <p:cNvSpPr/>
          <p:nvPr/>
        </p:nvSpPr>
        <p:spPr>
          <a:xfrm>
            <a:off x="7088040" y="1984320"/>
            <a:ext cx="187956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Papanek, Design pour un monde réel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Duhem &amp; Rabin, Design écosocial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Fleury &amp; Fenoglio, Éthique et design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Braungart &amp; McDonough, Cradle to cradle ; L’Upcycle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Shape 15"/>
          <p:cNvSpPr/>
          <p:nvPr/>
        </p:nvSpPr>
        <p:spPr>
          <a:xfrm>
            <a:off x="9306000" y="1417320"/>
            <a:ext cx="224532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Shape 16"/>
          <p:cNvSpPr/>
          <p:nvPr/>
        </p:nvSpPr>
        <p:spPr>
          <a:xfrm>
            <a:off x="9379080" y="1490400"/>
            <a:ext cx="2098800" cy="54360"/>
          </a:xfrm>
          <a:prstGeom prst="rect">
            <a:avLst/>
          </a:prstGeom>
          <a:solidFill>
            <a:srgbClr val="6f8fc8"/>
          </a:solidFill>
          <a:ln w="12700">
            <a:solidFill>
              <a:srgbClr val="6f8fc8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 17"/>
          <p:cNvSpPr/>
          <p:nvPr/>
        </p:nvSpPr>
        <p:spPr>
          <a:xfrm>
            <a:off x="9488880" y="1618560"/>
            <a:ext cx="187956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Graphisme, typo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&amp; communication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 18"/>
          <p:cNvSpPr/>
          <p:nvPr/>
        </p:nvSpPr>
        <p:spPr>
          <a:xfrm>
            <a:off x="9488880" y="1984320"/>
            <a:ext cx="187956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Darricau, Culture graphique ; Wlassikoff, Graphisme &amp; typographie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De Smet, Pour une critique du design graphique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Jubert, Graphisme, typographie, histoire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Munari, Design et communication visuelle ; Frutiger, L’homme et ses signes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Shape 19"/>
          <p:cNvSpPr/>
          <p:nvPr/>
        </p:nvSpPr>
        <p:spPr>
          <a:xfrm>
            <a:off x="2103120" y="3456360"/>
            <a:ext cx="304560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Shape 20"/>
          <p:cNvSpPr/>
          <p:nvPr/>
        </p:nvSpPr>
        <p:spPr>
          <a:xfrm>
            <a:off x="2176200" y="3529440"/>
            <a:ext cx="2899080" cy="54360"/>
          </a:xfrm>
          <a:prstGeom prst="rect">
            <a:avLst/>
          </a:prstGeom>
          <a:solidFill>
            <a:srgbClr val="144c8e"/>
          </a:solidFill>
          <a:ln w="12700">
            <a:solidFill>
              <a:srgbClr val="144c8e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 21"/>
          <p:cNvSpPr/>
          <p:nvPr/>
        </p:nvSpPr>
        <p:spPr>
          <a:xfrm>
            <a:off x="2286000" y="3657600"/>
            <a:ext cx="267984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Espace, architecture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&amp; scénographie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 22"/>
          <p:cNvSpPr/>
          <p:nvPr/>
        </p:nvSpPr>
        <p:spPr>
          <a:xfrm>
            <a:off x="2286000" y="4023360"/>
            <a:ext cx="267984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Bachelard, La poétique de l’espace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Ardenne &amp; Polla, Architecture émotionnelle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Bouchain, Construire autrement ; Labbé, Reprendre place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Sennett, Bâtir et habiter ; Neufert, éléments de projet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Shape 23"/>
          <p:cNvSpPr/>
          <p:nvPr/>
        </p:nvSpPr>
        <p:spPr>
          <a:xfrm>
            <a:off x="5304600" y="3456360"/>
            <a:ext cx="304560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Shape 24"/>
          <p:cNvSpPr/>
          <p:nvPr/>
        </p:nvSpPr>
        <p:spPr>
          <a:xfrm>
            <a:off x="5377680" y="3529440"/>
            <a:ext cx="2899080" cy="54360"/>
          </a:xfrm>
          <a:prstGeom prst="rect">
            <a:avLst/>
          </a:prstGeom>
          <a:solidFill>
            <a:srgbClr val="0b2d6b"/>
          </a:solidFill>
          <a:ln w="12700">
            <a:solidFill>
              <a:srgbClr val="0b2d6b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Text 25"/>
          <p:cNvSpPr/>
          <p:nvPr/>
        </p:nvSpPr>
        <p:spPr>
          <a:xfrm>
            <a:off x="5487480" y="3657600"/>
            <a:ext cx="267984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Numérique, open design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&amp; IA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 26"/>
          <p:cNvSpPr/>
          <p:nvPr/>
        </p:nvSpPr>
        <p:spPr>
          <a:xfrm>
            <a:off x="5487480" y="4023360"/>
            <a:ext cx="267984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Fréchin, Le design des choses à l’heure du numérique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Bosqué, Open design ; Cadix, Métiers d’art et numérique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Masure, Design sous artifice ; Dufour, L’art face à l’IA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Nova, Enquête/Création en design ; Back Office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Shape 27"/>
          <p:cNvSpPr/>
          <p:nvPr/>
        </p:nvSpPr>
        <p:spPr>
          <a:xfrm>
            <a:off x="8505720" y="3456360"/>
            <a:ext cx="3045600" cy="1782720"/>
          </a:xfrm>
          <a:prstGeom prst="roundRect">
            <a:avLst>
              <a:gd name="adj" fmla="val 4103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Shape 28"/>
          <p:cNvSpPr/>
          <p:nvPr/>
        </p:nvSpPr>
        <p:spPr>
          <a:xfrm>
            <a:off x="8578800" y="3529440"/>
            <a:ext cx="2899080" cy="54360"/>
          </a:xfrm>
          <a:prstGeom prst="rect">
            <a:avLst/>
          </a:prstGeom>
          <a:solidFill>
            <a:srgbClr val="426ea8"/>
          </a:solidFill>
          <a:ln w="12700">
            <a:solidFill>
              <a:srgbClr val="426ea8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720" bIns="972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 29"/>
          <p:cNvSpPr/>
          <p:nvPr/>
        </p:nvSpPr>
        <p:spPr>
          <a:xfrm>
            <a:off x="8688600" y="3657600"/>
            <a:ext cx="267984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 fontScale="9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Mode, textile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020" spc="-1" strike="noStrike">
                <a:solidFill>
                  <a:srgbClr val="061b5d"/>
                </a:solidFill>
                <a:latin typeface="Aptos"/>
              </a:rPr>
              <a:t>&amp; luxe</a:t>
            </a:r>
            <a:endParaRPr b="0" lang="fr-FR" sz="10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 30"/>
          <p:cNvSpPr/>
          <p:nvPr/>
        </p:nvSpPr>
        <p:spPr>
          <a:xfrm>
            <a:off x="8688600" y="4023360"/>
            <a:ext cx="267984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Assouly, Les grands textes du luxe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Fogg, Tout sur la mode ; Le grand livre du design textile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Belfanti, Histoire culturelle de la mode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80" spc="-1" strike="noStrike">
                <a:solidFill>
                  <a:srgbClr val="2b2b2b"/>
                </a:solidFill>
                <a:latin typeface="Aptos"/>
              </a:rPr>
              <a:t>Jacquet, Savoir &amp; faire : les textiles</a:t>
            </a:r>
            <a:endParaRPr b="0" lang="fr-FR" sz="7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Shape 31"/>
          <p:cNvSpPr/>
          <p:nvPr/>
        </p:nvSpPr>
        <p:spPr>
          <a:xfrm>
            <a:off x="2103120" y="5440680"/>
            <a:ext cx="9539640" cy="438480"/>
          </a:xfrm>
          <a:prstGeom prst="roundRect">
            <a:avLst>
              <a:gd name="adj" fmla="val 12500"/>
            </a:avLst>
          </a:prstGeom>
          <a:solidFill>
            <a:srgbClr val="fff7ea"/>
          </a:solidFill>
          <a:ln w="8890">
            <a:solidFill>
              <a:srgbClr val="e9c78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 32"/>
          <p:cNvSpPr/>
          <p:nvPr/>
        </p:nvSpPr>
        <p:spPr>
          <a:xfrm>
            <a:off x="2286000" y="5550480"/>
            <a:ext cx="9173880" cy="18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61b5d"/>
                </a:solidFill>
                <a:latin typeface="Aptos"/>
              </a:rPr>
              <a:t>À articuler avec les rapports de jury, les textes institutionnels et les productions de séquences mutualisées.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Shape 33"/>
          <p:cNvSpPr/>
          <p:nvPr/>
        </p:nvSpPr>
        <p:spPr>
          <a:xfrm>
            <a:off x="2057400" y="6236280"/>
            <a:ext cx="9631080" cy="411120"/>
          </a:xfrm>
          <a:prstGeom prst="roundRect">
            <a:avLst>
              <a:gd name="adj" fmla="val 15556"/>
            </a:avLst>
          </a:prstGeom>
          <a:solidFill>
            <a:srgbClr val="061b5d"/>
          </a:solidFill>
          <a:ln w="12700">
            <a:solidFill>
              <a:srgbClr val="061b5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Shape 34"/>
          <p:cNvSpPr/>
          <p:nvPr/>
        </p:nvSpPr>
        <p:spPr>
          <a:xfrm>
            <a:off x="2258640" y="6318360"/>
            <a:ext cx="237240" cy="23724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 35"/>
          <p:cNvSpPr/>
          <p:nvPr/>
        </p:nvSpPr>
        <p:spPr>
          <a:xfrm>
            <a:off x="2313360" y="6318360"/>
            <a:ext cx="145800" cy="1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800" spc="-1" strike="noStrike">
                <a:solidFill>
                  <a:srgbClr val="061b5d"/>
                </a:solidFill>
                <a:latin typeface="Aptos"/>
              </a:rPr>
              <a:t>✓</a:t>
            </a:r>
            <a:endParaRPr b="0" lang="fr-FR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 36"/>
          <p:cNvSpPr/>
          <p:nvPr/>
        </p:nvSpPr>
        <p:spPr>
          <a:xfrm>
            <a:off x="2606040" y="6327720"/>
            <a:ext cx="885384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120" spc="-1" strike="noStrike">
                <a:solidFill>
                  <a:srgbClr val="ffffff"/>
                </a:solidFill>
                <a:latin typeface="Aptos"/>
              </a:rPr>
              <a:t>Une référence devient utile quand elle éclaire un choix pédagogique et une décision de formation.</a:t>
            </a:r>
            <a:endParaRPr b="0" lang="fr-FR" sz="112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0" descr="/mnt/data/sidebar_320.png"/>
          <p:cNvPicPr/>
          <p:nvPr/>
        </p:nvPicPr>
        <p:blipFill>
          <a:blip r:embed="rId1"/>
          <a:stretch/>
        </p:blipFill>
        <p:spPr>
          <a:xfrm>
            <a:off x="0" y="0"/>
            <a:ext cx="1627200" cy="6857640"/>
          </a:xfrm>
          <a:prstGeom prst="rect">
            <a:avLst/>
          </a:prstGeom>
          <a:ln w="0">
            <a:noFill/>
          </a:ln>
        </p:spPr>
      </p:pic>
      <p:sp>
        <p:nvSpPr>
          <p:cNvPr id="93" name="Text 0"/>
          <p:cNvSpPr/>
          <p:nvPr/>
        </p:nvSpPr>
        <p:spPr>
          <a:xfrm>
            <a:off x="2103120" y="311040"/>
            <a:ext cx="95396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rgbClr val="061b5d"/>
                </a:solidFill>
                <a:latin typeface="Aptos Display"/>
                <a:ea typeface="Aptos Display"/>
              </a:rPr>
              <a:t>LECTURES STRATÉGIQUES PAR ÉPREUVE</a:t>
            </a:r>
            <a:endParaRPr b="0" lang="fr-FR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Shape 1"/>
          <p:cNvSpPr/>
          <p:nvPr/>
        </p:nvSpPr>
        <p:spPr>
          <a:xfrm>
            <a:off x="2103120" y="822960"/>
            <a:ext cx="18000" cy="383760"/>
          </a:xfrm>
          <a:prstGeom prst="line">
            <a:avLst/>
          </a:prstGeom>
          <a:ln w="2032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 2"/>
          <p:cNvSpPr/>
          <p:nvPr/>
        </p:nvSpPr>
        <p:spPr>
          <a:xfrm>
            <a:off x="2240280" y="804600"/>
            <a:ext cx="935676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320" spc="-1" strike="noStrike">
                <a:solidFill>
                  <a:srgbClr val="0b2d6b"/>
                </a:solidFill>
                <a:latin typeface="Aptos"/>
                <a:ea typeface="Aptos"/>
              </a:rPr>
              <a:t>Faire des références un outil d’analyse, de problématisation et de transposition pédagogique.</a:t>
            </a:r>
            <a:endParaRPr b="0" lang="fr-FR" sz="13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Shape 3"/>
          <p:cNvSpPr/>
          <p:nvPr/>
        </p:nvSpPr>
        <p:spPr>
          <a:xfrm>
            <a:off x="3017520" y="1261800"/>
            <a:ext cx="255600" cy="255600"/>
          </a:xfrm>
          <a:prstGeom prst="ellipse">
            <a:avLst/>
          </a:prstGeom>
          <a:solidFill>
            <a:srgbClr val="061b5d"/>
          </a:solidFill>
          <a:ln w="12700">
            <a:solidFill>
              <a:srgbClr val="061b5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Text 4"/>
          <p:cNvSpPr/>
          <p:nvPr/>
        </p:nvSpPr>
        <p:spPr>
          <a:xfrm>
            <a:off x="3076920" y="1307520"/>
            <a:ext cx="136800" cy="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560" spc="-1" strike="noStrike">
                <a:solidFill>
                  <a:srgbClr val="ffffff"/>
                </a:solidFill>
                <a:latin typeface="Aptos"/>
              </a:rPr>
              <a:t>1</a:t>
            </a:r>
            <a:endParaRPr b="0" lang="fr-FR" sz="5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 5"/>
          <p:cNvSpPr/>
          <p:nvPr/>
        </p:nvSpPr>
        <p:spPr>
          <a:xfrm>
            <a:off x="2788920" y="1581840"/>
            <a:ext cx="712800" cy="1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720" spc="-1" strike="noStrike">
                <a:solidFill>
                  <a:srgbClr val="061b5d"/>
                </a:solidFill>
                <a:latin typeface="Aptos"/>
              </a:rPr>
              <a:t>Analyser</a:t>
            </a:r>
            <a:endParaRPr b="0" lang="fr-FR" sz="7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Shape 6"/>
          <p:cNvSpPr/>
          <p:nvPr/>
        </p:nvSpPr>
        <p:spPr>
          <a:xfrm>
            <a:off x="3319200" y="1389600"/>
            <a:ext cx="1453680" cy="360"/>
          </a:xfrm>
          <a:prstGeom prst="line">
            <a:avLst/>
          </a:prstGeom>
          <a:ln w="13970">
            <a:solidFill>
              <a:srgbClr val="b9c8e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Shape 7"/>
          <p:cNvSpPr/>
          <p:nvPr/>
        </p:nvSpPr>
        <p:spPr>
          <a:xfrm>
            <a:off x="4800600" y="1261800"/>
            <a:ext cx="255600" cy="255600"/>
          </a:xfrm>
          <a:prstGeom prst="ellipse">
            <a:avLst/>
          </a:prstGeom>
          <a:solidFill>
            <a:srgbClr val="144c8e"/>
          </a:solidFill>
          <a:ln w="1270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Text 8"/>
          <p:cNvSpPr/>
          <p:nvPr/>
        </p:nvSpPr>
        <p:spPr>
          <a:xfrm>
            <a:off x="4860000" y="1307520"/>
            <a:ext cx="136800" cy="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560" spc="-1" strike="noStrike">
                <a:solidFill>
                  <a:srgbClr val="ffffff"/>
                </a:solidFill>
                <a:latin typeface="Aptos"/>
              </a:rPr>
              <a:t>2</a:t>
            </a:r>
            <a:endParaRPr b="0" lang="fr-FR" sz="5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 9"/>
          <p:cNvSpPr/>
          <p:nvPr/>
        </p:nvSpPr>
        <p:spPr>
          <a:xfrm>
            <a:off x="4572000" y="1581840"/>
            <a:ext cx="712800" cy="1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 fontScale="86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720" spc="-1" strike="noStrike">
                <a:solidFill>
                  <a:srgbClr val="061b5d"/>
                </a:solidFill>
                <a:latin typeface="Aptos"/>
              </a:rPr>
              <a:t>Conceptualiser</a:t>
            </a:r>
            <a:endParaRPr b="0" lang="fr-FR" sz="7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Shape 10"/>
          <p:cNvSpPr/>
          <p:nvPr/>
        </p:nvSpPr>
        <p:spPr>
          <a:xfrm>
            <a:off x="5102280" y="1389600"/>
            <a:ext cx="1453680" cy="360"/>
          </a:xfrm>
          <a:prstGeom prst="line">
            <a:avLst/>
          </a:prstGeom>
          <a:ln w="13970">
            <a:solidFill>
              <a:srgbClr val="b9c8e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Shape 11"/>
          <p:cNvSpPr/>
          <p:nvPr/>
        </p:nvSpPr>
        <p:spPr>
          <a:xfrm>
            <a:off x="6583680" y="1261800"/>
            <a:ext cx="255600" cy="255600"/>
          </a:xfrm>
          <a:prstGeom prst="ellipse">
            <a:avLst/>
          </a:prstGeom>
          <a:solidFill>
            <a:srgbClr val="144c8e"/>
          </a:solidFill>
          <a:ln w="1270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 12"/>
          <p:cNvSpPr/>
          <p:nvPr/>
        </p:nvSpPr>
        <p:spPr>
          <a:xfrm>
            <a:off x="6643080" y="1307520"/>
            <a:ext cx="136800" cy="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560" spc="-1" strike="noStrike">
                <a:solidFill>
                  <a:srgbClr val="ffffff"/>
                </a:solidFill>
                <a:latin typeface="Aptos"/>
              </a:rPr>
              <a:t>3</a:t>
            </a:r>
            <a:endParaRPr b="0" lang="fr-FR" sz="5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 13"/>
          <p:cNvSpPr/>
          <p:nvPr/>
        </p:nvSpPr>
        <p:spPr>
          <a:xfrm>
            <a:off x="6355080" y="1581840"/>
            <a:ext cx="712800" cy="1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720" spc="-1" strike="noStrike">
                <a:solidFill>
                  <a:srgbClr val="061b5d"/>
                </a:solidFill>
                <a:latin typeface="Aptos"/>
              </a:rPr>
              <a:t>Transposer</a:t>
            </a:r>
            <a:endParaRPr b="0" lang="fr-FR" sz="7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Shape 14"/>
          <p:cNvSpPr/>
          <p:nvPr/>
        </p:nvSpPr>
        <p:spPr>
          <a:xfrm>
            <a:off x="6885360" y="1389600"/>
            <a:ext cx="1453680" cy="360"/>
          </a:xfrm>
          <a:prstGeom prst="line">
            <a:avLst/>
          </a:prstGeom>
          <a:ln w="13970">
            <a:solidFill>
              <a:srgbClr val="b9c8e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Shape 15"/>
          <p:cNvSpPr/>
          <p:nvPr/>
        </p:nvSpPr>
        <p:spPr>
          <a:xfrm>
            <a:off x="8366760" y="1261800"/>
            <a:ext cx="255600" cy="255600"/>
          </a:xfrm>
          <a:prstGeom prst="ellipse">
            <a:avLst/>
          </a:prstGeom>
          <a:solidFill>
            <a:srgbClr val="144c8e"/>
          </a:solidFill>
          <a:ln w="1270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 16"/>
          <p:cNvSpPr/>
          <p:nvPr/>
        </p:nvSpPr>
        <p:spPr>
          <a:xfrm>
            <a:off x="8426160" y="1307520"/>
            <a:ext cx="136800" cy="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560" spc="-1" strike="noStrike">
                <a:solidFill>
                  <a:srgbClr val="ffffff"/>
                </a:solidFill>
                <a:latin typeface="Aptos"/>
              </a:rPr>
              <a:t>4</a:t>
            </a:r>
            <a:endParaRPr b="0" lang="fr-FR" sz="5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 17"/>
          <p:cNvSpPr/>
          <p:nvPr/>
        </p:nvSpPr>
        <p:spPr>
          <a:xfrm>
            <a:off x="8138160" y="1581840"/>
            <a:ext cx="712800" cy="1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720" spc="-1" strike="noStrike">
                <a:solidFill>
                  <a:srgbClr val="061b5d"/>
                </a:solidFill>
                <a:latin typeface="Aptos"/>
              </a:rPr>
              <a:t>Défendre</a:t>
            </a:r>
            <a:endParaRPr b="0" lang="fr-FR" sz="7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Shape 18"/>
          <p:cNvSpPr/>
          <p:nvPr/>
        </p:nvSpPr>
        <p:spPr>
          <a:xfrm>
            <a:off x="2103120" y="1901880"/>
            <a:ext cx="3054600" cy="3611520"/>
          </a:xfrm>
          <a:prstGeom prst="roundRect">
            <a:avLst>
              <a:gd name="adj" fmla="val 2394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Shape 19"/>
          <p:cNvSpPr/>
          <p:nvPr/>
        </p:nvSpPr>
        <p:spPr>
          <a:xfrm>
            <a:off x="2240280" y="2066400"/>
            <a:ext cx="438480" cy="438480"/>
          </a:xfrm>
          <a:prstGeom prst="roundRect">
            <a:avLst>
              <a:gd name="adj" fmla="val 10417"/>
            </a:avLst>
          </a:prstGeom>
          <a:solidFill>
            <a:srgbClr val="061b5d"/>
          </a:solidFill>
          <a:ln w="12700">
            <a:solidFill>
              <a:srgbClr val="061b5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Text 20"/>
          <p:cNvSpPr/>
          <p:nvPr/>
        </p:nvSpPr>
        <p:spPr>
          <a:xfrm>
            <a:off x="2386440" y="2176200"/>
            <a:ext cx="145800" cy="1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800" spc="-1" strike="noStrike">
                <a:solidFill>
                  <a:srgbClr val="ffffff"/>
                </a:solidFill>
                <a:latin typeface="Aptos"/>
              </a:rPr>
              <a:t>1</a:t>
            </a:r>
            <a:endParaRPr b="0" lang="fr-FR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 21"/>
          <p:cNvSpPr/>
          <p:nvPr/>
        </p:nvSpPr>
        <p:spPr>
          <a:xfrm>
            <a:off x="2816280" y="2084760"/>
            <a:ext cx="2140200" cy="38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61b5d"/>
                </a:solidFill>
                <a:latin typeface="Aptos"/>
              </a:rPr>
              <a:t>CAPLP interne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61b5d"/>
                </a:solidFill>
                <a:latin typeface="Aptos"/>
              </a:rPr>
              <a:t>Dossier RAEP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Shape 22"/>
          <p:cNvSpPr/>
          <p:nvPr/>
        </p:nvSpPr>
        <p:spPr>
          <a:xfrm>
            <a:off x="2286000" y="2706480"/>
            <a:ext cx="2689200" cy="360"/>
          </a:xfrm>
          <a:prstGeom prst="line">
            <a:avLst/>
          </a:prstGeom>
          <a:ln w="10160">
            <a:solidFill>
              <a:srgbClr val="b9c8e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 23"/>
          <p:cNvSpPr/>
          <p:nvPr/>
        </p:nvSpPr>
        <p:spPr>
          <a:xfrm>
            <a:off x="2304360" y="2862000"/>
            <a:ext cx="2652480" cy="2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b2d6b"/>
                </a:solidFill>
                <a:latin typeface="Aptos"/>
              </a:rPr>
              <a:t>Rôle des références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 24"/>
          <p:cNvSpPr/>
          <p:nvPr/>
        </p:nvSpPr>
        <p:spPr>
          <a:xfrm>
            <a:off x="2304360" y="3127320"/>
            <a:ext cx="265248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839" spc="-1" strike="noStrike">
                <a:solidFill>
                  <a:srgbClr val="2b2b2b"/>
                </a:solidFill>
                <a:latin typeface="Aptos"/>
              </a:rPr>
              <a:t>Éclairer une expérience : contexte, contraintes, choix, effets.</a:t>
            </a:r>
            <a:endParaRPr b="0" lang="fr-FR" sz="83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 25"/>
          <p:cNvSpPr/>
          <p:nvPr/>
        </p:nvSpPr>
        <p:spPr>
          <a:xfrm>
            <a:off x="2304360" y="3758040"/>
            <a:ext cx="2652480" cy="2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b2d6b"/>
                </a:solidFill>
                <a:latin typeface="Aptos"/>
              </a:rPr>
              <a:t>Appuis utiles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 26"/>
          <p:cNvSpPr/>
          <p:nvPr/>
        </p:nvSpPr>
        <p:spPr>
          <a:xfrm>
            <a:off x="2304360" y="4023360"/>
            <a:ext cx="2652480" cy="122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Papanek / Dautrey / Fleury-Fenoglio : responsabilité, care, inclusion.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Sennett / Laurent / Jacquet : geste, matière, pratique située.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Hanington &amp; Martin / Nova : enquête, méthodes, analyse de terrain.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Shape 27"/>
          <p:cNvSpPr/>
          <p:nvPr/>
        </p:nvSpPr>
        <p:spPr>
          <a:xfrm>
            <a:off x="5322600" y="1901880"/>
            <a:ext cx="3054600" cy="3611520"/>
          </a:xfrm>
          <a:prstGeom prst="roundRect">
            <a:avLst>
              <a:gd name="adj" fmla="val 2394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Shape 28"/>
          <p:cNvSpPr/>
          <p:nvPr/>
        </p:nvSpPr>
        <p:spPr>
          <a:xfrm>
            <a:off x="5459760" y="2066400"/>
            <a:ext cx="438480" cy="438480"/>
          </a:xfrm>
          <a:prstGeom prst="roundRect">
            <a:avLst>
              <a:gd name="adj" fmla="val 10417"/>
            </a:avLst>
          </a:prstGeom>
          <a:solidFill>
            <a:srgbClr val="144c8e"/>
          </a:solidFill>
          <a:ln w="1270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 29"/>
          <p:cNvSpPr/>
          <p:nvPr/>
        </p:nvSpPr>
        <p:spPr>
          <a:xfrm>
            <a:off x="5606280" y="2176200"/>
            <a:ext cx="145800" cy="1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800" spc="-1" strike="noStrike">
                <a:solidFill>
                  <a:srgbClr val="ffffff"/>
                </a:solidFill>
                <a:latin typeface="Aptos"/>
              </a:rPr>
              <a:t>2</a:t>
            </a:r>
            <a:endParaRPr b="0" lang="fr-FR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 30"/>
          <p:cNvSpPr/>
          <p:nvPr/>
        </p:nvSpPr>
        <p:spPr>
          <a:xfrm>
            <a:off x="6036120" y="2084760"/>
            <a:ext cx="2140200" cy="38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61b5d"/>
                </a:solidFill>
                <a:latin typeface="Aptos"/>
              </a:rPr>
              <a:t>3e concours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61b5d"/>
                </a:solidFill>
                <a:latin typeface="Aptos"/>
              </a:rPr>
              <a:t>Écrit disciplinaire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Shape 31"/>
          <p:cNvSpPr/>
          <p:nvPr/>
        </p:nvSpPr>
        <p:spPr>
          <a:xfrm>
            <a:off x="5505480" y="2706480"/>
            <a:ext cx="2689200" cy="360"/>
          </a:xfrm>
          <a:prstGeom prst="line">
            <a:avLst/>
          </a:prstGeom>
          <a:ln w="10160">
            <a:solidFill>
              <a:srgbClr val="b9c8e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 32"/>
          <p:cNvSpPr/>
          <p:nvPr/>
        </p:nvSpPr>
        <p:spPr>
          <a:xfrm>
            <a:off x="5523840" y="2862000"/>
            <a:ext cx="2652480" cy="2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b2d6b"/>
                </a:solidFill>
                <a:latin typeface="Aptos"/>
              </a:rPr>
              <a:t>Rôle des références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 33"/>
          <p:cNvSpPr/>
          <p:nvPr/>
        </p:nvSpPr>
        <p:spPr>
          <a:xfrm>
            <a:off x="5523840" y="3127320"/>
            <a:ext cx="265248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839" spc="-1" strike="noStrike">
                <a:solidFill>
                  <a:srgbClr val="2b2b2b"/>
                </a:solidFill>
                <a:latin typeface="Aptos"/>
              </a:rPr>
              <a:t>Construire une problématique depuis un corpus et des enjeux contemporains.</a:t>
            </a:r>
            <a:endParaRPr b="0" lang="fr-FR" sz="83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 34"/>
          <p:cNvSpPr/>
          <p:nvPr/>
        </p:nvSpPr>
        <p:spPr>
          <a:xfrm>
            <a:off x="5523840" y="3758040"/>
            <a:ext cx="2652480" cy="2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b2d6b"/>
                </a:solidFill>
                <a:latin typeface="Aptos"/>
              </a:rPr>
              <a:t>Appuis utiles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 35"/>
          <p:cNvSpPr/>
          <p:nvPr/>
        </p:nvSpPr>
        <p:spPr>
          <a:xfrm>
            <a:off x="5523840" y="4023360"/>
            <a:ext cx="2652480" cy="122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Barthes / Baudrillard / Sudjic : objet, signe, consommation.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Geel / Brunet-Geel / Vial : histoire, concepts, débats du design.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Fréchin / Bosqué / Masure / Dufour : numérique, open design, IA.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Shape 36"/>
          <p:cNvSpPr/>
          <p:nvPr/>
        </p:nvSpPr>
        <p:spPr>
          <a:xfrm>
            <a:off x="8542440" y="1901880"/>
            <a:ext cx="3054600" cy="3611520"/>
          </a:xfrm>
          <a:prstGeom prst="roundRect">
            <a:avLst>
              <a:gd name="adj" fmla="val 2394"/>
            </a:avLst>
          </a:prstGeom>
          <a:solidFill>
            <a:srgbClr val="f7faff"/>
          </a:solidFill>
          <a:ln w="10160">
            <a:solidFill>
              <a:srgbClr val="dae4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Shape 37"/>
          <p:cNvSpPr/>
          <p:nvPr/>
        </p:nvSpPr>
        <p:spPr>
          <a:xfrm>
            <a:off x="8679600" y="2066400"/>
            <a:ext cx="438480" cy="438480"/>
          </a:xfrm>
          <a:prstGeom prst="roundRect">
            <a:avLst>
              <a:gd name="adj" fmla="val 10417"/>
            </a:avLst>
          </a:prstGeom>
          <a:solidFill>
            <a:srgbClr val="144c8e"/>
          </a:solidFill>
          <a:ln w="12700">
            <a:solidFill>
              <a:srgbClr val="144c8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 38"/>
          <p:cNvSpPr/>
          <p:nvPr/>
        </p:nvSpPr>
        <p:spPr>
          <a:xfrm>
            <a:off x="8825760" y="2176200"/>
            <a:ext cx="145800" cy="1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800" spc="-1" strike="noStrike">
                <a:solidFill>
                  <a:srgbClr val="ffffff"/>
                </a:solidFill>
                <a:latin typeface="Aptos"/>
              </a:rPr>
              <a:t>3</a:t>
            </a:r>
            <a:endParaRPr b="0" lang="fr-FR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 39"/>
          <p:cNvSpPr/>
          <p:nvPr/>
        </p:nvSpPr>
        <p:spPr>
          <a:xfrm>
            <a:off x="9255600" y="2084760"/>
            <a:ext cx="2140200" cy="38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61b5d"/>
                </a:solidFill>
                <a:latin typeface="Aptos"/>
              </a:rPr>
              <a:t>Admission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61b5d"/>
                </a:solidFill>
                <a:latin typeface="Aptos"/>
              </a:rPr>
              <a:t>Oral &amp; séquence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Shape 40"/>
          <p:cNvSpPr/>
          <p:nvPr/>
        </p:nvSpPr>
        <p:spPr>
          <a:xfrm>
            <a:off x="8724960" y="2706480"/>
            <a:ext cx="2689200" cy="360"/>
          </a:xfrm>
          <a:prstGeom prst="line">
            <a:avLst/>
          </a:prstGeom>
          <a:ln w="10160">
            <a:solidFill>
              <a:srgbClr val="b9c8e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 41"/>
          <p:cNvSpPr/>
          <p:nvPr/>
        </p:nvSpPr>
        <p:spPr>
          <a:xfrm>
            <a:off x="8743320" y="2862000"/>
            <a:ext cx="2652480" cy="2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b2d6b"/>
                </a:solidFill>
                <a:latin typeface="Aptos"/>
              </a:rPr>
              <a:t>Rôle des références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 42"/>
          <p:cNvSpPr/>
          <p:nvPr/>
        </p:nvSpPr>
        <p:spPr>
          <a:xfrm>
            <a:off x="8743320" y="3127320"/>
            <a:ext cx="265248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839" spc="-1" strike="noStrike">
                <a:solidFill>
                  <a:srgbClr val="2b2b2b"/>
                </a:solidFill>
                <a:latin typeface="Aptos"/>
              </a:rPr>
              <a:t>Justifier objectifs, démarches, supports, évaluation et différenciation.</a:t>
            </a:r>
            <a:endParaRPr b="0" lang="fr-FR" sz="83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 43"/>
          <p:cNvSpPr/>
          <p:nvPr/>
        </p:nvSpPr>
        <p:spPr>
          <a:xfrm>
            <a:off x="8743320" y="3758040"/>
            <a:ext cx="2652480" cy="2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920" spc="-1" strike="noStrike">
                <a:solidFill>
                  <a:srgbClr val="0b2d6b"/>
                </a:solidFill>
                <a:latin typeface="Aptos"/>
              </a:rPr>
              <a:t>Appuis utiles</a:t>
            </a:r>
            <a:endParaRPr b="0" lang="fr-FR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 44"/>
          <p:cNvSpPr/>
          <p:nvPr/>
        </p:nvSpPr>
        <p:spPr>
          <a:xfrm>
            <a:off x="8743320" y="4023360"/>
            <a:ext cx="2652480" cy="122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Munari / Darricau / Wlassikoff : communication visuelle et lisibilité.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Bachelard / Bouchain / Labbé : espace, usage, hospitalité.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750" spc="-1" strike="noStrike">
                <a:solidFill>
                  <a:srgbClr val="2b2b2b"/>
                </a:solidFill>
                <a:latin typeface="Aptos"/>
              </a:rPr>
              <a:t>Collectif Innover dans l’école par le design : transfert pédagogique.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Shape 45"/>
          <p:cNvSpPr/>
          <p:nvPr/>
        </p:nvSpPr>
        <p:spPr>
          <a:xfrm>
            <a:off x="2103120" y="5650920"/>
            <a:ext cx="9539640" cy="347040"/>
          </a:xfrm>
          <a:prstGeom prst="roundRect">
            <a:avLst>
              <a:gd name="adj" fmla="val 13158"/>
            </a:avLst>
          </a:prstGeom>
          <a:solidFill>
            <a:srgbClr val="fff7ea"/>
          </a:solidFill>
          <a:ln w="8890">
            <a:solidFill>
              <a:srgbClr val="e9c78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 46"/>
          <p:cNvSpPr/>
          <p:nvPr/>
        </p:nvSpPr>
        <p:spPr>
          <a:xfrm>
            <a:off x="2286000" y="5742360"/>
            <a:ext cx="9173880" cy="14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820" spc="-1" strike="noStrike">
                <a:solidFill>
                  <a:srgbClr val="061b5d"/>
                </a:solidFill>
                <a:latin typeface="Aptos"/>
              </a:rPr>
              <a:t>Action mutualisation : 1 fiche par référence = idée-clé + citation repère + exemple professionnel + transfert possible en séquence.</a:t>
            </a:r>
            <a:endParaRPr b="0" lang="fr-FR" sz="8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Shape 47"/>
          <p:cNvSpPr/>
          <p:nvPr/>
        </p:nvSpPr>
        <p:spPr>
          <a:xfrm>
            <a:off x="2057400" y="6236280"/>
            <a:ext cx="9631080" cy="411120"/>
          </a:xfrm>
          <a:prstGeom prst="roundRect">
            <a:avLst>
              <a:gd name="adj" fmla="val 15556"/>
            </a:avLst>
          </a:prstGeom>
          <a:solidFill>
            <a:srgbClr val="061b5d"/>
          </a:solidFill>
          <a:ln w="12700">
            <a:solidFill>
              <a:srgbClr val="061b5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Shape 48"/>
          <p:cNvSpPr/>
          <p:nvPr/>
        </p:nvSpPr>
        <p:spPr>
          <a:xfrm>
            <a:off x="2258640" y="6318360"/>
            <a:ext cx="237240" cy="23724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 49"/>
          <p:cNvSpPr/>
          <p:nvPr/>
        </p:nvSpPr>
        <p:spPr>
          <a:xfrm>
            <a:off x="2313360" y="6318360"/>
            <a:ext cx="145800" cy="1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800" spc="-1" strike="noStrike">
                <a:solidFill>
                  <a:srgbClr val="061b5d"/>
                </a:solidFill>
                <a:latin typeface="Aptos"/>
              </a:rPr>
              <a:t>✓</a:t>
            </a:r>
            <a:endParaRPr b="0" lang="fr-FR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 50"/>
          <p:cNvSpPr/>
          <p:nvPr/>
        </p:nvSpPr>
        <p:spPr>
          <a:xfrm>
            <a:off x="2606040" y="6327720"/>
            <a:ext cx="885384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" rIns="360" tIns="360" bIns="360" anchor="ctr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120" spc="-1" strike="noStrike">
                <a:solidFill>
                  <a:srgbClr val="ffffff"/>
                </a:solidFill>
                <a:latin typeface="Aptos"/>
              </a:rPr>
              <a:t>Les lectures servent à argumenter : elles doivent soutenir vos choix, pas les remplacer.</a:t>
            </a:r>
            <a:endParaRPr b="0" lang="fr-FR" sz="112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0" descr="/mnt/data/blue_final_slides/slide-13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 0" descr="/mnt/data/blue_final_slides/slide-14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0" descr="/mnt/data/blue_final_slides/slide-02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0" descr="/mnt/data/blue_final_slides/slide-03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0" descr="/mnt/data/blue_final_slides/slide-04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0" descr="/mnt/data/blue_final_slides/slide-05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0" descr="/mnt/data/blue_final_slides/slide-06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0" descr="/mnt/data/blue_final_slides/slide-07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0" descr="/mnt/data/blue_final_slides/slide-08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0" descr="/mnt/data/blue_final_slides/slide-09.png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LibreOffice/7.5.2.2$Windows_X86_64 LibreOffice_project/53bb9681a964705cf672590721dbc85eb4d0c3a2</Application>
  <AppVersion>15.0000</AppVersion>
  <Words>0</Words>
  <Paragraphs>0</Paragraphs>
  <Company>Académie de Créteil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2026-06-26T12:10:33Z</dcterms:created>
  <dc:creator>Marie-Joana Chamlong</dc:creator>
  <dc:description/>
  <dc:language>fr-FR</dc:language>
  <cp:lastModifiedBy>Marie-Joana Chamlong</cp:lastModifiedBy>
  <dcterms:modified xsi:type="dcterms:W3CDTF">2026-06-26T12:10:33Z</dcterms:modified>
  <cp:revision>1</cp:revision>
  <dc:subject>Visio 29 juin CAPLP interne et 3e concours Design &amp; Métiers d’art</dc:subject>
  <dc:title>Visio de lancement CAPLP &amp; 3e concours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14</vt:i4>
  </property>
  <property fmtid="{D5CDD505-2E9C-101B-9397-08002B2CF9AE}" pid="3" name="PresentationFormat">
    <vt:lpwstr>On-screen Show (16:9)</vt:lpwstr>
  </property>
  <property fmtid="{D5CDD505-2E9C-101B-9397-08002B2CF9AE}" pid="4" name="Slides">
    <vt:i4>14</vt:i4>
  </property>
</Properties>
</file>