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27" d="100"/>
          <a:sy n="127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10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F7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25880" cy="6858000"/>
          </a:xfrm>
          <a:prstGeom prst="rect">
            <a:avLst/>
          </a:prstGeom>
          <a:solidFill>
            <a:srgbClr val="F3F0EA"/>
          </a:solidFill>
          <a:ln w="12700">
            <a:solidFill>
              <a:srgbClr val="F3F0E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9144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9144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9144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Shape 4"/>
          <p:cNvSpPr/>
          <p:nvPr/>
        </p:nvSpPr>
        <p:spPr>
          <a:xfrm>
            <a:off x="9144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/>
          <p:cNvSpPr/>
          <p:nvPr/>
        </p:nvSpPr>
        <p:spPr>
          <a:xfrm>
            <a:off x="9144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Shape 6"/>
          <p:cNvSpPr/>
          <p:nvPr/>
        </p:nvSpPr>
        <p:spPr>
          <a:xfrm>
            <a:off x="9144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Shape 7"/>
          <p:cNvSpPr/>
          <p:nvPr/>
        </p:nvSpPr>
        <p:spPr>
          <a:xfrm>
            <a:off x="9144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Shape 8"/>
          <p:cNvSpPr/>
          <p:nvPr/>
        </p:nvSpPr>
        <p:spPr>
          <a:xfrm>
            <a:off x="9144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164592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Shape 10"/>
          <p:cNvSpPr/>
          <p:nvPr/>
        </p:nvSpPr>
        <p:spPr>
          <a:xfrm>
            <a:off x="164592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" name="Shape 11"/>
          <p:cNvSpPr/>
          <p:nvPr/>
        </p:nvSpPr>
        <p:spPr>
          <a:xfrm>
            <a:off x="164592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Shape 12"/>
          <p:cNvSpPr/>
          <p:nvPr/>
        </p:nvSpPr>
        <p:spPr>
          <a:xfrm>
            <a:off x="164592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5" name="Shape 13"/>
          <p:cNvSpPr/>
          <p:nvPr/>
        </p:nvSpPr>
        <p:spPr>
          <a:xfrm>
            <a:off x="164592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6" name="Shape 14"/>
          <p:cNvSpPr/>
          <p:nvPr/>
        </p:nvSpPr>
        <p:spPr>
          <a:xfrm>
            <a:off x="164592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Shape 15"/>
          <p:cNvSpPr/>
          <p:nvPr/>
        </p:nvSpPr>
        <p:spPr>
          <a:xfrm>
            <a:off x="164592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8" name="Shape 16"/>
          <p:cNvSpPr/>
          <p:nvPr/>
        </p:nvSpPr>
        <p:spPr>
          <a:xfrm>
            <a:off x="164592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9" name="Shape 17"/>
          <p:cNvSpPr/>
          <p:nvPr/>
        </p:nvSpPr>
        <p:spPr>
          <a:xfrm>
            <a:off x="237744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Shape 18"/>
          <p:cNvSpPr/>
          <p:nvPr/>
        </p:nvSpPr>
        <p:spPr>
          <a:xfrm>
            <a:off x="237744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Shape 19"/>
          <p:cNvSpPr/>
          <p:nvPr/>
        </p:nvSpPr>
        <p:spPr>
          <a:xfrm>
            <a:off x="237744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Shape 20"/>
          <p:cNvSpPr/>
          <p:nvPr/>
        </p:nvSpPr>
        <p:spPr>
          <a:xfrm>
            <a:off x="237744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3" name="Shape 21"/>
          <p:cNvSpPr/>
          <p:nvPr/>
        </p:nvSpPr>
        <p:spPr>
          <a:xfrm>
            <a:off x="237744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Shape 22"/>
          <p:cNvSpPr/>
          <p:nvPr/>
        </p:nvSpPr>
        <p:spPr>
          <a:xfrm>
            <a:off x="237744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Shape 23"/>
          <p:cNvSpPr/>
          <p:nvPr/>
        </p:nvSpPr>
        <p:spPr>
          <a:xfrm>
            <a:off x="237744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6" name="Shape 24"/>
          <p:cNvSpPr/>
          <p:nvPr/>
        </p:nvSpPr>
        <p:spPr>
          <a:xfrm>
            <a:off x="237744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7" name="Shape 25"/>
          <p:cNvSpPr/>
          <p:nvPr/>
        </p:nvSpPr>
        <p:spPr>
          <a:xfrm>
            <a:off x="310896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8" name="Shape 26"/>
          <p:cNvSpPr/>
          <p:nvPr/>
        </p:nvSpPr>
        <p:spPr>
          <a:xfrm>
            <a:off x="310896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9" name="Shape 27"/>
          <p:cNvSpPr/>
          <p:nvPr/>
        </p:nvSpPr>
        <p:spPr>
          <a:xfrm>
            <a:off x="310896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0" name="Shape 28"/>
          <p:cNvSpPr/>
          <p:nvPr/>
        </p:nvSpPr>
        <p:spPr>
          <a:xfrm>
            <a:off x="310896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1" name="Shape 29"/>
          <p:cNvSpPr/>
          <p:nvPr/>
        </p:nvSpPr>
        <p:spPr>
          <a:xfrm>
            <a:off x="310896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2" name="Shape 30"/>
          <p:cNvSpPr/>
          <p:nvPr/>
        </p:nvSpPr>
        <p:spPr>
          <a:xfrm>
            <a:off x="310896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3" name="Shape 31"/>
          <p:cNvSpPr/>
          <p:nvPr/>
        </p:nvSpPr>
        <p:spPr>
          <a:xfrm>
            <a:off x="310896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4" name="Shape 32"/>
          <p:cNvSpPr/>
          <p:nvPr/>
        </p:nvSpPr>
        <p:spPr>
          <a:xfrm>
            <a:off x="310896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5" name="Shape 33"/>
          <p:cNvSpPr/>
          <p:nvPr/>
        </p:nvSpPr>
        <p:spPr>
          <a:xfrm>
            <a:off x="384048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6" name="Shape 34"/>
          <p:cNvSpPr/>
          <p:nvPr/>
        </p:nvSpPr>
        <p:spPr>
          <a:xfrm>
            <a:off x="384048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7" name="Shape 35"/>
          <p:cNvSpPr/>
          <p:nvPr/>
        </p:nvSpPr>
        <p:spPr>
          <a:xfrm>
            <a:off x="384048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8" name="Shape 36"/>
          <p:cNvSpPr/>
          <p:nvPr/>
        </p:nvSpPr>
        <p:spPr>
          <a:xfrm>
            <a:off x="384048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9" name="Shape 37"/>
          <p:cNvSpPr/>
          <p:nvPr/>
        </p:nvSpPr>
        <p:spPr>
          <a:xfrm>
            <a:off x="384048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0" name="Shape 38"/>
          <p:cNvSpPr/>
          <p:nvPr/>
        </p:nvSpPr>
        <p:spPr>
          <a:xfrm>
            <a:off x="384048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1" name="Shape 39"/>
          <p:cNvSpPr/>
          <p:nvPr/>
        </p:nvSpPr>
        <p:spPr>
          <a:xfrm>
            <a:off x="384048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2" name="Shape 40"/>
          <p:cNvSpPr/>
          <p:nvPr/>
        </p:nvSpPr>
        <p:spPr>
          <a:xfrm>
            <a:off x="384048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3" name="Shape 41"/>
          <p:cNvSpPr/>
          <p:nvPr/>
        </p:nvSpPr>
        <p:spPr>
          <a:xfrm>
            <a:off x="45720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4" name="Shape 42"/>
          <p:cNvSpPr/>
          <p:nvPr/>
        </p:nvSpPr>
        <p:spPr>
          <a:xfrm>
            <a:off x="45720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5" name="Shape 43"/>
          <p:cNvSpPr/>
          <p:nvPr/>
        </p:nvSpPr>
        <p:spPr>
          <a:xfrm>
            <a:off x="45720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6" name="Shape 44"/>
          <p:cNvSpPr/>
          <p:nvPr/>
        </p:nvSpPr>
        <p:spPr>
          <a:xfrm>
            <a:off x="45720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7" name="Shape 45"/>
          <p:cNvSpPr/>
          <p:nvPr/>
        </p:nvSpPr>
        <p:spPr>
          <a:xfrm>
            <a:off x="45720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8" name="Shape 46"/>
          <p:cNvSpPr/>
          <p:nvPr/>
        </p:nvSpPr>
        <p:spPr>
          <a:xfrm>
            <a:off x="45720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9" name="Shape 47"/>
          <p:cNvSpPr/>
          <p:nvPr/>
        </p:nvSpPr>
        <p:spPr>
          <a:xfrm>
            <a:off x="45720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0" name="Shape 48"/>
          <p:cNvSpPr/>
          <p:nvPr/>
        </p:nvSpPr>
        <p:spPr>
          <a:xfrm>
            <a:off x="45720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1" name="Shape 49"/>
          <p:cNvSpPr/>
          <p:nvPr/>
        </p:nvSpPr>
        <p:spPr>
          <a:xfrm>
            <a:off x="11521440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2" name="Shape 50"/>
          <p:cNvSpPr/>
          <p:nvPr/>
        </p:nvSpPr>
        <p:spPr>
          <a:xfrm>
            <a:off x="11521440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3" name="Shape 51"/>
          <p:cNvSpPr/>
          <p:nvPr/>
        </p:nvSpPr>
        <p:spPr>
          <a:xfrm>
            <a:off x="11521440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4" name="Shape 52"/>
          <p:cNvSpPr/>
          <p:nvPr/>
        </p:nvSpPr>
        <p:spPr>
          <a:xfrm>
            <a:off x="11521440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5" name="Shape 53"/>
          <p:cNvSpPr/>
          <p:nvPr/>
        </p:nvSpPr>
        <p:spPr>
          <a:xfrm>
            <a:off x="11521440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6" name="Shape 54"/>
          <p:cNvSpPr/>
          <p:nvPr/>
        </p:nvSpPr>
        <p:spPr>
          <a:xfrm>
            <a:off x="11521440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7" name="Shape 55"/>
          <p:cNvSpPr/>
          <p:nvPr/>
        </p:nvSpPr>
        <p:spPr>
          <a:xfrm>
            <a:off x="11521440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8" name="Shape 56"/>
          <p:cNvSpPr/>
          <p:nvPr/>
        </p:nvSpPr>
        <p:spPr>
          <a:xfrm>
            <a:off x="11594592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9" name="Shape 57"/>
          <p:cNvSpPr/>
          <p:nvPr/>
        </p:nvSpPr>
        <p:spPr>
          <a:xfrm>
            <a:off x="11594592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0" name="Shape 58"/>
          <p:cNvSpPr/>
          <p:nvPr/>
        </p:nvSpPr>
        <p:spPr>
          <a:xfrm>
            <a:off x="11594592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1" name="Shape 59"/>
          <p:cNvSpPr/>
          <p:nvPr/>
        </p:nvSpPr>
        <p:spPr>
          <a:xfrm>
            <a:off x="11594592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2" name="Shape 60"/>
          <p:cNvSpPr/>
          <p:nvPr/>
        </p:nvSpPr>
        <p:spPr>
          <a:xfrm>
            <a:off x="11594592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3" name="Shape 61"/>
          <p:cNvSpPr/>
          <p:nvPr/>
        </p:nvSpPr>
        <p:spPr>
          <a:xfrm>
            <a:off x="11594592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4" name="Shape 62"/>
          <p:cNvSpPr/>
          <p:nvPr/>
        </p:nvSpPr>
        <p:spPr>
          <a:xfrm>
            <a:off x="11594592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5" name="Shape 63"/>
          <p:cNvSpPr/>
          <p:nvPr/>
        </p:nvSpPr>
        <p:spPr>
          <a:xfrm>
            <a:off x="11667744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6" name="Shape 64"/>
          <p:cNvSpPr/>
          <p:nvPr/>
        </p:nvSpPr>
        <p:spPr>
          <a:xfrm>
            <a:off x="11667744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7" name="Shape 65"/>
          <p:cNvSpPr/>
          <p:nvPr/>
        </p:nvSpPr>
        <p:spPr>
          <a:xfrm>
            <a:off x="11667744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8" name="Shape 66"/>
          <p:cNvSpPr/>
          <p:nvPr/>
        </p:nvSpPr>
        <p:spPr>
          <a:xfrm>
            <a:off x="11667744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9" name="Shape 67"/>
          <p:cNvSpPr/>
          <p:nvPr/>
        </p:nvSpPr>
        <p:spPr>
          <a:xfrm>
            <a:off x="11667744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0" name="Shape 68"/>
          <p:cNvSpPr/>
          <p:nvPr/>
        </p:nvSpPr>
        <p:spPr>
          <a:xfrm>
            <a:off x="11667744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1" name="Shape 69"/>
          <p:cNvSpPr/>
          <p:nvPr/>
        </p:nvSpPr>
        <p:spPr>
          <a:xfrm>
            <a:off x="11667744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2" name="Shape 70"/>
          <p:cNvSpPr/>
          <p:nvPr/>
        </p:nvSpPr>
        <p:spPr>
          <a:xfrm>
            <a:off x="11740896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3" name="Shape 71"/>
          <p:cNvSpPr/>
          <p:nvPr/>
        </p:nvSpPr>
        <p:spPr>
          <a:xfrm>
            <a:off x="11740896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4" name="Shape 72"/>
          <p:cNvSpPr/>
          <p:nvPr/>
        </p:nvSpPr>
        <p:spPr>
          <a:xfrm>
            <a:off x="11740896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5" name="Shape 73"/>
          <p:cNvSpPr/>
          <p:nvPr/>
        </p:nvSpPr>
        <p:spPr>
          <a:xfrm>
            <a:off x="11740896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6" name="Shape 74"/>
          <p:cNvSpPr/>
          <p:nvPr/>
        </p:nvSpPr>
        <p:spPr>
          <a:xfrm>
            <a:off x="11740896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7" name="Shape 75"/>
          <p:cNvSpPr/>
          <p:nvPr/>
        </p:nvSpPr>
        <p:spPr>
          <a:xfrm>
            <a:off x="11740896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8" name="Shape 76"/>
          <p:cNvSpPr/>
          <p:nvPr/>
        </p:nvSpPr>
        <p:spPr>
          <a:xfrm>
            <a:off x="11740896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9" name="Shape 77"/>
          <p:cNvSpPr/>
          <p:nvPr/>
        </p:nvSpPr>
        <p:spPr>
          <a:xfrm>
            <a:off x="11814048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0" name="Shape 78"/>
          <p:cNvSpPr/>
          <p:nvPr/>
        </p:nvSpPr>
        <p:spPr>
          <a:xfrm>
            <a:off x="11814048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1" name="Shape 79"/>
          <p:cNvSpPr/>
          <p:nvPr/>
        </p:nvSpPr>
        <p:spPr>
          <a:xfrm>
            <a:off x="11814048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2" name="Shape 80"/>
          <p:cNvSpPr/>
          <p:nvPr/>
        </p:nvSpPr>
        <p:spPr>
          <a:xfrm>
            <a:off x="11814048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3" name="Shape 81"/>
          <p:cNvSpPr/>
          <p:nvPr/>
        </p:nvSpPr>
        <p:spPr>
          <a:xfrm>
            <a:off x="11814048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4" name="Shape 82"/>
          <p:cNvSpPr/>
          <p:nvPr/>
        </p:nvSpPr>
        <p:spPr>
          <a:xfrm>
            <a:off x="11814048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5" name="Shape 83"/>
          <p:cNvSpPr/>
          <p:nvPr/>
        </p:nvSpPr>
        <p:spPr>
          <a:xfrm>
            <a:off x="11814048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6" name="Text 84"/>
          <p:cNvSpPr/>
          <p:nvPr/>
        </p:nvSpPr>
        <p:spPr>
          <a:xfrm>
            <a:off x="182880" y="256032"/>
            <a:ext cx="685800" cy="3931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&amp; MÉTIERS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D’ART</a:t>
            </a:r>
            <a:endParaRPr lang="en-US" sz="820" dirty="0"/>
          </a:p>
        </p:txBody>
      </p:sp>
      <p:sp>
        <p:nvSpPr>
          <p:cNvPr id="87" name="Text 85"/>
          <p:cNvSpPr/>
          <p:nvPr/>
        </p:nvSpPr>
        <p:spPr>
          <a:xfrm>
            <a:off x="182880" y="713232"/>
            <a:ext cx="6858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ACADÉMIE</a:t>
            </a:r>
            <a:endParaRPr lang="en-US" sz="480" dirty="0"/>
          </a:p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 CRÉTEIL</a:t>
            </a:r>
            <a:endParaRPr lang="en-US" sz="480" dirty="0"/>
          </a:p>
        </p:txBody>
      </p:sp>
      <p:sp>
        <p:nvSpPr>
          <p:cNvPr id="88" name="Shape 86"/>
          <p:cNvSpPr/>
          <p:nvPr/>
        </p:nvSpPr>
        <p:spPr>
          <a:xfrm>
            <a:off x="155448" y="1225296"/>
            <a:ext cx="941832" cy="512064"/>
          </a:xfrm>
          <a:prstGeom prst="rect">
            <a:avLst/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9" name="Text 87"/>
          <p:cNvSpPr/>
          <p:nvPr/>
        </p:nvSpPr>
        <p:spPr>
          <a:xfrm>
            <a:off x="201168" y="1307592"/>
            <a:ext cx="859536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PRÉPARATION</a:t>
            </a:r>
            <a:endParaRPr lang="en-US" sz="520" dirty="0"/>
          </a:p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CAPLP &amp; 3E CONCOURS</a:t>
            </a:r>
            <a:endParaRPr lang="en-US" sz="520" dirty="0"/>
          </a:p>
        </p:txBody>
      </p:sp>
      <p:sp>
        <p:nvSpPr>
          <p:cNvPr id="90" name="Shape 88"/>
          <p:cNvSpPr/>
          <p:nvPr/>
        </p:nvSpPr>
        <p:spPr>
          <a:xfrm>
            <a:off x="219456" y="2057400"/>
            <a:ext cx="749808" cy="713232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1" name="Text 89"/>
          <p:cNvSpPr/>
          <p:nvPr/>
        </p:nvSpPr>
        <p:spPr>
          <a:xfrm>
            <a:off x="292608" y="2167128"/>
            <a:ext cx="594360" cy="4572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2026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2027</a:t>
            </a:r>
            <a:endParaRPr lang="en-US" sz="1700" dirty="0"/>
          </a:p>
        </p:txBody>
      </p:sp>
      <p:sp>
        <p:nvSpPr>
          <p:cNvPr id="92" name="Shape 90"/>
          <p:cNvSpPr/>
          <p:nvPr/>
        </p:nvSpPr>
        <p:spPr>
          <a:xfrm>
            <a:off x="201168" y="2907792"/>
            <a:ext cx="822960" cy="402336"/>
          </a:xfrm>
          <a:prstGeom prst="roundRect">
            <a:avLst>
              <a:gd name="adj" fmla="val 18182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3" name="Text 91"/>
          <p:cNvSpPr/>
          <p:nvPr/>
        </p:nvSpPr>
        <p:spPr>
          <a:xfrm>
            <a:off x="274320" y="2990088"/>
            <a:ext cx="676656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 fontScale="77500" lnSpcReduction="20000"/>
          </a:bodyPr>
          <a:lstStyle/>
          <a:p>
            <a:r>
              <a:rPr lang="en-US" sz="8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DÉFINITION</a:t>
            </a:r>
            <a:endParaRPr lang="en-US" sz="800" dirty="0">
              <a:solidFill>
                <a:schemeClr val="tx2"/>
              </a:solidFill>
            </a:endParaRPr>
          </a:p>
          <a:p>
            <a:r>
              <a:rPr lang="en-US" sz="8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ET ATTENTES DE L’ÉPREUVE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94" name="Shape 92"/>
          <p:cNvSpPr/>
          <p:nvPr/>
        </p:nvSpPr>
        <p:spPr>
          <a:xfrm>
            <a:off x="228600" y="3447288"/>
            <a:ext cx="713232" cy="475488"/>
          </a:xfrm>
          <a:prstGeom prst="roundRect">
            <a:avLst>
              <a:gd name="adj" fmla="val 15385"/>
            </a:avLst>
          </a:prstGeom>
          <a:solidFill>
            <a:srgbClr val="EAF1FA"/>
          </a:solidFill>
          <a:ln w="12700">
            <a:solidFill>
              <a:srgbClr val="CBD7EC"/>
            </a:solidFill>
            <a:prstDash val="solid"/>
          </a:ln>
        </p:spPr>
        <p:txBody>
          <a:bodyPr/>
          <a:lstStyle/>
          <a:p>
            <a:endParaRPr lang="fr-FR" dirty="0"/>
          </a:p>
        </p:txBody>
      </p:sp>
      <p:sp>
        <p:nvSpPr>
          <p:cNvPr id="95" name="Text 93"/>
          <p:cNvSpPr/>
          <p:nvPr/>
        </p:nvSpPr>
        <p:spPr>
          <a:xfrm>
            <a:off x="283464" y="3529584"/>
            <a:ext cx="594360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600" b="1" dirty="0">
                <a:solidFill>
                  <a:srgbClr val="071B52"/>
                </a:solidFill>
                <a:latin typeface="Aptos" pitchFamily="34" charset="0"/>
              </a:rPr>
              <a:t>CONSTRUCTION DU DOSSER</a:t>
            </a:r>
            <a:endParaRPr lang="en-US" sz="600" dirty="0"/>
          </a:p>
        </p:txBody>
      </p:sp>
      <p:sp>
        <p:nvSpPr>
          <p:cNvPr id="96" name="Text 94"/>
          <p:cNvSpPr/>
          <p:nvPr/>
        </p:nvSpPr>
        <p:spPr>
          <a:xfrm>
            <a:off x="1645920" y="502920"/>
            <a:ext cx="5212080" cy="6583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CAPLP INTERNE ARTS APPLIQUÉS</a:t>
            </a:r>
            <a:endParaRPr lang="en-US" sz="1500" dirty="0"/>
          </a:p>
          <a:p>
            <a:pPr marL="0" indent="0" algn="l">
              <a:buNone/>
            </a:pPr>
            <a:r>
              <a:rPr lang="en-US" sz="150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CULTURES ARTISTIQUES – OPTION DESIGN</a:t>
            </a:r>
            <a:endParaRPr lang="en-US" sz="1500" dirty="0"/>
          </a:p>
        </p:txBody>
      </p:sp>
      <p:sp>
        <p:nvSpPr>
          <p:cNvPr id="97" name="Shape 95"/>
          <p:cNvSpPr/>
          <p:nvPr/>
        </p:nvSpPr>
        <p:spPr>
          <a:xfrm>
            <a:off x="1645920" y="1554480"/>
            <a:ext cx="4846320" cy="960120"/>
          </a:xfrm>
          <a:prstGeom prst="roundRect">
            <a:avLst>
              <a:gd name="adj" fmla="val 7619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8" name="Text 96"/>
          <p:cNvSpPr/>
          <p:nvPr/>
        </p:nvSpPr>
        <p:spPr>
          <a:xfrm>
            <a:off x="1856232" y="1719072"/>
            <a:ext cx="4251960" cy="51206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RAEP : DÉFINITION</a:t>
            </a:r>
            <a:endParaRPr lang="en-US" sz="2200" dirty="0"/>
          </a:p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ET ATTENTES DE L’ÉPREUVE</a:t>
            </a:r>
            <a:endParaRPr lang="en-US" sz="2200" dirty="0"/>
          </a:p>
        </p:txBody>
      </p:sp>
      <p:sp>
        <p:nvSpPr>
          <p:cNvPr id="99" name="Text 97"/>
          <p:cNvSpPr/>
          <p:nvPr/>
        </p:nvSpPr>
        <p:spPr>
          <a:xfrm>
            <a:off x="1645920" y="2880360"/>
            <a:ext cx="5074920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60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Une présentation recentrée sur le dossier de reconnaissance des acquis de l’expérience professionnelle : comprendre le cadre, identifier les attentes du jury et entrer dans une posture réflexive.</a:t>
            </a:r>
            <a:endParaRPr lang="en-US" sz="1600" dirty="0"/>
          </a:p>
        </p:txBody>
      </p:sp>
      <p:sp>
        <p:nvSpPr>
          <p:cNvPr id="100" name="Shape 98"/>
          <p:cNvSpPr/>
          <p:nvPr/>
        </p:nvSpPr>
        <p:spPr>
          <a:xfrm>
            <a:off x="6995160" y="566928"/>
            <a:ext cx="4526280" cy="5166360"/>
          </a:xfrm>
          <a:prstGeom prst="roundRect">
            <a:avLst>
              <a:gd name="adj" fmla="val 1616"/>
            </a:avLst>
          </a:prstGeom>
          <a:solidFill>
            <a:srgbClr val="FFFFF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101" name="Image 0" descr="/mnt/data/pdf_pages/page_1.png"/>
          <p:cNvPicPr>
            <a:picLocks noChangeAspect="1"/>
          </p:cNvPicPr>
          <p:nvPr/>
        </p:nvPicPr>
        <p:blipFill>
          <a:blip r:embed="rId3"/>
          <a:srcRect l="18983" r="18983"/>
          <a:stretch/>
        </p:blipFill>
        <p:spPr>
          <a:xfrm>
            <a:off x="7132320" y="713232"/>
            <a:ext cx="4251960" cy="4846320"/>
          </a:xfrm>
          <a:prstGeom prst="rect">
            <a:avLst/>
          </a:prstGeom>
        </p:spPr>
      </p:pic>
      <p:sp>
        <p:nvSpPr>
          <p:cNvPr id="102" name="Shape 99"/>
          <p:cNvSpPr/>
          <p:nvPr/>
        </p:nvSpPr>
        <p:spPr>
          <a:xfrm>
            <a:off x="1554480" y="6382512"/>
            <a:ext cx="10378440" cy="301752"/>
          </a:xfrm>
          <a:prstGeom prst="roundRect">
            <a:avLst>
              <a:gd name="adj" fmla="val 24242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3" name="Shape 100"/>
          <p:cNvSpPr/>
          <p:nvPr/>
        </p:nvSpPr>
        <p:spPr>
          <a:xfrm>
            <a:off x="1655064" y="6455664"/>
            <a:ext cx="128016" cy="12801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4" name="Text 101"/>
          <p:cNvSpPr/>
          <p:nvPr/>
        </p:nvSpPr>
        <p:spPr>
          <a:xfrm>
            <a:off x="1856232" y="6437376"/>
            <a:ext cx="982980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7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Fil rouge : transformer une expérience professionnelle en démonstration construite.</a:t>
            </a:r>
            <a:endParaRPr lang="en-US" sz="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25880" cy="6858000"/>
          </a:xfrm>
          <a:prstGeom prst="rect">
            <a:avLst/>
          </a:prstGeom>
          <a:solidFill>
            <a:srgbClr val="F3F0EA"/>
          </a:solidFill>
          <a:ln w="12700">
            <a:solidFill>
              <a:srgbClr val="F3F0E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9144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9144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9144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Shape 4"/>
          <p:cNvSpPr/>
          <p:nvPr/>
        </p:nvSpPr>
        <p:spPr>
          <a:xfrm>
            <a:off x="9144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/>
          <p:cNvSpPr/>
          <p:nvPr/>
        </p:nvSpPr>
        <p:spPr>
          <a:xfrm>
            <a:off x="9144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Shape 6"/>
          <p:cNvSpPr/>
          <p:nvPr/>
        </p:nvSpPr>
        <p:spPr>
          <a:xfrm>
            <a:off x="9144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Shape 7"/>
          <p:cNvSpPr/>
          <p:nvPr/>
        </p:nvSpPr>
        <p:spPr>
          <a:xfrm>
            <a:off x="9144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Shape 8"/>
          <p:cNvSpPr/>
          <p:nvPr/>
        </p:nvSpPr>
        <p:spPr>
          <a:xfrm>
            <a:off x="9144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164592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Shape 10"/>
          <p:cNvSpPr/>
          <p:nvPr/>
        </p:nvSpPr>
        <p:spPr>
          <a:xfrm>
            <a:off x="164592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" name="Shape 11"/>
          <p:cNvSpPr/>
          <p:nvPr/>
        </p:nvSpPr>
        <p:spPr>
          <a:xfrm>
            <a:off x="164592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Shape 12"/>
          <p:cNvSpPr/>
          <p:nvPr/>
        </p:nvSpPr>
        <p:spPr>
          <a:xfrm>
            <a:off x="164592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5" name="Shape 13"/>
          <p:cNvSpPr/>
          <p:nvPr/>
        </p:nvSpPr>
        <p:spPr>
          <a:xfrm>
            <a:off x="164592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6" name="Shape 14"/>
          <p:cNvSpPr/>
          <p:nvPr/>
        </p:nvSpPr>
        <p:spPr>
          <a:xfrm>
            <a:off x="164592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Shape 15"/>
          <p:cNvSpPr/>
          <p:nvPr/>
        </p:nvSpPr>
        <p:spPr>
          <a:xfrm>
            <a:off x="164592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8" name="Shape 16"/>
          <p:cNvSpPr/>
          <p:nvPr/>
        </p:nvSpPr>
        <p:spPr>
          <a:xfrm>
            <a:off x="164592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9" name="Shape 17"/>
          <p:cNvSpPr/>
          <p:nvPr/>
        </p:nvSpPr>
        <p:spPr>
          <a:xfrm>
            <a:off x="237744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Shape 18"/>
          <p:cNvSpPr/>
          <p:nvPr/>
        </p:nvSpPr>
        <p:spPr>
          <a:xfrm>
            <a:off x="237744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Shape 19"/>
          <p:cNvSpPr/>
          <p:nvPr/>
        </p:nvSpPr>
        <p:spPr>
          <a:xfrm>
            <a:off x="237744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Shape 20"/>
          <p:cNvSpPr/>
          <p:nvPr/>
        </p:nvSpPr>
        <p:spPr>
          <a:xfrm>
            <a:off x="237744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3" name="Shape 21"/>
          <p:cNvSpPr/>
          <p:nvPr/>
        </p:nvSpPr>
        <p:spPr>
          <a:xfrm>
            <a:off x="237744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Shape 22"/>
          <p:cNvSpPr/>
          <p:nvPr/>
        </p:nvSpPr>
        <p:spPr>
          <a:xfrm>
            <a:off x="237744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Shape 23"/>
          <p:cNvSpPr/>
          <p:nvPr/>
        </p:nvSpPr>
        <p:spPr>
          <a:xfrm>
            <a:off x="237744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6" name="Shape 24"/>
          <p:cNvSpPr/>
          <p:nvPr/>
        </p:nvSpPr>
        <p:spPr>
          <a:xfrm>
            <a:off x="237744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7" name="Shape 25"/>
          <p:cNvSpPr/>
          <p:nvPr/>
        </p:nvSpPr>
        <p:spPr>
          <a:xfrm>
            <a:off x="310896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8" name="Shape 26"/>
          <p:cNvSpPr/>
          <p:nvPr/>
        </p:nvSpPr>
        <p:spPr>
          <a:xfrm>
            <a:off x="310896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9" name="Shape 27"/>
          <p:cNvSpPr/>
          <p:nvPr/>
        </p:nvSpPr>
        <p:spPr>
          <a:xfrm>
            <a:off x="310896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0" name="Shape 28"/>
          <p:cNvSpPr/>
          <p:nvPr/>
        </p:nvSpPr>
        <p:spPr>
          <a:xfrm>
            <a:off x="310896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1" name="Shape 29"/>
          <p:cNvSpPr/>
          <p:nvPr/>
        </p:nvSpPr>
        <p:spPr>
          <a:xfrm>
            <a:off x="310896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2" name="Shape 30"/>
          <p:cNvSpPr/>
          <p:nvPr/>
        </p:nvSpPr>
        <p:spPr>
          <a:xfrm>
            <a:off x="310896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3" name="Shape 31"/>
          <p:cNvSpPr/>
          <p:nvPr/>
        </p:nvSpPr>
        <p:spPr>
          <a:xfrm>
            <a:off x="310896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4" name="Shape 32"/>
          <p:cNvSpPr/>
          <p:nvPr/>
        </p:nvSpPr>
        <p:spPr>
          <a:xfrm>
            <a:off x="310896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5" name="Shape 33"/>
          <p:cNvSpPr/>
          <p:nvPr/>
        </p:nvSpPr>
        <p:spPr>
          <a:xfrm>
            <a:off x="384048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6" name="Shape 34"/>
          <p:cNvSpPr/>
          <p:nvPr/>
        </p:nvSpPr>
        <p:spPr>
          <a:xfrm>
            <a:off x="384048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7" name="Shape 35"/>
          <p:cNvSpPr/>
          <p:nvPr/>
        </p:nvSpPr>
        <p:spPr>
          <a:xfrm>
            <a:off x="384048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8" name="Shape 36"/>
          <p:cNvSpPr/>
          <p:nvPr/>
        </p:nvSpPr>
        <p:spPr>
          <a:xfrm>
            <a:off x="384048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9" name="Shape 37"/>
          <p:cNvSpPr/>
          <p:nvPr/>
        </p:nvSpPr>
        <p:spPr>
          <a:xfrm>
            <a:off x="384048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0" name="Shape 38"/>
          <p:cNvSpPr/>
          <p:nvPr/>
        </p:nvSpPr>
        <p:spPr>
          <a:xfrm>
            <a:off x="384048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1" name="Shape 39"/>
          <p:cNvSpPr/>
          <p:nvPr/>
        </p:nvSpPr>
        <p:spPr>
          <a:xfrm>
            <a:off x="384048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2" name="Shape 40"/>
          <p:cNvSpPr/>
          <p:nvPr/>
        </p:nvSpPr>
        <p:spPr>
          <a:xfrm>
            <a:off x="384048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3" name="Shape 41"/>
          <p:cNvSpPr/>
          <p:nvPr/>
        </p:nvSpPr>
        <p:spPr>
          <a:xfrm>
            <a:off x="45720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4" name="Shape 42"/>
          <p:cNvSpPr/>
          <p:nvPr/>
        </p:nvSpPr>
        <p:spPr>
          <a:xfrm>
            <a:off x="45720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5" name="Shape 43"/>
          <p:cNvSpPr/>
          <p:nvPr/>
        </p:nvSpPr>
        <p:spPr>
          <a:xfrm>
            <a:off x="45720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6" name="Shape 44"/>
          <p:cNvSpPr/>
          <p:nvPr/>
        </p:nvSpPr>
        <p:spPr>
          <a:xfrm>
            <a:off x="45720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7" name="Shape 45"/>
          <p:cNvSpPr/>
          <p:nvPr/>
        </p:nvSpPr>
        <p:spPr>
          <a:xfrm>
            <a:off x="45720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8" name="Shape 46"/>
          <p:cNvSpPr/>
          <p:nvPr/>
        </p:nvSpPr>
        <p:spPr>
          <a:xfrm>
            <a:off x="45720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9" name="Shape 47"/>
          <p:cNvSpPr/>
          <p:nvPr/>
        </p:nvSpPr>
        <p:spPr>
          <a:xfrm>
            <a:off x="45720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0" name="Shape 48"/>
          <p:cNvSpPr/>
          <p:nvPr/>
        </p:nvSpPr>
        <p:spPr>
          <a:xfrm>
            <a:off x="45720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1" name="Shape 49"/>
          <p:cNvSpPr/>
          <p:nvPr/>
        </p:nvSpPr>
        <p:spPr>
          <a:xfrm>
            <a:off x="11521440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2" name="Shape 50"/>
          <p:cNvSpPr/>
          <p:nvPr/>
        </p:nvSpPr>
        <p:spPr>
          <a:xfrm>
            <a:off x="11521440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3" name="Shape 51"/>
          <p:cNvSpPr/>
          <p:nvPr/>
        </p:nvSpPr>
        <p:spPr>
          <a:xfrm>
            <a:off x="11521440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4" name="Shape 52"/>
          <p:cNvSpPr/>
          <p:nvPr/>
        </p:nvSpPr>
        <p:spPr>
          <a:xfrm>
            <a:off x="11521440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5" name="Shape 53"/>
          <p:cNvSpPr/>
          <p:nvPr/>
        </p:nvSpPr>
        <p:spPr>
          <a:xfrm>
            <a:off x="11521440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6" name="Shape 54"/>
          <p:cNvSpPr/>
          <p:nvPr/>
        </p:nvSpPr>
        <p:spPr>
          <a:xfrm>
            <a:off x="11521440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7" name="Shape 55"/>
          <p:cNvSpPr/>
          <p:nvPr/>
        </p:nvSpPr>
        <p:spPr>
          <a:xfrm>
            <a:off x="11521440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8" name="Shape 56"/>
          <p:cNvSpPr/>
          <p:nvPr/>
        </p:nvSpPr>
        <p:spPr>
          <a:xfrm>
            <a:off x="11594592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9" name="Shape 57"/>
          <p:cNvSpPr/>
          <p:nvPr/>
        </p:nvSpPr>
        <p:spPr>
          <a:xfrm>
            <a:off x="11594592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0" name="Shape 58"/>
          <p:cNvSpPr/>
          <p:nvPr/>
        </p:nvSpPr>
        <p:spPr>
          <a:xfrm>
            <a:off x="11594592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1" name="Shape 59"/>
          <p:cNvSpPr/>
          <p:nvPr/>
        </p:nvSpPr>
        <p:spPr>
          <a:xfrm>
            <a:off x="11594592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2" name="Shape 60"/>
          <p:cNvSpPr/>
          <p:nvPr/>
        </p:nvSpPr>
        <p:spPr>
          <a:xfrm>
            <a:off x="11594592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3" name="Shape 61"/>
          <p:cNvSpPr/>
          <p:nvPr/>
        </p:nvSpPr>
        <p:spPr>
          <a:xfrm>
            <a:off x="11594592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4" name="Shape 62"/>
          <p:cNvSpPr/>
          <p:nvPr/>
        </p:nvSpPr>
        <p:spPr>
          <a:xfrm>
            <a:off x="11594592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5" name="Shape 63"/>
          <p:cNvSpPr/>
          <p:nvPr/>
        </p:nvSpPr>
        <p:spPr>
          <a:xfrm>
            <a:off x="11667744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6" name="Shape 64"/>
          <p:cNvSpPr/>
          <p:nvPr/>
        </p:nvSpPr>
        <p:spPr>
          <a:xfrm>
            <a:off x="11667744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7" name="Shape 65"/>
          <p:cNvSpPr/>
          <p:nvPr/>
        </p:nvSpPr>
        <p:spPr>
          <a:xfrm>
            <a:off x="11667744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8" name="Shape 66"/>
          <p:cNvSpPr/>
          <p:nvPr/>
        </p:nvSpPr>
        <p:spPr>
          <a:xfrm>
            <a:off x="11667744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9" name="Shape 67"/>
          <p:cNvSpPr/>
          <p:nvPr/>
        </p:nvSpPr>
        <p:spPr>
          <a:xfrm>
            <a:off x="11667744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0" name="Shape 68"/>
          <p:cNvSpPr/>
          <p:nvPr/>
        </p:nvSpPr>
        <p:spPr>
          <a:xfrm>
            <a:off x="11667744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1" name="Shape 69"/>
          <p:cNvSpPr/>
          <p:nvPr/>
        </p:nvSpPr>
        <p:spPr>
          <a:xfrm>
            <a:off x="11667744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2" name="Shape 70"/>
          <p:cNvSpPr/>
          <p:nvPr/>
        </p:nvSpPr>
        <p:spPr>
          <a:xfrm>
            <a:off x="11740896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3" name="Shape 71"/>
          <p:cNvSpPr/>
          <p:nvPr/>
        </p:nvSpPr>
        <p:spPr>
          <a:xfrm>
            <a:off x="11740896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4" name="Shape 72"/>
          <p:cNvSpPr/>
          <p:nvPr/>
        </p:nvSpPr>
        <p:spPr>
          <a:xfrm>
            <a:off x="11740896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5" name="Shape 73"/>
          <p:cNvSpPr/>
          <p:nvPr/>
        </p:nvSpPr>
        <p:spPr>
          <a:xfrm>
            <a:off x="11740896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6" name="Shape 74"/>
          <p:cNvSpPr/>
          <p:nvPr/>
        </p:nvSpPr>
        <p:spPr>
          <a:xfrm>
            <a:off x="11740896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7" name="Shape 75"/>
          <p:cNvSpPr/>
          <p:nvPr/>
        </p:nvSpPr>
        <p:spPr>
          <a:xfrm>
            <a:off x="11740896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8" name="Shape 76"/>
          <p:cNvSpPr/>
          <p:nvPr/>
        </p:nvSpPr>
        <p:spPr>
          <a:xfrm>
            <a:off x="11740896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9" name="Shape 77"/>
          <p:cNvSpPr/>
          <p:nvPr/>
        </p:nvSpPr>
        <p:spPr>
          <a:xfrm>
            <a:off x="11814048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0" name="Shape 78"/>
          <p:cNvSpPr/>
          <p:nvPr/>
        </p:nvSpPr>
        <p:spPr>
          <a:xfrm>
            <a:off x="11814048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1" name="Shape 79"/>
          <p:cNvSpPr/>
          <p:nvPr/>
        </p:nvSpPr>
        <p:spPr>
          <a:xfrm>
            <a:off x="11814048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2" name="Shape 80"/>
          <p:cNvSpPr/>
          <p:nvPr/>
        </p:nvSpPr>
        <p:spPr>
          <a:xfrm>
            <a:off x="11814048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3" name="Shape 81"/>
          <p:cNvSpPr/>
          <p:nvPr/>
        </p:nvSpPr>
        <p:spPr>
          <a:xfrm>
            <a:off x="11814048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4" name="Shape 82"/>
          <p:cNvSpPr/>
          <p:nvPr/>
        </p:nvSpPr>
        <p:spPr>
          <a:xfrm>
            <a:off x="11814048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5" name="Shape 83"/>
          <p:cNvSpPr/>
          <p:nvPr/>
        </p:nvSpPr>
        <p:spPr>
          <a:xfrm>
            <a:off x="11814048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6" name="Text 84"/>
          <p:cNvSpPr/>
          <p:nvPr/>
        </p:nvSpPr>
        <p:spPr>
          <a:xfrm>
            <a:off x="182880" y="256032"/>
            <a:ext cx="685800" cy="3931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&amp; MÉTIERS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D’ART</a:t>
            </a:r>
            <a:endParaRPr lang="en-US" sz="820" dirty="0"/>
          </a:p>
        </p:txBody>
      </p:sp>
      <p:sp>
        <p:nvSpPr>
          <p:cNvPr id="87" name="Text 85"/>
          <p:cNvSpPr/>
          <p:nvPr/>
        </p:nvSpPr>
        <p:spPr>
          <a:xfrm>
            <a:off x="182880" y="713232"/>
            <a:ext cx="6858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ACADÉMIE</a:t>
            </a:r>
            <a:endParaRPr lang="en-US" sz="480" dirty="0"/>
          </a:p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 CRÉTEIL</a:t>
            </a:r>
            <a:endParaRPr lang="en-US" sz="480" dirty="0"/>
          </a:p>
        </p:txBody>
      </p:sp>
      <p:sp>
        <p:nvSpPr>
          <p:cNvPr id="88" name="Shape 86"/>
          <p:cNvSpPr/>
          <p:nvPr/>
        </p:nvSpPr>
        <p:spPr>
          <a:xfrm>
            <a:off x="155448" y="1225296"/>
            <a:ext cx="941832" cy="512064"/>
          </a:xfrm>
          <a:prstGeom prst="rect">
            <a:avLst/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9" name="Text 87"/>
          <p:cNvSpPr/>
          <p:nvPr/>
        </p:nvSpPr>
        <p:spPr>
          <a:xfrm>
            <a:off x="201168" y="1307592"/>
            <a:ext cx="859536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PRÉPARATION</a:t>
            </a:r>
            <a:endParaRPr lang="en-US" sz="520" dirty="0"/>
          </a:p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CAPLP &amp; 3E CONCOURS</a:t>
            </a:r>
            <a:endParaRPr lang="en-US" sz="520" dirty="0"/>
          </a:p>
        </p:txBody>
      </p:sp>
      <p:sp>
        <p:nvSpPr>
          <p:cNvPr id="90" name="Shape 88"/>
          <p:cNvSpPr/>
          <p:nvPr/>
        </p:nvSpPr>
        <p:spPr>
          <a:xfrm>
            <a:off x="219456" y="2057400"/>
            <a:ext cx="749808" cy="713232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1" name="Text 89"/>
          <p:cNvSpPr/>
          <p:nvPr/>
        </p:nvSpPr>
        <p:spPr>
          <a:xfrm>
            <a:off x="292608" y="2167128"/>
            <a:ext cx="594360" cy="4572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2026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2027</a:t>
            </a:r>
            <a:endParaRPr lang="en-US" sz="1700" dirty="0"/>
          </a:p>
        </p:txBody>
      </p:sp>
      <p:sp>
        <p:nvSpPr>
          <p:cNvPr id="92" name="Shape 90"/>
          <p:cNvSpPr/>
          <p:nvPr/>
        </p:nvSpPr>
        <p:spPr>
          <a:xfrm>
            <a:off x="201168" y="2907792"/>
            <a:ext cx="822960" cy="402336"/>
          </a:xfrm>
          <a:prstGeom prst="roundRect">
            <a:avLst>
              <a:gd name="adj" fmla="val 18182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3" name="Text 91"/>
          <p:cNvSpPr/>
          <p:nvPr/>
        </p:nvSpPr>
        <p:spPr>
          <a:xfrm>
            <a:off x="274320" y="2990088"/>
            <a:ext cx="676656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 fontScale="92500" lnSpcReduction="20000"/>
          </a:bodyPr>
          <a:lstStyle/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DÉFINITION</a:t>
            </a:r>
            <a:endParaRPr lang="en-US" sz="700" dirty="0">
              <a:solidFill>
                <a:schemeClr val="tx2"/>
              </a:solidFill>
            </a:endParaRPr>
          </a:p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ET ATTENTES DE L’ÉPREUVE</a:t>
            </a:r>
            <a:endParaRPr lang="en-US" sz="700" dirty="0">
              <a:solidFill>
                <a:schemeClr val="tx2"/>
              </a:solidFill>
            </a:endParaRPr>
          </a:p>
        </p:txBody>
      </p:sp>
      <p:sp>
        <p:nvSpPr>
          <p:cNvPr id="96" name="Text 94"/>
          <p:cNvSpPr/>
          <p:nvPr/>
        </p:nvSpPr>
        <p:spPr>
          <a:xfrm>
            <a:off x="1645920" y="228600"/>
            <a:ext cx="1014984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CONSTRUIRE LA RÉALISATION PÉDAGOGIQUE ANALYSÉE</a:t>
            </a:r>
            <a:endParaRPr lang="en-US" sz="2300" dirty="0"/>
          </a:p>
        </p:txBody>
      </p:sp>
      <p:sp>
        <p:nvSpPr>
          <p:cNvPr id="97" name="Text 95"/>
          <p:cNvSpPr/>
          <p:nvPr/>
        </p:nvSpPr>
        <p:spPr>
          <a:xfrm>
            <a:off x="1645920" y="676656"/>
            <a:ext cx="950976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 séquence choisie doit être claire, contextualisée, progressive et défendable.</a:t>
            </a:r>
            <a:endParaRPr lang="en-US" sz="1050" dirty="0"/>
          </a:p>
        </p:txBody>
      </p:sp>
      <p:sp>
        <p:nvSpPr>
          <p:cNvPr id="98" name="Shape 96"/>
          <p:cNvSpPr/>
          <p:nvPr/>
        </p:nvSpPr>
        <p:spPr>
          <a:xfrm>
            <a:off x="1737360" y="1234440"/>
            <a:ext cx="297180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9" name="Shape 97"/>
          <p:cNvSpPr/>
          <p:nvPr/>
        </p:nvSpPr>
        <p:spPr>
          <a:xfrm>
            <a:off x="1938528" y="1472184"/>
            <a:ext cx="329184" cy="329184"/>
          </a:xfrm>
          <a:prstGeom prst="ellipse">
            <a:avLst/>
          </a:prstGeom>
          <a:solidFill>
            <a:srgbClr val="2B65B1"/>
          </a:solidFill>
          <a:ln w="12700">
            <a:solidFill>
              <a:srgbClr val="2B65B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0" name="Text 98"/>
          <p:cNvSpPr/>
          <p:nvPr/>
        </p:nvSpPr>
        <p:spPr>
          <a:xfrm>
            <a:off x="2020824" y="1554480"/>
            <a:ext cx="146304" cy="914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700" dirty="0"/>
          </a:p>
        </p:txBody>
      </p:sp>
      <p:sp>
        <p:nvSpPr>
          <p:cNvPr id="101" name="Text 99"/>
          <p:cNvSpPr/>
          <p:nvPr/>
        </p:nvSpPr>
        <p:spPr>
          <a:xfrm>
            <a:off x="2395728" y="1472184"/>
            <a:ext cx="1828800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3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Contexte</a:t>
            </a:r>
            <a:endParaRPr lang="en-US" sz="1350" dirty="0"/>
          </a:p>
        </p:txBody>
      </p:sp>
      <p:sp>
        <p:nvSpPr>
          <p:cNvPr id="102" name="Text 100"/>
          <p:cNvSpPr/>
          <p:nvPr/>
        </p:nvSpPr>
        <p:spPr>
          <a:xfrm>
            <a:off x="2395728" y="1874520"/>
            <a:ext cx="19202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15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public, niveau, filière, contraintes, référentiel</a:t>
            </a:r>
            <a:endParaRPr lang="en-US" sz="1150" dirty="0"/>
          </a:p>
        </p:txBody>
      </p:sp>
      <p:sp>
        <p:nvSpPr>
          <p:cNvPr id="103" name="Shape 101"/>
          <p:cNvSpPr/>
          <p:nvPr/>
        </p:nvSpPr>
        <p:spPr>
          <a:xfrm>
            <a:off x="5047488" y="1234440"/>
            <a:ext cx="297180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4" name="Shape 102"/>
          <p:cNvSpPr/>
          <p:nvPr/>
        </p:nvSpPr>
        <p:spPr>
          <a:xfrm>
            <a:off x="5248656" y="1472184"/>
            <a:ext cx="329184" cy="329184"/>
          </a:xfrm>
          <a:prstGeom prst="ellipse">
            <a:avLst/>
          </a:prstGeom>
          <a:solidFill>
            <a:srgbClr val="2B65B1"/>
          </a:solidFill>
          <a:ln w="12700">
            <a:solidFill>
              <a:srgbClr val="2B65B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5" name="Text 103"/>
          <p:cNvSpPr/>
          <p:nvPr/>
        </p:nvSpPr>
        <p:spPr>
          <a:xfrm>
            <a:off x="5330952" y="1554480"/>
            <a:ext cx="146304" cy="914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700" dirty="0"/>
          </a:p>
        </p:txBody>
      </p:sp>
      <p:sp>
        <p:nvSpPr>
          <p:cNvPr id="106" name="Text 104"/>
          <p:cNvSpPr/>
          <p:nvPr/>
        </p:nvSpPr>
        <p:spPr>
          <a:xfrm>
            <a:off x="5705856" y="1472184"/>
            <a:ext cx="1828800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3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Objectifs</a:t>
            </a:r>
            <a:endParaRPr lang="en-US" sz="1350" dirty="0"/>
          </a:p>
        </p:txBody>
      </p:sp>
      <p:sp>
        <p:nvSpPr>
          <p:cNvPr id="107" name="Text 105"/>
          <p:cNvSpPr/>
          <p:nvPr/>
        </p:nvSpPr>
        <p:spPr>
          <a:xfrm>
            <a:off x="5705856" y="1874520"/>
            <a:ext cx="19202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15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compétences, savoirs, savoir-faire, posture attendue</a:t>
            </a:r>
            <a:endParaRPr lang="en-US" sz="1150" dirty="0"/>
          </a:p>
        </p:txBody>
      </p:sp>
      <p:sp>
        <p:nvSpPr>
          <p:cNvPr id="108" name="Shape 106"/>
          <p:cNvSpPr/>
          <p:nvPr/>
        </p:nvSpPr>
        <p:spPr>
          <a:xfrm>
            <a:off x="8357616" y="1234440"/>
            <a:ext cx="297180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9" name="Shape 107"/>
          <p:cNvSpPr/>
          <p:nvPr/>
        </p:nvSpPr>
        <p:spPr>
          <a:xfrm>
            <a:off x="8558784" y="1472184"/>
            <a:ext cx="329184" cy="329184"/>
          </a:xfrm>
          <a:prstGeom prst="ellipse">
            <a:avLst/>
          </a:prstGeom>
          <a:solidFill>
            <a:srgbClr val="2B65B1"/>
          </a:solidFill>
          <a:ln w="12700">
            <a:solidFill>
              <a:srgbClr val="2B65B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0" name="Text 108"/>
          <p:cNvSpPr/>
          <p:nvPr/>
        </p:nvSpPr>
        <p:spPr>
          <a:xfrm>
            <a:off x="8641080" y="1554480"/>
            <a:ext cx="146304" cy="914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700" dirty="0"/>
          </a:p>
        </p:txBody>
      </p:sp>
      <p:sp>
        <p:nvSpPr>
          <p:cNvPr id="111" name="Text 109"/>
          <p:cNvSpPr/>
          <p:nvPr/>
        </p:nvSpPr>
        <p:spPr>
          <a:xfrm>
            <a:off x="9015984" y="1472184"/>
            <a:ext cx="1828800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3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Démarche</a:t>
            </a:r>
            <a:endParaRPr lang="en-US" sz="1350" dirty="0"/>
          </a:p>
        </p:txBody>
      </p:sp>
      <p:sp>
        <p:nvSpPr>
          <p:cNvPr id="112" name="Text 110"/>
          <p:cNvSpPr/>
          <p:nvPr/>
        </p:nvSpPr>
        <p:spPr>
          <a:xfrm>
            <a:off x="9015984" y="1874520"/>
            <a:ext cx="19202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15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inductive, déductive, expérimentale, projet</a:t>
            </a:r>
            <a:endParaRPr lang="en-US" sz="1150" dirty="0"/>
          </a:p>
        </p:txBody>
      </p:sp>
      <p:sp>
        <p:nvSpPr>
          <p:cNvPr id="113" name="Shape 111"/>
          <p:cNvSpPr/>
          <p:nvPr/>
        </p:nvSpPr>
        <p:spPr>
          <a:xfrm>
            <a:off x="1737360" y="3291840"/>
            <a:ext cx="2971800" cy="1600200"/>
          </a:xfrm>
          <a:prstGeom prst="roundRect">
            <a:avLst>
              <a:gd name="adj" fmla="val 4571"/>
            </a:avLst>
          </a:prstGeom>
          <a:solidFill>
            <a:srgbClr val="EFF7E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4" name="Shape 112"/>
          <p:cNvSpPr/>
          <p:nvPr/>
        </p:nvSpPr>
        <p:spPr>
          <a:xfrm>
            <a:off x="1938528" y="3529584"/>
            <a:ext cx="329184" cy="329184"/>
          </a:xfrm>
          <a:prstGeom prst="ellipse">
            <a:avLst/>
          </a:prstGeom>
          <a:solidFill>
            <a:srgbClr val="2B65B1"/>
          </a:solidFill>
          <a:ln w="12700">
            <a:solidFill>
              <a:srgbClr val="2B65B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5" name="Text 113"/>
          <p:cNvSpPr/>
          <p:nvPr/>
        </p:nvSpPr>
        <p:spPr>
          <a:xfrm>
            <a:off x="2020824" y="3611880"/>
            <a:ext cx="146304" cy="914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700" dirty="0"/>
          </a:p>
        </p:txBody>
      </p:sp>
      <p:sp>
        <p:nvSpPr>
          <p:cNvPr id="116" name="Text 114"/>
          <p:cNvSpPr/>
          <p:nvPr/>
        </p:nvSpPr>
        <p:spPr>
          <a:xfrm>
            <a:off x="2395728" y="3529584"/>
            <a:ext cx="1828800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3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Activités</a:t>
            </a:r>
            <a:endParaRPr lang="en-US" sz="1350" dirty="0"/>
          </a:p>
        </p:txBody>
      </p:sp>
      <p:sp>
        <p:nvSpPr>
          <p:cNvPr id="117" name="Text 115"/>
          <p:cNvSpPr/>
          <p:nvPr/>
        </p:nvSpPr>
        <p:spPr>
          <a:xfrm>
            <a:off x="2395728" y="3931920"/>
            <a:ext cx="19202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15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supports, consignes, productions, temporalité</a:t>
            </a:r>
            <a:endParaRPr lang="en-US" sz="1150" dirty="0"/>
          </a:p>
        </p:txBody>
      </p:sp>
      <p:sp>
        <p:nvSpPr>
          <p:cNvPr id="118" name="Shape 116"/>
          <p:cNvSpPr/>
          <p:nvPr/>
        </p:nvSpPr>
        <p:spPr>
          <a:xfrm>
            <a:off x="5047488" y="3291840"/>
            <a:ext cx="2971800" cy="1600200"/>
          </a:xfrm>
          <a:prstGeom prst="roundRect">
            <a:avLst>
              <a:gd name="adj" fmla="val 4571"/>
            </a:avLst>
          </a:prstGeom>
          <a:solidFill>
            <a:srgbClr val="EFF7E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9" name="Shape 117"/>
          <p:cNvSpPr/>
          <p:nvPr/>
        </p:nvSpPr>
        <p:spPr>
          <a:xfrm>
            <a:off x="5248656" y="3529584"/>
            <a:ext cx="329184" cy="329184"/>
          </a:xfrm>
          <a:prstGeom prst="ellipse">
            <a:avLst/>
          </a:prstGeom>
          <a:solidFill>
            <a:srgbClr val="2B65B1"/>
          </a:solidFill>
          <a:ln w="12700">
            <a:solidFill>
              <a:srgbClr val="2B65B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0" name="Text 118"/>
          <p:cNvSpPr/>
          <p:nvPr/>
        </p:nvSpPr>
        <p:spPr>
          <a:xfrm>
            <a:off x="5330952" y="3611880"/>
            <a:ext cx="146304" cy="914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lang="en-US" sz="700" dirty="0"/>
          </a:p>
        </p:txBody>
      </p:sp>
      <p:sp>
        <p:nvSpPr>
          <p:cNvPr id="121" name="Text 119"/>
          <p:cNvSpPr/>
          <p:nvPr/>
        </p:nvSpPr>
        <p:spPr>
          <a:xfrm>
            <a:off x="5705856" y="3529584"/>
            <a:ext cx="1828800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3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Évaluation</a:t>
            </a:r>
            <a:endParaRPr lang="en-US" sz="1350" dirty="0"/>
          </a:p>
        </p:txBody>
      </p:sp>
      <p:sp>
        <p:nvSpPr>
          <p:cNvPr id="122" name="Text 120"/>
          <p:cNvSpPr/>
          <p:nvPr/>
        </p:nvSpPr>
        <p:spPr>
          <a:xfrm>
            <a:off x="5705856" y="3931920"/>
            <a:ext cx="19202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15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critères, niveaux d’acquisition, modalités</a:t>
            </a:r>
            <a:endParaRPr lang="en-US" sz="1150" dirty="0"/>
          </a:p>
        </p:txBody>
      </p:sp>
      <p:sp>
        <p:nvSpPr>
          <p:cNvPr id="123" name="Shape 121"/>
          <p:cNvSpPr/>
          <p:nvPr/>
        </p:nvSpPr>
        <p:spPr>
          <a:xfrm>
            <a:off x="8357616" y="3291840"/>
            <a:ext cx="2971800" cy="1600200"/>
          </a:xfrm>
          <a:prstGeom prst="roundRect">
            <a:avLst>
              <a:gd name="adj" fmla="val 4571"/>
            </a:avLst>
          </a:prstGeom>
          <a:solidFill>
            <a:srgbClr val="EFF7E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4" name="Shape 122"/>
          <p:cNvSpPr/>
          <p:nvPr/>
        </p:nvSpPr>
        <p:spPr>
          <a:xfrm>
            <a:off x="8558784" y="3529584"/>
            <a:ext cx="329184" cy="329184"/>
          </a:xfrm>
          <a:prstGeom prst="ellipse">
            <a:avLst/>
          </a:prstGeom>
          <a:solidFill>
            <a:srgbClr val="2B65B1"/>
          </a:solidFill>
          <a:ln w="12700">
            <a:solidFill>
              <a:srgbClr val="2B65B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5" name="Text 123"/>
          <p:cNvSpPr/>
          <p:nvPr/>
        </p:nvSpPr>
        <p:spPr>
          <a:xfrm>
            <a:off x="8641080" y="3611880"/>
            <a:ext cx="146304" cy="914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</a:t>
            </a:r>
            <a:endParaRPr lang="en-US" sz="700" dirty="0"/>
          </a:p>
        </p:txBody>
      </p:sp>
      <p:sp>
        <p:nvSpPr>
          <p:cNvPr id="126" name="Text 124"/>
          <p:cNvSpPr/>
          <p:nvPr/>
        </p:nvSpPr>
        <p:spPr>
          <a:xfrm>
            <a:off x="9015984" y="3529584"/>
            <a:ext cx="1828800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3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Ajustements</a:t>
            </a:r>
            <a:endParaRPr lang="en-US" sz="1350" dirty="0"/>
          </a:p>
        </p:txBody>
      </p:sp>
      <p:sp>
        <p:nvSpPr>
          <p:cNvPr id="127" name="Text 125"/>
          <p:cNvSpPr/>
          <p:nvPr/>
        </p:nvSpPr>
        <p:spPr>
          <a:xfrm>
            <a:off x="9015984" y="3931920"/>
            <a:ext cx="19202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15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différenciation, remédiation, effets observés</a:t>
            </a:r>
            <a:endParaRPr lang="en-US" sz="1150" dirty="0"/>
          </a:p>
        </p:txBody>
      </p:sp>
      <p:sp>
        <p:nvSpPr>
          <p:cNvPr id="128" name="Shape 126"/>
          <p:cNvSpPr/>
          <p:nvPr/>
        </p:nvSpPr>
        <p:spPr>
          <a:xfrm>
            <a:off x="1554480" y="6382512"/>
            <a:ext cx="10378440" cy="301752"/>
          </a:xfrm>
          <a:prstGeom prst="roundRect">
            <a:avLst>
              <a:gd name="adj" fmla="val 24242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9" name="Shape 127"/>
          <p:cNvSpPr/>
          <p:nvPr/>
        </p:nvSpPr>
        <p:spPr>
          <a:xfrm>
            <a:off x="1655064" y="6455664"/>
            <a:ext cx="128016" cy="12801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0" name="Text 128"/>
          <p:cNvSpPr/>
          <p:nvPr/>
        </p:nvSpPr>
        <p:spPr>
          <a:xfrm>
            <a:off x="1856232" y="6437376"/>
            <a:ext cx="982980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7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 séquence devient une preuve si elle articule objectifs, démarches, apprentissages et évaluation.</a:t>
            </a:r>
            <a:endParaRPr lang="en-US" sz="750" dirty="0"/>
          </a:p>
        </p:txBody>
      </p:sp>
      <p:sp>
        <p:nvSpPr>
          <p:cNvPr id="131" name="Shape 92">
            <a:extLst>
              <a:ext uri="{FF2B5EF4-FFF2-40B4-BE49-F238E27FC236}">
                <a16:creationId xmlns:a16="http://schemas.microsoft.com/office/drawing/2014/main" id="{E3D8D8F3-9E38-488D-66F2-5D13A8F43EC9}"/>
              </a:ext>
            </a:extLst>
          </p:cNvPr>
          <p:cNvSpPr/>
          <p:nvPr/>
        </p:nvSpPr>
        <p:spPr>
          <a:xfrm>
            <a:off x="228600" y="3447288"/>
            <a:ext cx="713232" cy="475488"/>
          </a:xfrm>
          <a:prstGeom prst="roundRect">
            <a:avLst>
              <a:gd name="adj" fmla="val 15385"/>
            </a:avLst>
          </a:prstGeom>
          <a:solidFill>
            <a:srgbClr val="EAF1FA"/>
          </a:solidFill>
          <a:ln w="12700">
            <a:solidFill>
              <a:srgbClr val="CBD7E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2" name="Text 93">
            <a:extLst>
              <a:ext uri="{FF2B5EF4-FFF2-40B4-BE49-F238E27FC236}">
                <a16:creationId xmlns:a16="http://schemas.microsoft.com/office/drawing/2014/main" id="{01329B4D-E37F-2D11-863B-4B1EEA8DEC27}"/>
              </a:ext>
            </a:extLst>
          </p:cNvPr>
          <p:cNvSpPr/>
          <p:nvPr/>
        </p:nvSpPr>
        <p:spPr>
          <a:xfrm>
            <a:off x="283464" y="3529584"/>
            <a:ext cx="594360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/>
            <a:r>
              <a:rPr lang="en-US" sz="600" b="1" dirty="0">
                <a:solidFill>
                  <a:srgbClr val="071B52"/>
                </a:solidFill>
                <a:latin typeface="Aptos" pitchFamily="34" charset="0"/>
              </a:rPr>
              <a:t>CONSTRUCTION DU DOSSER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25880" cy="6858000"/>
          </a:xfrm>
          <a:prstGeom prst="rect">
            <a:avLst/>
          </a:prstGeom>
          <a:solidFill>
            <a:srgbClr val="F3F0EA"/>
          </a:solidFill>
          <a:ln w="12700">
            <a:solidFill>
              <a:srgbClr val="F3F0E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9144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9144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9144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Shape 4"/>
          <p:cNvSpPr/>
          <p:nvPr/>
        </p:nvSpPr>
        <p:spPr>
          <a:xfrm>
            <a:off x="9144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/>
          <p:cNvSpPr/>
          <p:nvPr/>
        </p:nvSpPr>
        <p:spPr>
          <a:xfrm>
            <a:off x="9144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Shape 6"/>
          <p:cNvSpPr/>
          <p:nvPr/>
        </p:nvSpPr>
        <p:spPr>
          <a:xfrm>
            <a:off x="9144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Shape 7"/>
          <p:cNvSpPr/>
          <p:nvPr/>
        </p:nvSpPr>
        <p:spPr>
          <a:xfrm>
            <a:off x="9144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Shape 8"/>
          <p:cNvSpPr/>
          <p:nvPr/>
        </p:nvSpPr>
        <p:spPr>
          <a:xfrm>
            <a:off x="9144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164592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Shape 10"/>
          <p:cNvSpPr/>
          <p:nvPr/>
        </p:nvSpPr>
        <p:spPr>
          <a:xfrm>
            <a:off x="164592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" name="Shape 11"/>
          <p:cNvSpPr/>
          <p:nvPr/>
        </p:nvSpPr>
        <p:spPr>
          <a:xfrm>
            <a:off x="164592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Shape 12"/>
          <p:cNvSpPr/>
          <p:nvPr/>
        </p:nvSpPr>
        <p:spPr>
          <a:xfrm>
            <a:off x="164592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5" name="Shape 13"/>
          <p:cNvSpPr/>
          <p:nvPr/>
        </p:nvSpPr>
        <p:spPr>
          <a:xfrm>
            <a:off x="164592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6" name="Shape 14"/>
          <p:cNvSpPr/>
          <p:nvPr/>
        </p:nvSpPr>
        <p:spPr>
          <a:xfrm>
            <a:off x="164592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Shape 15"/>
          <p:cNvSpPr/>
          <p:nvPr/>
        </p:nvSpPr>
        <p:spPr>
          <a:xfrm>
            <a:off x="164592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8" name="Shape 16"/>
          <p:cNvSpPr/>
          <p:nvPr/>
        </p:nvSpPr>
        <p:spPr>
          <a:xfrm>
            <a:off x="164592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9" name="Shape 17"/>
          <p:cNvSpPr/>
          <p:nvPr/>
        </p:nvSpPr>
        <p:spPr>
          <a:xfrm>
            <a:off x="237744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Shape 18"/>
          <p:cNvSpPr/>
          <p:nvPr/>
        </p:nvSpPr>
        <p:spPr>
          <a:xfrm>
            <a:off x="237744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Shape 19"/>
          <p:cNvSpPr/>
          <p:nvPr/>
        </p:nvSpPr>
        <p:spPr>
          <a:xfrm>
            <a:off x="237744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Shape 20"/>
          <p:cNvSpPr/>
          <p:nvPr/>
        </p:nvSpPr>
        <p:spPr>
          <a:xfrm>
            <a:off x="237744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3" name="Shape 21"/>
          <p:cNvSpPr/>
          <p:nvPr/>
        </p:nvSpPr>
        <p:spPr>
          <a:xfrm>
            <a:off x="237744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Shape 22"/>
          <p:cNvSpPr/>
          <p:nvPr/>
        </p:nvSpPr>
        <p:spPr>
          <a:xfrm>
            <a:off x="237744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Shape 23"/>
          <p:cNvSpPr/>
          <p:nvPr/>
        </p:nvSpPr>
        <p:spPr>
          <a:xfrm>
            <a:off x="237744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6" name="Shape 24"/>
          <p:cNvSpPr/>
          <p:nvPr/>
        </p:nvSpPr>
        <p:spPr>
          <a:xfrm>
            <a:off x="237744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7" name="Shape 25"/>
          <p:cNvSpPr/>
          <p:nvPr/>
        </p:nvSpPr>
        <p:spPr>
          <a:xfrm>
            <a:off x="310896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8" name="Shape 26"/>
          <p:cNvSpPr/>
          <p:nvPr/>
        </p:nvSpPr>
        <p:spPr>
          <a:xfrm>
            <a:off x="310896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9" name="Shape 27"/>
          <p:cNvSpPr/>
          <p:nvPr/>
        </p:nvSpPr>
        <p:spPr>
          <a:xfrm>
            <a:off x="310896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0" name="Shape 28"/>
          <p:cNvSpPr/>
          <p:nvPr/>
        </p:nvSpPr>
        <p:spPr>
          <a:xfrm>
            <a:off x="310896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1" name="Shape 29"/>
          <p:cNvSpPr/>
          <p:nvPr/>
        </p:nvSpPr>
        <p:spPr>
          <a:xfrm>
            <a:off x="310896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2" name="Shape 30"/>
          <p:cNvSpPr/>
          <p:nvPr/>
        </p:nvSpPr>
        <p:spPr>
          <a:xfrm>
            <a:off x="310896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3" name="Shape 31"/>
          <p:cNvSpPr/>
          <p:nvPr/>
        </p:nvSpPr>
        <p:spPr>
          <a:xfrm>
            <a:off x="310896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4" name="Shape 32"/>
          <p:cNvSpPr/>
          <p:nvPr/>
        </p:nvSpPr>
        <p:spPr>
          <a:xfrm>
            <a:off x="310896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5" name="Shape 33"/>
          <p:cNvSpPr/>
          <p:nvPr/>
        </p:nvSpPr>
        <p:spPr>
          <a:xfrm>
            <a:off x="384048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6" name="Shape 34"/>
          <p:cNvSpPr/>
          <p:nvPr/>
        </p:nvSpPr>
        <p:spPr>
          <a:xfrm>
            <a:off x="384048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7" name="Shape 35"/>
          <p:cNvSpPr/>
          <p:nvPr/>
        </p:nvSpPr>
        <p:spPr>
          <a:xfrm>
            <a:off x="384048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8" name="Shape 36"/>
          <p:cNvSpPr/>
          <p:nvPr/>
        </p:nvSpPr>
        <p:spPr>
          <a:xfrm>
            <a:off x="384048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9" name="Shape 37"/>
          <p:cNvSpPr/>
          <p:nvPr/>
        </p:nvSpPr>
        <p:spPr>
          <a:xfrm>
            <a:off x="384048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0" name="Shape 38"/>
          <p:cNvSpPr/>
          <p:nvPr/>
        </p:nvSpPr>
        <p:spPr>
          <a:xfrm>
            <a:off x="384048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1" name="Shape 39"/>
          <p:cNvSpPr/>
          <p:nvPr/>
        </p:nvSpPr>
        <p:spPr>
          <a:xfrm>
            <a:off x="384048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2" name="Shape 40"/>
          <p:cNvSpPr/>
          <p:nvPr/>
        </p:nvSpPr>
        <p:spPr>
          <a:xfrm>
            <a:off x="384048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3" name="Shape 41"/>
          <p:cNvSpPr/>
          <p:nvPr/>
        </p:nvSpPr>
        <p:spPr>
          <a:xfrm>
            <a:off x="45720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4" name="Shape 42"/>
          <p:cNvSpPr/>
          <p:nvPr/>
        </p:nvSpPr>
        <p:spPr>
          <a:xfrm>
            <a:off x="45720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5" name="Shape 43"/>
          <p:cNvSpPr/>
          <p:nvPr/>
        </p:nvSpPr>
        <p:spPr>
          <a:xfrm>
            <a:off x="45720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6" name="Shape 44"/>
          <p:cNvSpPr/>
          <p:nvPr/>
        </p:nvSpPr>
        <p:spPr>
          <a:xfrm>
            <a:off x="45720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7" name="Shape 45"/>
          <p:cNvSpPr/>
          <p:nvPr/>
        </p:nvSpPr>
        <p:spPr>
          <a:xfrm>
            <a:off x="45720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8" name="Shape 46"/>
          <p:cNvSpPr/>
          <p:nvPr/>
        </p:nvSpPr>
        <p:spPr>
          <a:xfrm>
            <a:off x="45720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9" name="Shape 47"/>
          <p:cNvSpPr/>
          <p:nvPr/>
        </p:nvSpPr>
        <p:spPr>
          <a:xfrm>
            <a:off x="45720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0" name="Shape 48"/>
          <p:cNvSpPr/>
          <p:nvPr/>
        </p:nvSpPr>
        <p:spPr>
          <a:xfrm>
            <a:off x="45720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1" name="Shape 49"/>
          <p:cNvSpPr/>
          <p:nvPr/>
        </p:nvSpPr>
        <p:spPr>
          <a:xfrm>
            <a:off x="11521440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2" name="Shape 50"/>
          <p:cNvSpPr/>
          <p:nvPr/>
        </p:nvSpPr>
        <p:spPr>
          <a:xfrm>
            <a:off x="11521440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3" name="Shape 51"/>
          <p:cNvSpPr/>
          <p:nvPr/>
        </p:nvSpPr>
        <p:spPr>
          <a:xfrm>
            <a:off x="11521440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4" name="Shape 52"/>
          <p:cNvSpPr/>
          <p:nvPr/>
        </p:nvSpPr>
        <p:spPr>
          <a:xfrm>
            <a:off x="11521440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5" name="Shape 53"/>
          <p:cNvSpPr/>
          <p:nvPr/>
        </p:nvSpPr>
        <p:spPr>
          <a:xfrm>
            <a:off x="11521440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6" name="Shape 54"/>
          <p:cNvSpPr/>
          <p:nvPr/>
        </p:nvSpPr>
        <p:spPr>
          <a:xfrm>
            <a:off x="11521440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7" name="Shape 55"/>
          <p:cNvSpPr/>
          <p:nvPr/>
        </p:nvSpPr>
        <p:spPr>
          <a:xfrm>
            <a:off x="11521440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8" name="Shape 56"/>
          <p:cNvSpPr/>
          <p:nvPr/>
        </p:nvSpPr>
        <p:spPr>
          <a:xfrm>
            <a:off x="11594592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9" name="Shape 57"/>
          <p:cNvSpPr/>
          <p:nvPr/>
        </p:nvSpPr>
        <p:spPr>
          <a:xfrm>
            <a:off x="11594592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0" name="Shape 58"/>
          <p:cNvSpPr/>
          <p:nvPr/>
        </p:nvSpPr>
        <p:spPr>
          <a:xfrm>
            <a:off x="11594592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1" name="Shape 59"/>
          <p:cNvSpPr/>
          <p:nvPr/>
        </p:nvSpPr>
        <p:spPr>
          <a:xfrm>
            <a:off x="11594592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2" name="Shape 60"/>
          <p:cNvSpPr/>
          <p:nvPr/>
        </p:nvSpPr>
        <p:spPr>
          <a:xfrm>
            <a:off x="11594592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3" name="Shape 61"/>
          <p:cNvSpPr/>
          <p:nvPr/>
        </p:nvSpPr>
        <p:spPr>
          <a:xfrm>
            <a:off x="11594592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4" name="Shape 62"/>
          <p:cNvSpPr/>
          <p:nvPr/>
        </p:nvSpPr>
        <p:spPr>
          <a:xfrm>
            <a:off x="11594592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5" name="Shape 63"/>
          <p:cNvSpPr/>
          <p:nvPr/>
        </p:nvSpPr>
        <p:spPr>
          <a:xfrm>
            <a:off x="11667744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6" name="Shape 64"/>
          <p:cNvSpPr/>
          <p:nvPr/>
        </p:nvSpPr>
        <p:spPr>
          <a:xfrm>
            <a:off x="11667744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7" name="Shape 65"/>
          <p:cNvSpPr/>
          <p:nvPr/>
        </p:nvSpPr>
        <p:spPr>
          <a:xfrm>
            <a:off x="11667744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8" name="Shape 66"/>
          <p:cNvSpPr/>
          <p:nvPr/>
        </p:nvSpPr>
        <p:spPr>
          <a:xfrm>
            <a:off x="11667744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9" name="Shape 67"/>
          <p:cNvSpPr/>
          <p:nvPr/>
        </p:nvSpPr>
        <p:spPr>
          <a:xfrm>
            <a:off x="11667744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0" name="Shape 68"/>
          <p:cNvSpPr/>
          <p:nvPr/>
        </p:nvSpPr>
        <p:spPr>
          <a:xfrm>
            <a:off x="11667744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1" name="Shape 69"/>
          <p:cNvSpPr/>
          <p:nvPr/>
        </p:nvSpPr>
        <p:spPr>
          <a:xfrm>
            <a:off x="11667744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2" name="Shape 70"/>
          <p:cNvSpPr/>
          <p:nvPr/>
        </p:nvSpPr>
        <p:spPr>
          <a:xfrm>
            <a:off x="11740896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3" name="Shape 71"/>
          <p:cNvSpPr/>
          <p:nvPr/>
        </p:nvSpPr>
        <p:spPr>
          <a:xfrm>
            <a:off x="11740896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4" name="Shape 72"/>
          <p:cNvSpPr/>
          <p:nvPr/>
        </p:nvSpPr>
        <p:spPr>
          <a:xfrm>
            <a:off x="11740896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5" name="Shape 73"/>
          <p:cNvSpPr/>
          <p:nvPr/>
        </p:nvSpPr>
        <p:spPr>
          <a:xfrm>
            <a:off x="11740896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6" name="Shape 74"/>
          <p:cNvSpPr/>
          <p:nvPr/>
        </p:nvSpPr>
        <p:spPr>
          <a:xfrm>
            <a:off x="11740896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7" name="Shape 75"/>
          <p:cNvSpPr/>
          <p:nvPr/>
        </p:nvSpPr>
        <p:spPr>
          <a:xfrm>
            <a:off x="11740896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8" name="Shape 76"/>
          <p:cNvSpPr/>
          <p:nvPr/>
        </p:nvSpPr>
        <p:spPr>
          <a:xfrm>
            <a:off x="11740896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9" name="Shape 77"/>
          <p:cNvSpPr/>
          <p:nvPr/>
        </p:nvSpPr>
        <p:spPr>
          <a:xfrm>
            <a:off x="11814048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0" name="Shape 78"/>
          <p:cNvSpPr/>
          <p:nvPr/>
        </p:nvSpPr>
        <p:spPr>
          <a:xfrm>
            <a:off x="11814048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1" name="Shape 79"/>
          <p:cNvSpPr/>
          <p:nvPr/>
        </p:nvSpPr>
        <p:spPr>
          <a:xfrm>
            <a:off x="11814048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2" name="Shape 80"/>
          <p:cNvSpPr/>
          <p:nvPr/>
        </p:nvSpPr>
        <p:spPr>
          <a:xfrm>
            <a:off x="11814048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3" name="Shape 81"/>
          <p:cNvSpPr/>
          <p:nvPr/>
        </p:nvSpPr>
        <p:spPr>
          <a:xfrm>
            <a:off x="11814048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4" name="Shape 82"/>
          <p:cNvSpPr/>
          <p:nvPr/>
        </p:nvSpPr>
        <p:spPr>
          <a:xfrm>
            <a:off x="11814048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5" name="Shape 83"/>
          <p:cNvSpPr/>
          <p:nvPr/>
        </p:nvSpPr>
        <p:spPr>
          <a:xfrm>
            <a:off x="11814048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6" name="Text 84"/>
          <p:cNvSpPr/>
          <p:nvPr/>
        </p:nvSpPr>
        <p:spPr>
          <a:xfrm>
            <a:off x="182880" y="256032"/>
            <a:ext cx="685800" cy="3931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&amp; MÉTIERS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D’ART</a:t>
            </a:r>
            <a:endParaRPr lang="en-US" sz="820" dirty="0"/>
          </a:p>
        </p:txBody>
      </p:sp>
      <p:sp>
        <p:nvSpPr>
          <p:cNvPr id="87" name="Text 85"/>
          <p:cNvSpPr/>
          <p:nvPr/>
        </p:nvSpPr>
        <p:spPr>
          <a:xfrm>
            <a:off x="182880" y="713232"/>
            <a:ext cx="6858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ACADÉMIE</a:t>
            </a:r>
            <a:endParaRPr lang="en-US" sz="480" dirty="0"/>
          </a:p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 CRÉTEIL</a:t>
            </a:r>
            <a:endParaRPr lang="en-US" sz="480" dirty="0"/>
          </a:p>
        </p:txBody>
      </p:sp>
      <p:sp>
        <p:nvSpPr>
          <p:cNvPr id="88" name="Shape 86"/>
          <p:cNvSpPr/>
          <p:nvPr/>
        </p:nvSpPr>
        <p:spPr>
          <a:xfrm>
            <a:off x="155448" y="1225296"/>
            <a:ext cx="941832" cy="512064"/>
          </a:xfrm>
          <a:prstGeom prst="rect">
            <a:avLst/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9" name="Text 87"/>
          <p:cNvSpPr/>
          <p:nvPr/>
        </p:nvSpPr>
        <p:spPr>
          <a:xfrm>
            <a:off x="201168" y="1307592"/>
            <a:ext cx="859536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PRÉPARATION</a:t>
            </a:r>
            <a:endParaRPr lang="en-US" sz="520" dirty="0"/>
          </a:p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CAPLP &amp; 3E CONCOURS</a:t>
            </a:r>
            <a:endParaRPr lang="en-US" sz="520" dirty="0"/>
          </a:p>
        </p:txBody>
      </p:sp>
      <p:sp>
        <p:nvSpPr>
          <p:cNvPr id="90" name="Shape 88"/>
          <p:cNvSpPr/>
          <p:nvPr/>
        </p:nvSpPr>
        <p:spPr>
          <a:xfrm>
            <a:off x="219456" y="2057400"/>
            <a:ext cx="749808" cy="713232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1" name="Text 89"/>
          <p:cNvSpPr/>
          <p:nvPr/>
        </p:nvSpPr>
        <p:spPr>
          <a:xfrm>
            <a:off x="292608" y="2167128"/>
            <a:ext cx="594360" cy="4572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2026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2027</a:t>
            </a:r>
            <a:endParaRPr lang="en-US" sz="1700" dirty="0"/>
          </a:p>
        </p:txBody>
      </p:sp>
      <p:sp>
        <p:nvSpPr>
          <p:cNvPr id="92" name="Shape 90"/>
          <p:cNvSpPr/>
          <p:nvPr/>
        </p:nvSpPr>
        <p:spPr>
          <a:xfrm>
            <a:off x="201168" y="2907792"/>
            <a:ext cx="822960" cy="402336"/>
          </a:xfrm>
          <a:prstGeom prst="roundRect">
            <a:avLst>
              <a:gd name="adj" fmla="val 18182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3" name="Text 91"/>
          <p:cNvSpPr/>
          <p:nvPr/>
        </p:nvSpPr>
        <p:spPr>
          <a:xfrm>
            <a:off x="274320" y="2990088"/>
            <a:ext cx="676656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 fontScale="92500" lnSpcReduction="20000"/>
          </a:bodyPr>
          <a:lstStyle/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DÉFINITION</a:t>
            </a:r>
            <a:endParaRPr lang="en-US" sz="700" dirty="0">
              <a:solidFill>
                <a:schemeClr val="tx2"/>
              </a:solidFill>
            </a:endParaRPr>
          </a:p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ET ATTENTES DE L’ÉPREUVE</a:t>
            </a:r>
            <a:endParaRPr lang="en-US" sz="700" dirty="0">
              <a:solidFill>
                <a:schemeClr val="tx2"/>
              </a:solidFill>
            </a:endParaRPr>
          </a:p>
        </p:txBody>
      </p:sp>
      <p:sp>
        <p:nvSpPr>
          <p:cNvPr id="96" name="Text 94"/>
          <p:cNvSpPr/>
          <p:nvPr/>
        </p:nvSpPr>
        <p:spPr>
          <a:xfrm>
            <a:off x="1645920" y="228600"/>
            <a:ext cx="1014984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ÉCRIRE LE RAEP : DE LA DESCRIPTION À L’ARGUMENTATION</a:t>
            </a:r>
            <a:endParaRPr lang="en-US" sz="2300" dirty="0"/>
          </a:p>
        </p:txBody>
      </p:sp>
      <p:sp>
        <p:nvSpPr>
          <p:cNvPr id="97" name="Text 95"/>
          <p:cNvSpPr/>
          <p:nvPr/>
        </p:nvSpPr>
        <p:spPr>
          <a:xfrm>
            <a:off x="1645920" y="676656"/>
            <a:ext cx="950976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 dossier doit expliciter les choix et produire une analyse, pas seulement raconter une séance.</a:t>
            </a:r>
            <a:endParaRPr lang="en-US" sz="1050" dirty="0"/>
          </a:p>
        </p:txBody>
      </p:sp>
      <p:sp>
        <p:nvSpPr>
          <p:cNvPr id="98" name="Shape 96"/>
          <p:cNvSpPr/>
          <p:nvPr/>
        </p:nvSpPr>
        <p:spPr>
          <a:xfrm>
            <a:off x="1828800" y="1481328"/>
            <a:ext cx="2103120" cy="749808"/>
          </a:xfrm>
          <a:prstGeom prst="chevron">
            <a:avLst/>
          </a:prstGeom>
          <a:solidFill>
            <a:srgbClr val="EAF1FA"/>
          </a:solidFill>
          <a:ln w="12700">
            <a:solidFill>
              <a:srgbClr val="D4D8D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9" name="Text 97"/>
          <p:cNvSpPr/>
          <p:nvPr/>
        </p:nvSpPr>
        <p:spPr>
          <a:xfrm>
            <a:off x="2029968" y="1737360"/>
            <a:ext cx="1353312" cy="21031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Décrire</a:t>
            </a:r>
            <a:endParaRPr lang="en-US" sz="1350" dirty="0"/>
          </a:p>
        </p:txBody>
      </p:sp>
      <p:sp>
        <p:nvSpPr>
          <p:cNvPr id="100" name="Shape 98"/>
          <p:cNvSpPr/>
          <p:nvPr/>
        </p:nvSpPr>
        <p:spPr>
          <a:xfrm>
            <a:off x="4343400" y="1481328"/>
            <a:ext cx="2103120" cy="749808"/>
          </a:xfrm>
          <a:prstGeom prst="chevron">
            <a:avLst/>
          </a:prstGeom>
          <a:solidFill>
            <a:srgbClr val="EFF7EF"/>
          </a:solidFill>
          <a:ln w="12700">
            <a:solidFill>
              <a:srgbClr val="D4D8D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1" name="Text 99"/>
          <p:cNvSpPr/>
          <p:nvPr/>
        </p:nvSpPr>
        <p:spPr>
          <a:xfrm>
            <a:off x="4544568" y="1737360"/>
            <a:ext cx="1353312" cy="21031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Analyser</a:t>
            </a:r>
            <a:endParaRPr lang="en-US" sz="1350" dirty="0"/>
          </a:p>
        </p:txBody>
      </p:sp>
      <p:sp>
        <p:nvSpPr>
          <p:cNvPr id="102" name="Shape 100"/>
          <p:cNvSpPr/>
          <p:nvPr/>
        </p:nvSpPr>
        <p:spPr>
          <a:xfrm>
            <a:off x="6858000" y="1481328"/>
            <a:ext cx="2103120" cy="749808"/>
          </a:xfrm>
          <a:prstGeom prst="chevron">
            <a:avLst/>
          </a:prstGeom>
          <a:solidFill>
            <a:srgbClr val="EAF1FA"/>
          </a:solidFill>
          <a:ln w="12700">
            <a:solidFill>
              <a:srgbClr val="D4D8D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3" name="Text 101"/>
          <p:cNvSpPr/>
          <p:nvPr/>
        </p:nvSpPr>
        <p:spPr>
          <a:xfrm>
            <a:off x="7059168" y="1737360"/>
            <a:ext cx="1353312" cy="21031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Justifier</a:t>
            </a:r>
            <a:endParaRPr lang="en-US" sz="1350" dirty="0"/>
          </a:p>
        </p:txBody>
      </p:sp>
      <p:sp>
        <p:nvSpPr>
          <p:cNvPr id="104" name="Shape 102"/>
          <p:cNvSpPr/>
          <p:nvPr/>
        </p:nvSpPr>
        <p:spPr>
          <a:xfrm>
            <a:off x="9372600" y="1481328"/>
            <a:ext cx="2103120" cy="749808"/>
          </a:xfrm>
          <a:prstGeom prst="chevron">
            <a:avLst/>
          </a:prstGeom>
          <a:solidFill>
            <a:srgbClr val="EFF7EF"/>
          </a:solidFill>
          <a:ln w="12700">
            <a:solidFill>
              <a:srgbClr val="D4D8D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5" name="Text 103"/>
          <p:cNvSpPr/>
          <p:nvPr/>
        </p:nvSpPr>
        <p:spPr>
          <a:xfrm>
            <a:off x="9573768" y="1737360"/>
            <a:ext cx="1353312" cy="21031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Mettre en perspective</a:t>
            </a:r>
            <a:endParaRPr lang="en-US" sz="1350" dirty="0"/>
          </a:p>
        </p:txBody>
      </p:sp>
      <p:sp>
        <p:nvSpPr>
          <p:cNvPr id="106" name="Shape 104"/>
          <p:cNvSpPr/>
          <p:nvPr/>
        </p:nvSpPr>
        <p:spPr>
          <a:xfrm>
            <a:off x="1920240" y="2761488"/>
            <a:ext cx="9555480" cy="2487168"/>
          </a:xfrm>
          <a:prstGeom prst="roundRect">
            <a:avLst>
              <a:gd name="adj" fmla="val 2941"/>
            </a:avLst>
          </a:prstGeom>
          <a:solidFill>
            <a:srgbClr val="FFFFF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7" name="Text 105"/>
          <p:cNvSpPr/>
          <p:nvPr/>
        </p:nvSpPr>
        <p:spPr>
          <a:xfrm>
            <a:off x="2194560" y="3035808"/>
            <a:ext cx="50292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Questions utiles pour chaque choix présenté</a:t>
            </a:r>
            <a:endParaRPr lang="en-US" sz="1600" dirty="0"/>
          </a:p>
        </p:txBody>
      </p:sp>
      <p:sp>
        <p:nvSpPr>
          <p:cNvPr id="108" name="Text 106"/>
          <p:cNvSpPr/>
          <p:nvPr/>
        </p:nvSpPr>
        <p:spPr>
          <a:xfrm>
            <a:off x="2194560" y="3520440"/>
            <a:ext cx="8549640" cy="10058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38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Pourquoi cette entrée disciplinaire ?</a:t>
            </a:r>
            <a:endParaRPr lang="en-US" sz="1380" dirty="0"/>
          </a:p>
          <a:p>
            <a:pPr marL="0" indent="0" algn="l">
              <a:buNone/>
            </a:pPr>
            <a:r>
              <a:rPr lang="en-US" sz="138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Quel apprentissage est réellement visé ?</a:t>
            </a:r>
            <a:endParaRPr lang="en-US" sz="1380" dirty="0"/>
          </a:p>
          <a:p>
            <a:pPr marL="0" indent="0" algn="l">
              <a:buNone/>
            </a:pPr>
            <a:r>
              <a:rPr lang="en-US" sz="138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Que font les élèves et que construisent-ils ?</a:t>
            </a:r>
            <a:endParaRPr lang="en-US" sz="1380" dirty="0"/>
          </a:p>
          <a:p>
            <a:pPr marL="0" indent="0" algn="l">
              <a:buNone/>
            </a:pPr>
            <a:r>
              <a:rPr lang="en-US" sz="138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Comment l’évaluation permet-elle de vérifier les acquisitions ?</a:t>
            </a:r>
            <a:endParaRPr lang="en-US" sz="1380" dirty="0"/>
          </a:p>
          <a:p>
            <a:pPr marL="0" indent="0" algn="l">
              <a:buNone/>
            </a:pPr>
            <a:r>
              <a:rPr lang="en-US" sz="138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Que modifierais-je après analyse de l’action ?</a:t>
            </a:r>
            <a:endParaRPr lang="en-US" sz="1380" dirty="0"/>
          </a:p>
        </p:txBody>
      </p:sp>
      <p:sp>
        <p:nvSpPr>
          <p:cNvPr id="109" name="Text 107"/>
          <p:cNvSpPr/>
          <p:nvPr/>
        </p:nvSpPr>
        <p:spPr>
          <a:xfrm>
            <a:off x="2194560" y="4892040"/>
            <a:ext cx="8686800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350" b="1" dirty="0">
                <a:solidFill>
                  <a:srgbClr val="1E5DA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 jury doit suivre votre raisonnement : situation → choix → effets → limites → évolution possible.</a:t>
            </a:r>
            <a:endParaRPr lang="en-US" sz="1350" dirty="0"/>
          </a:p>
        </p:txBody>
      </p:sp>
      <p:sp>
        <p:nvSpPr>
          <p:cNvPr id="110" name="Shape 108"/>
          <p:cNvSpPr/>
          <p:nvPr/>
        </p:nvSpPr>
        <p:spPr>
          <a:xfrm>
            <a:off x="1554480" y="6382512"/>
            <a:ext cx="10378440" cy="301752"/>
          </a:xfrm>
          <a:prstGeom prst="roundRect">
            <a:avLst>
              <a:gd name="adj" fmla="val 24242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1" name="Shape 109"/>
          <p:cNvSpPr/>
          <p:nvPr/>
        </p:nvSpPr>
        <p:spPr>
          <a:xfrm>
            <a:off x="1655064" y="6455664"/>
            <a:ext cx="128016" cy="12801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2" name="Text 110"/>
          <p:cNvSpPr/>
          <p:nvPr/>
        </p:nvSpPr>
        <p:spPr>
          <a:xfrm>
            <a:off x="1856232" y="6437376"/>
            <a:ext cx="982980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7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Une bonne argumentation montre comment vous pensez votre enseignement.</a:t>
            </a:r>
            <a:endParaRPr lang="en-US" sz="750" dirty="0"/>
          </a:p>
        </p:txBody>
      </p:sp>
      <p:sp>
        <p:nvSpPr>
          <p:cNvPr id="113" name="Shape 92">
            <a:extLst>
              <a:ext uri="{FF2B5EF4-FFF2-40B4-BE49-F238E27FC236}">
                <a16:creationId xmlns:a16="http://schemas.microsoft.com/office/drawing/2014/main" id="{21AEED0A-DB2D-6148-DE4B-31FC8026F160}"/>
              </a:ext>
            </a:extLst>
          </p:cNvPr>
          <p:cNvSpPr/>
          <p:nvPr/>
        </p:nvSpPr>
        <p:spPr>
          <a:xfrm>
            <a:off x="228600" y="3447288"/>
            <a:ext cx="713232" cy="475488"/>
          </a:xfrm>
          <a:prstGeom prst="roundRect">
            <a:avLst>
              <a:gd name="adj" fmla="val 15385"/>
            </a:avLst>
          </a:prstGeom>
          <a:solidFill>
            <a:srgbClr val="EAF1FA"/>
          </a:solidFill>
          <a:ln w="12700">
            <a:solidFill>
              <a:srgbClr val="CBD7E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4" name="Text 93">
            <a:extLst>
              <a:ext uri="{FF2B5EF4-FFF2-40B4-BE49-F238E27FC236}">
                <a16:creationId xmlns:a16="http://schemas.microsoft.com/office/drawing/2014/main" id="{DDC4C210-5804-5B7D-ADA0-87EBA7C91694}"/>
              </a:ext>
            </a:extLst>
          </p:cNvPr>
          <p:cNvSpPr/>
          <p:nvPr/>
        </p:nvSpPr>
        <p:spPr>
          <a:xfrm>
            <a:off x="283464" y="3529584"/>
            <a:ext cx="594360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/>
            <a:r>
              <a:rPr lang="en-US" sz="600" b="1" dirty="0">
                <a:solidFill>
                  <a:srgbClr val="071B52"/>
                </a:solidFill>
                <a:latin typeface="Aptos" pitchFamily="34" charset="0"/>
              </a:rPr>
              <a:t>CONSTRUCTION DU DOSSER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25880" cy="6858000"/>
          </a:xfrm>
          <a:prstGeom prst="rect">
            <a:avLst/>
          </a:prstGeom>
          <a:solidFill>
            <a:srgbClr val="F3F0EA"/>
          </a:solidFill>
          <a:ln w="12700">
            <a:solidFill>
              <a:srgbClr val="F3F0E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9144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9144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9144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Shape 4"/>
          <p:cNvSpPr/>
          <p:nvPr/>
        </p:nvSpPr>
        <p:spPr>
          <a:xfrm>
            <a:off x="9144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/>
          <p:cNvSpPr/>
          <p:nvPr/>
        </p:nvSpPr>
        <p:spPr>
          <a:xfrm>
            <a:off x="9144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Shape 6"/>
          <p:cNvSpPr/>
          <p:nvPr/>
        </p:nvSpPr>
        <p:spPr>
          <a:xfrm>
            <a:off x="9144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Shape 7"/>
          <p:cNvSpPr/>
          <p:nvPr/>
        </p:nvSpPr>
        <p:spPr>
          <a:xfrm>
            <a:off x="9144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Shape 8"/>
          <p:cNvSpPr/>
          <p:nvPr/>
        </p:nvSpPr>
        <p:spPr>
          <a:xfrm>
            <a:off x="9144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164592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Shape 10"/>
          <p:cNvSpPr/>
          <p:nvPr/>
        </p:nvSpPr>
        <p:spPr>
          <a:xfrm>
            <a:off x="164592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" name="Shape 11"/>
          <p:cNvSpPr/>
          <p:nvPr/>
        </p:nvSpPr>
        <p:spPr>
          <a:xfrm>
            <a:off x="164592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Shape 12"/>
          <p:cNvSpPr/>
          <p:nvPr/>
        </p:nvSpPr>
        <p:spPr>
          <a:xfrm>
            <a:off x="164592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5" name="Shape 13"/>
          <p:cNvSpPr/>
          <p:nvPr/>
        </p:nvSpPr>
        <p:spPr>
          <a:xfrm>
            <a:off x="164592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6" name="Shape 14"/>
          <p:cNvSpPr/>
          <p:nvPr/>
        </p:nvSpPr>
        <p:spPr>
          <a:xfrm>
            <a:off x="164592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Shape 15"/>
          <p:cNvSpPr/>
          <p:nvPr/>
        </p:nvSpPr>
        <p:spPr>
          <a:xfrm>
            <a:off x="164592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8" name="Shape 16"/>
          <p:cNvSpPr/>
          <p:nvPr/>
        </p:nvSpPr>
        <p:spPr>
          <a:xfrm>
            <a:off x="164592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9" name="Shape 17"/>
          <p:cNvSpPr/>
          <p:nvPr/>
        </p:nvSpPr>
        <p:spPr>
          <a:xfrm>
            <a:off x="237744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Shape 18"/>
          <p:cNvSpPr/>
          <p:nvPr/>
        </p:nvSpPr>
        <p:spPr>
          <a:xfrm>
            <a:off x="237744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Shape 19"/>
          <p:cNvSpPr/>
          <p:nvPr/>
        </p:nvSpPr>
        <p:spPr>
          <a:xfrm>
            <a:off x="237744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Shape 20"/>
          <p:cNvSpPr/>
          <p:nvPr/>
        </p:nvSpPr>
        <p:spPr>
          <a:xfrm>
            <a:off x="237744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3" name="Shape 21"/>
          <p:cNvSpPr/>
          <p:nvPr/>
        </p:nvSpPr>
        <p:spPr>
          <a:xfrm>
            <a:off x="237744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Shape 22"/>
          <p:cNvSpPr/>
          <p:nvPr/>
        </p:nvSpPr>
        <p:spPr>
          <a:xfrm>
            <a:off x="237744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Shape 23"/>
          <p:cNvSpPr/>
          <p:nvPr/>
        </p:nvSpPr>
        <p:spPr>
          <a:xfrm>
            <a:off x="237744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6" name="Shape 24"/>
          <p:cNvSpPr/>
          <p:nvPr/>
        </p:nvSpPr>
        <p:spPr>
          <a:xfrm>
            <a:off x="237744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7" name="Shape 25"/>
          <p:cNvSpPr/>
          <p:nvPr/>
        </p:nvSpPr>
        <p:spPr>
          <a:xfrm>
            <a:off x="310896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8" name="Shape 26"/>
          <p:cNvSpPr/>
          <p:nvPr/>
        </p:nvSpPr>
        <p:spPr>
          <a:xfrm>
            <a:off x="310896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9" name="Shape 27"/>
          <p:cNvSpPr/>
          <p:nvPr/>
        </p:nvSpPr>
        <p:spPr>
          <a:xfrm>
            <a:off x="310896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0" name="Shape 28"/>
          <p:cNvSpPr/>
          <p:nvPr/>
        </p:nvSpPr>
        <p:spPr>
          <a:xfrm>
            <a:off x="310896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1" name="Shape 29"/>
          <p:cNvSpPr/>
          <p:nvPr/>
        </p:nvSpPr>
        <p:spPr>
          <a:xfrm>
            <a:off x="310896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2" name="Shape 30"/>
          <p:cNvSpPr/>
          <p:nvPr/>
        </p:nvSpPr>
        <p:spPr>
          <a:xfrm>
            <a:off x="310896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3" name="Shape 31"/>
          <p:cNvSpPr/>
          <p:nvPr/>
        </p:nvSpPr>
        <p:spPr>
          <a:xfrm>
            <a:off x="310896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4" name="Shape 32"/>
          <p:cNvSpPr/>
          <p:nvPr/>
        </p:nvSpPr>
        <p:spPr>
          <a:xfrm>
            <a:off x="310896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5" name="Shape 33"/>
          <p:cNvSpPr/>
          <p:nvPr/>
        </p:nvSpPr>
        <p:spPr>
          <a:xfrm>
            <a:off x="384048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6" name="Shape 34"/>
          <p:cNvSpPr/>
          <p:nvPr/>
        </p:nvSpPr>
        <p:spPr>
          <a:xfrm>
            <a:off x="384048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7" name="Shape 35"/>
          <p:cNvSpPr/>
          <p:nvPr/>
        </p:nvSpPr>
        <p:spPr>
          <a:xfrm>
            <a:off x="384048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8" name="Shape 36"/>
          <p:cNvSpPr/>
          <p:nvPr/>
        </p:nvSpPr>
        <p:spPr>
          <a:xfrm>
            <a:off x="384048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9" name="Shape 37"/>
          <p:cNvSpPr/>
          <p:nvPr/>
        </p:nvSpPr>
        <p:spPr>
          <a:xfrm>
            <a:off x="384048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0" name="Shape 38"/>
          <p:cNvSpPr/>
          <p:nvPr/>
        </p:nvSpPr>
        <p:spPr>
          <a:xfrm>
            <a:off x="384048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1" name="Shape 39"/>
          <p:cNvSpPr/>
          <p:nvPr/>
        </p:nvSpPr>
        <p:spPr>
          <a:xfrm>
            <a:off x="384048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2" name="Shape 40"/>
          <p:cNvSpPr/>
          <p:nvPr/>
        </p:nvSpPr>
        <p:spPr>
          <a:xfrm>
            <a:off x="384048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3" name="Shape 41"/>
          <p:cNvSpPr/>
          <p:nvPr/>
        </p:nvSpPr>
        <p:spPr>
          <a:xfrm>
            <a:off x="45720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4" name="Shape 42"/>
          <p:cNvSpPr/>
          <p:nvPr/>
        </p:nvSpPr>
        <p:spPr>
          <a:xfrm>
            <a:off x="45720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5" name="Shape 43"/>
          <p:cNvSpPr/>
          <p:nvPr/>
        </p:nvSpPr>
        <p:spPr>
          <a:xfrm>
            <a:off x="45720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6" name="Shape 44"/>
          <p:cNvSpPr/>
          <p:nvPr/>
        </p:nvSpPr>
        <p:spPr>
          <a:xfrm>
            <a:off x="45720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7" name="Shape 45"/>
          <p:cNvSpPr/>
          <p:nvPr/>
        </p:nvSpPr>
        <p:spPr>
          <a:xfrm>
            <a:off x="45720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8" name="Shape 46"/>
          <p:cNvSpPr/>
          <p:nvPr/>
        </p:nvSpPr>
        <p:spPr>
          <a:xfrm>
            <a:off x="45720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9" name="Shape 47"/>
          <p:cNvSpPr/>
          <p:nvPr/>
        </p:nvSpPr>
        <p:spPr>
          <a:xfrm>
            <a:off x="45720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0" name="Shape 48"/>
          <p:cNvSpPr/>
          <p:nvPr/>
        </p:nvSpPr>
        <p:spPr>
          <a:xfrm>
            <a:off x="45720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1" name="Shape 49"/>
          <p:cNvSpPr/>
          <p:nvPr/>
        </p:nvSpPr>
        <p:spPr>
          <a:xfrm>
            <a:off x="11521440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2" name="Shape 50"/>
          <p:cNvSpPr/>
          <p:nvPr/>
        </p:nvSpPr>
        <p:spPr>
          <a:xfrm>
            <a:off x="11521440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3" name="Shape 51"/>
          <p:cNvSpPr/>
          <p:nvPr/>
        </p:nvSpPr>
        <p:spPr>
          <a:xfrm>
            <a:off x="11521440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4" name="Shape 52"/>
          <p:cNvSpPr/>
          <p:nvPr/>
        </p:nvSpPr>
        <p:spPr>
          <a:xfrm>
            <a:off x="11521440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5" name="Shape 53"/>
          <p:cNvSpPr/>
          <p:nvPr/>
        </p:nvSpPr>
        <p:spPr>
          <a:xfrm>
            <a:off x="11521440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6" name="Shape 54"/>
          <p:cNvSpPr/>
          <p:nvPr/>
        </p:nvSpPr>
        <p:spPr>
          <a:xfrm>
            <a:off x="11521440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7" name="Shape 55"/>
          <p:cNvSpPr/>
          <p:nvPr/>
        </p:nvSpPr>
        <p:spPr>
          <a:xfrm>
            <a:off x="11521440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8" name="Shape 56"/>
          <p:cNvSpPr/>
          <p:nvPr/>
        </p:nvSpPr>
        <p:spPr>
          <a:xfrm>
            <a:off x="11594592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9" name="Shape 57"/>
          <p:cNvSpPr/>
          <p:nvPr/>
        </p:nvSpPr>
        <p:spPr>
          <a:xfrm>
            <a:off x="11594592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0" name="Shape 58"/>
          <p:cNvSpPr/>
          <p:nvPr/>
        </p:nvSpPr>
        <p:spPr>
          <a:xfrm>
            <a:off x="11594592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1" name="Shape 59"/>
          <p:cNvSpPr/>
          <p:nvPr/>
        </p:nvSpPr>
        <p:spPr>
          <a:xfrm>
            <a:off x="11594592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2" name="Shape 60"/>
          <p:cNvSpPr/>
          <p:nvPr/>
        </p:nvSpPr>
        <p:spPr>
          <a:xfrm>
            <a:off x="11594592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3" name="Shape 61"/>
          <p:cNvSpPr/>
          <p:nvPr/>
        </p:nvSpPr>
        <p:spPr>
          <a:xfrm>
            <a:off x="11594592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4" name="Shape 62"/>
          <p:cNvSpPr/>
          <p:nvPr/>
        </p:nvSpPr>
        <p:spPr>
          <a:xfrm>
            <a:off x="11594592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5" name="Shape 63"/>
          <p:cNvSpPr/>
          <p:nvPr/>
        </p:nvSpPr>
        <p:spPr>
          <a:xfrm>
            <a:off x="11667744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6" name="Shape 64"/>
          <p:cNvSpPr/>
          <p:nvPr/>
        </p:nvSpPr>
        <p:spPr>
          <a:xfrm>
            <a:off x="11667744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7" name="Shape 65"/>
          <p:cNvSpPr/>
          <p:nvPr/>
        </p:nvSpPr>
        <p:spPr>
          <a:xfrm>
            <a:off x="11667744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8" name="Shape 66"/>
          <p:cNvSpPr/>
          <p:nvPr/>
        </p:nvSpPr>
        <p:spPr>
          <a:xfrm>
            <a:off x="11667744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9" name="Shape 67"/>
          <p:cNvSpPr/>
          <p:nvPr/>
        </p:nvSpPr>
        <p:spPr>
          <a:xfrm>
            <a:off x="11667744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0" name="Shape 68"/>
          <p:cNvSpPr/>
          <p:nvPr/>
        </p:nvSpPr>
        <p:spPr>
          <a:xfrm>
            <a:off x="11667744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1" name="Shape 69"/>
          <p:cNvSpPr/>
          <p:nvPr/>
        </p:nvSpPr>
        <p:spPr>
          <a:xfrm>
            <a:off x="11667744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2" name="Shape 70"/>
          <p:cNvSpPr/>
          <p:nvPr/>
        </p:nvSpPr>
        <p:spPr>
          <a:xfrm>
            <a:off x="11740896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3" name="Shape 71"/>
          <p:cNvSpPr/>
          <p:nvPr/>
        </p:nvSpPr>
        <p:spPr>
          <a:xfrm>
            <a:off x="11740896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4" name="Shape 72"/>
          <p:cNvSpPr/>
          <p:nvPr/>
        </p:nvSpPr>
        <p:spPr>
          <a:xfrm>
            <a:off x="11740896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5" name="Shape 73"/>
          <p:cNvSpPr/>
          <p:nvPr/>
        </p:nvSpPr>
        <p:spPr>
          <a:xfrm>
            <a:off x="11740896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6" name="Shape 74"/>
          <p:cNvSpPr/>
          <p:nvPr/>
        </p:nvSpPr>
        <p:spPr>
          <a:xfrm>
            <a:off x="11740896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7" name="Shape 75"/>
          <p:cNvSpPr/>
          <p:nvPr/>
        </p:nvSpPr>
        <p:spPr>
          <a:xfrm>
            <a:off x="11740896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8" name="Shape 76"/>
          <p:cNvSpPr/>
          <p:nvPr/>
        </p:nvSpPr>
        <p:spPr>
          <a:xfrm>
            <a:off x="11740896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9" name="Shape 77"/>
          <p:cNvSpPr/>
          <p:nvPr/>
        </p:nvSpPr>
        <p:spPr>
          <a:xfrm>
            <a:off x="11814048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0" name="Shape 78"/>
          <p:cNvSpPr/>
          <p:nvPr/>
        </p:nvSpPr>
        <p:spPr>
          <a:xfrm>
            <a:off x="11814048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1" name="Shape 79"/>
          <p:cNvSpPr/>
          <p:nvPr/>
        </p:nvSpPr>
        <p:spPr>
          <a:xfrm>
            <a:off x="11814048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2" name="Shape 80"/>
          <p:cNvSpPr/>
          <p:nvPr/>
        </p:nvSpPr>
        <p:spPr>
          <a:xfrm>
            <a:off x="11814048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3" name="Shape 81"/>
          <p:cNvSpPr/>
          <p:nvPr/>
        </p:nvSpPr>
        <p:spPr>
          <a:xfrm>
            <a:off x="11814048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4" name="Shape 82"/>
          <p:cNvSpPr/>
          <p:nvPr/>
        </p:nvSpPr>
        <p:spPr>
          <a:xfrm>
            <a:off x="11814048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5" name="Shape 83"/>
          <p:cNvSpPr/>
          <p:nvPr/>
        </p:nvSpPr>
        <p:spPr>
          <a:xfrm>
            <a:off x="11814048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6" name="Text 84"/>
          <p:cNvSpPr/>
          <p:nvPr/>
        </p:nvSpPr>
        <p:spPr>
          <a:xfrm>
            <a:off x="182880" y="256032"/>
            <a:ext cx="685800" cy="3931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&amp; MÉTIERS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D’ART</a:t>
            </a:r>
            <a:endParaRPr lang="en-US" sz="820" dirty="0"/>
          </a:p>
        </p:txBody>
      </p:sp>
      <p:sp>
        <p:nvSpPr>
          <p:cNvPr id="87" name="Text 85"/>
          <p:cNvSpPr/>
          <p:nvPr/>
        </p:nvSpPr>
        <p:spPr>
          <a:xfrm>
            <a:off x="182880" y="713232"/>
            <a:ext cx="6858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ACADÉMIE</a:t>
            </a:r>
            <a:endParaRPr lang="en-US" sz="480" dirty="0"/>
          </a:p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 CRÉTEIL</a:t>
            </a:r>
            <a:endParaRPr lang="en-US" sz="480" dirty="0"/>
          </a:p>
        </p:txBody>
      </p:sp>
      <p:sp>
        <p:nvSpPr>
          <p:cNvPr id="88" name="Shape 86"/>
          <p:cNvSpPr/>
          <p:nvPr/>
        </p:nvSpPr>
        <p:spPr>
          <a:xfrm>
            <a:off x="155448" y="1225296"/>
            <a:ext cx="941832" cy="512064"/>
          </a:xfrm>
          <a:prstGeom prst="rect">
            <a:avLst/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9" name="Text 87"/>
          <p:cNvSpPr/>
          <p:nvPr/>
        </p:nvSpPr>
        <p:spPr>
          <a:xfrm>
            <a:off x="201168" y="1307592"/>
            <a:ext cx="859536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PRÉPARATION</a:t>
            </a:r>
            <a:endParaRPr lang="en-US" sz="520" dirty="0"/>
          </a:p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CAPLP &amp; 3E CONCOURS</a:t>
            </a:r>
            <a:endParaRPr lang="en-US" sz="520" dirty="0"/>
          </a:p>
        </p:txBody>
      </p:sp>
      <p:sp>
        <p:nvSpPr>
          <p:cNvPr id="90" name="Shape 88"/>
          <p:cNvSpPr/>
          <p:nvPr/>
        </p:nvSpPr>
        <p:spPr>
          <a:xfrm>
            <a:off x="219456" y="2057400"/>
            <a:ext cx="749808" cy="713232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1" name="Text 89"/>
          <p:cNvSpPr/>
          <p:nvPr/>
        </p:nvSpPr>
        <p:spPr>
          <a:xfrm>
            <a:off x="292608" y="2167128"/>
            <a:ext cx="594360" cy="4572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2026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2027</a:t>
            </a:r>
            <a:endParaRPr lang="en-US" sz="1700" dirty="0"/>
          </a:p>
        </p:txBody>
      </p:sp>
      <p:sp>
        <p:nvSpPr>
          <p:cNvPr id="92" name="Shape 90"/>
          <p:cNvSpPr/>
          <p:nvPr/>
        </p:nvSpPr>
        <p:spPr>
          <a:xfrm>
            <a:off x="201168" y="2907792"/>
            <a:ext cx="822960" cy="402336"/>
          </a:xfrm>
          <a:prstGeom prst="roundRect">
            <a:avLst>
              <a:gd name="adj" fmla="val 18182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3" name="Text 91"/>
          <p:cNvSpPr/>
          <p:nvPr/>
        </p:nvSpPr>
        <p:spPr>
          <a:xfrm>
            <a:off x="274320" y="2990088"/>
            <a:ext cx="676656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 fontScale="92500" lnSpcReduction="20000"/>
          </a:bodyPr>
          <a:lstStyle/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DÉFINITION</a:t>
            </a:r>
            <a:endParaRPr lang="en-US" sz="700" dirty="0">
              <a:solidFill>
                <a:schemeClr val="tx2"/>
              </a:solidFill>
            </a:endParaRPr>
          </a:p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ET ATTENTES DE L’ÉPREUVE</a:t>
            </a:r>
            <a:endParaRPr lang="en-US" sz="700" dirty="0">
              <a:solidFill>
                <a:schemeClr val="tx2"/>
              </a:solidFill>
            </a:endParaRPr>
          </a:p>
        </p:txBody>
      </p:sp>
      <p:sp>
        <p:nvSpPr>
          <p:cNvPr id="96" name="Text 94"/>
          <p:cNvSpPr/>
          <p:nvPr/>
        </p:nvSpPr>
        <p:spPr>
          <a:xfrm>
            <a:off x="1645920" y="228600"/>
            <a:ext cx="1014984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LES ÉCUEILS À ÉVITER</a:t>
            </a:r>
            <a:endParaRPr lang="en-US" sz="2300" dirty="0"/>
          </a:p>
        </p:txBody>
      </p:sp>
      <p:sp>
        <p:nvSpPr>
          <p:cNvPr id="97" name="Text 95"/>
          <p:cNvSpPr/>
          <p:nvPr/>
        </p:nvSpPr>
        <p:spPr>
          <a:xfrm>
            <a:off x="1645920" y="676656"/>
            <a:ext cx="950976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Ils affaiblissent le dossier même lorsque l’expérience de départ est riche.</a:t>
            </a:r>
            <a:endParaRPr lang="en-US" sz="1050" dirty="0"/>
          </a:p>
        </p:txBody>
      </p:sp>
      <p:sp>
        <p:nvSpPr>
          <p:cNvPr id="98" name="Shape 96"/>
          <p:cNvSpPr/>
          <p:nvPr/>
        </p:nvSpPr>
        <p:spPr>
          <a:xfrm>
            <a:off x="1828800" y="1234440"/>
            <a:ext cx="4434840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9" name="Shape 97"/>
          <p:cNvSpPr/>
          <p:nvPr/>
        </p:nvSpPr>
        <p:spPr>
          <a:xfrm>
            <a:off x="2029968" y="1563624"/>
            <a:ext cx="256032" cy="256032"/>
          </a:xfrm>
          <a:prstGeom prst="ellipse">
            <a:avLst/>
          </a:prstGeom>
          <a:solidFill>
            <a:srgbClr val="A63B78"/>
          </a:solidFill>
          <a:ln w="12700">
            <a:solidFill>
              <a:srgbClr val="A63B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0" name="Text 98"/>
          <p:cNvSpPr/>
          <p:nvPr/>
        </p:nvSpPr>
        <p:spPr>
          <a:xfrm>
            <a:off x="2103120" y="1604772"/>
            <a:ext cx="73152" cy="731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!</a:t>
            </a:r>
            <a:endParaRPr lang="en-US" sz="700" dirty="0"/>
          </a:p>
        </p:txBody>
      </p:sp>
      <p:sp>
        <p:nvSpPr>
          <p:cNvPr id="101" name="Text 99"/>
          <p:cNvSpPr/>
          <p:nvPr/>
        </p:nvSpPr>
        <p:spPr>
          <a:xfrm>
            <a:off x="2423160" y="1481328"/>
            <a:ext cx="2651760" cy="1828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 catalogue d’expériences</a:t>
            </a:r>
            <a:endParaRPr lang="en-US" sz="1250" dirty="0"/>
          </a:p>
        </p:txBody>
      </p:sp>
      <p:sp>
        <p:nvSpPr>
          <p:cNvPr id="102" name="Text 100"/>
          <p:cNvSpPr/>
          <p:nvPr/>
        </p:nvSpPr>
        <p:spPr>
          <a:xfrm>
            <a:off x="2423160" y="1801368"/>
            <a:ext cx="3246120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07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énumérer sans analyser ni hiérarchiser.</a:t>
            </a:r>
            <a:endParaRPr lang="en-US" sz="1070" dirty="0"/>
          </a:p>
        </p:txBody>
      </p:sp>
      <p:sp>
        <p:nvSpPr>
          <p:cNvPr id="103" name="Shape 101"/>
          <p:cNvSpPr/>
          <p:nvPr/>
        </p:nvSpPr>
        <p:spPr>
          <a:xfrm>
            <a:off x="6720840" y="1234440"/>
            <a:ext cx="4434840" cy="1051560"/>
          </a:xfrm>
          <a:prstGeom prst="roundRect">
            <a:avLst>
              <a:gd name="adj" fmla="val 6957"/>
            </a:avLst>
          </a:prstGeom>
          <a:solidFill>
            <a:srgbClr val="FEF2E7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4" name="Shape 102"/>
          <p:cNvSpPr/>
          <p:nvPr/>
        </p:nvSpPr>
        <p:spPr>
          <a:xfrm>
            <a:off x="6922008" y="1563624"/>
            <a:ext cx="256032" cy="256032"/>
          </a:xfrm>
          <a:prstGeom prst="ellipse">
            <a:avLst/>
          </a:prstGeom>
          <a:solidFill>
            <a:srgbClr val="A63B78"/>
          </a:solidFill>
          <a:ln w="12700">
            <a:solidFill>
              <a:srgbClr val="A63B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5" name="Text 103"/>
          <p:cNvSpPr/>
          <p:nvPr/>
        </p:nvSpPr>
        <p:spPr>
          <a:xfrm>
            <a:off x="6995160" y="1604772"/>
            <a:ext cx="73152" cy="731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!</a:t>
            </a:r>
            <a:endParaRPr lang="en-US" sz="700" dirty="0"/>
          </a:p>
        </p:txBody>
      </p:sp>
      <p:sp>
        <p:nvSpPr>
          <p:cNvPr id="106" name="Text 104"/>
          <p:cNvSpPr/>
          <p:nvPr/>
        </p:nvSpPr>
        <p:spPr>
          <a:xfrm>
            <a:off x="7315200" y="1481328"/>
            <a:ext cx="2651760" cy="1828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 séquence hors-sol</a:t>
            </a:r>
            <a:endParaRPr lang="en-US" sz="1250" dirty="0"/>
          </a:p>
        </p:txBody>
      </p:sp>
      <p:sp>
        <p:nvSpPr>
          <p:cNvPr id="107" name="Text 105"/>
          <p:cNvSpPr/>
          <p:nvPr/>
        </p:nvSpPr>
        <p:spPr>
          <a:xfrm>
            <a:off x="7315200" y="1801368"/>
            <a:ext cx="3246120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92500"/>
          </a:bodyPr>
          <a:lstStyle/>
          <a:p>
            <a:pPr marL="0" indent="0" algn="l">
              <a:buNone/>
            </a:pPr>
            <a:r>
              <a:rPr lang="en-US" sz="107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présenter une activité sans contexte, niveau ni référentiel.</a:t>
            </a:r>
            <a:endParaRPr lang="en-US" sz="1070" dirty="0"/>
          </a:p>
        </p:txBody>
      </p:sp>
      <p:sp>
        <p:nvSpPr>
          <p:cNvPr id="108" name="Shape 106"/>
          <p:cNvSpPr/>
          <p:nvPr/>
        </p:nvSpPr>
        <p:spPr>
          <a:xfrm>
            <a:off x="1828800" y="2651760"/>
            <a:ext cx="4434840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9" name="Shape 107"/>
          <p:cNvSpPr/>
          <p:nvPr/>
        </p:nvSpPr>
        <p:spPr>
          <a:xfrm>
            <a:off x="2029968" y="2980944"/>
            <a:ext cx="256032" cy="256032"/>
          </a:xfrm>
          <a:prstGeom prst="ellipse">
            <a:avLst/>
          </a:prstGeom>
          <a:solidFill>
            <a:srgbClr val="A63B78"/>
          </a:solidFill>
          <a:ln w="12700">
            <a:solidFill>
              <a:srgbClr val="A63B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0" name="Text 108"/>
          <p:cNvSpPr/>
          <p:nvPr/>
        </p:nvSpPr>
        <p:spPr>
          <a:xfrm>
            <a:off x="2103120" y="3022092"/>
            <a:ext cx="73152" cy="731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!</a:t>
            </a:r>
            <a:endParaRPr lang="en-US" sz="700" dirty="0"/>
          </a:p>
        </p:txBody>
      </p:sp>
      <p:sp>
        <p:nvSpPr>
          <p:cNvPr id="111" name="Text 109"/>
          <p:cNvSpPr/>
          <p:nvPr/>
        </p:nvSpPr>
        <p:spPr>
          <a:xfrm>
            <a:off x="2423160" y="2898648"/>
            <a:ext cx="2651760" cy="1828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 justification vague</a:t>
            </a:r>
            <a:endParaRPr lang="en-US" sz="1250" dirty="0"/>
          </a:p>
        </p:txBody>
      </p:sp>
      <p:sp>
        <p:nvSpPr>
          <p:cNvPr id="112" name="Text 110"/>
          <p:cNvSpPr/>
          <p:nvPr/>
        </p:nvSpPr>
        <p:spPr>
          <a:xfrm>
            <a:off x="2423160" y="3218688"/>
            <a:ext cx="3246120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07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dire “cela fonctionne” sans preuve, critère ou retour.</a:t>
            </a:r>
            <a:endParaRPr lang="en-US" sz="1070" dirty="0"/>
          </a:p>
        </p:txBody>
      </p:sp>
      <p:sp>
        <p:nvSpPr>
          <p:cNvPr id="113" name="Shape 111"/>
          <p:cNvSpPr/>
          <p:nvPr/>
        </p:nvSpPr>
        <p:spPr>
          <a:xfrm>
            <a:off x="6720840" y="2651760"/>
            <a:ext cx="4434840" cy="1051560"/>
          </a:xfrm>
          <a:prstGeom prst="roundRect">
            <a:avLst>
              <a:gd name="adj" fmla="val 6957"/>
            </a:avLst>
          </a:prstGeom>
          <a:solidFill>
            <a:srgbClr val="FEF2E7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4" name="Shape 112"/>
          <p:cNvSpPr/>
          <p:nvPr/>
        </p:nvSpPr>
        <p:spPr>
          <a:xfrm>
            <a:off x="6922008" y="2980944"/>
            <a:ext cx="256032" cy="256032"/>
          </a:xfrm>
          <a:prstGeom prst="ellipse">
            <a:avLst/>
          </a:prstGeom>
          <a:solidFill>
            <a:srgbClr val="A63B78"/>
          </a:solidFill>
          <a:ln w="12700">
            <a:solidFill>
              <a:srgbClr val="A63B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5" name="Text 113"/>
          <p:cNvSpPr/>
          <p:nvPr/>
        </p:nvSpPr>
        <p:spPr>
          <a:xfrm>
            <a:off x="6995160" y="3022092"/>
            <a:ext cx="73152" cy="731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!</a:t>
            </a:r>
            <a:endParaRPr lang="en-US" sz="700" dirty="0"/>
          </a:p>
        </p:txBody>
      </p:sp>
      <p:sp>
        <p:nvSpPr>
          <p:cNvPr id="116" name="Text 114"/>
          <p:cNvSpPr/>
          <p:nvPr/>
        </p:nvSpPr>
        <p:spPr>
          <a:xfrm>
            <a:off x="7315200" y="2898648"/>
            <a:ext cx="2651760" cy="1828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 lexique flottant</a:t>
            </a:r>
            <a:endParaRPr lang="en-US" sz="1250" dirty="0"/>
          </a:p>
        </p:txBody>
      </p:sp>
      <p:sp>
        <p:nvSpPr>
          <p:cNvPr id="117" name="Text 115"/>
          <p:cNvSpPr/>
          <p:nvPr/>
        </p:nvSpPr>
        <p:spPr>
          <a:xfrm>
            <a:off x="7315200" y="3218688"/>
            <a:ext cx="3246120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07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confondre objectif, compétence, activité et évaluation.</a:t>
            </a:r>
            <a:endParaRPr lang="en-US" sz="1070" dirty="0"/>
          </a:p>
        </p:txBody>
      </p:sp>
      <p:sp>
        <p:nvSpPr>
          <p:cNvPr id="118" name="Shape 116"/>
          <p:cNvSpPr/>
          <p:nvPr/>
        </p:nvSpPr>
        <p:spPr>
          <a:xfrm>
            <a:off x="1828800" y="4069080"/>
            <a:ext cx="4434840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9" name="Shape 117"/>
          <p:cNvSpPr/>
          <p:nvPr/>
        </p:nvSpPr>
        <p:spPr>
          <a:xfrm>
            <a:off x="2029968" y="4398264"/>
            <a:ext cx="256032" cy="256032"/>
          </a:xfrm>
          <a:prstGeom prst="ellipse">
            <a:avLst/>
          </a:prstGeom>
          <a:solidFill>
            <a:srgbClr val="A63B78"/>
          </a:solidFill>
          <a:ln w="12700">
            <a:solidFill>
              <a:srgbClr val="A63B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0" name="Text 118"/>
          <p:cNvSpPr/>
          <p:nvPr/>
        </p:nvSpPr>
        <p:spPr>
          <a:xfrm>
            <a:off x="2103120" y="4439412"/>
            <a:ext cx="73152" cy="731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!</a:t>
            </a:r>
            <a:endParaRPr lang="en-US" sz="700" dirty="0"/>
          </a:p>
        </p:txBody>
      </p:sp>
      <p:sp>
        <p:nvSpPr>
          <p:cNvPr id="121" name="Text 119"/>
          <p:cNvSpPr/>
          <p:nvPr/>
        </p:nvSpPr>
        <p:spPr>
          <a:xfrm>
            <a:off x="2423160" y="4315968"/>
            <a:ext cx="2651760" cy="1828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 posture défensive</a:t>
            </a:r>
            <a:endParaRPr lang="en-US" sz="1250" dirty="0"/>
          </a:p>
        </p:txBody>
      </p:sp>
      <p:sp>
        <p:nvSpPr>
          <p:cNvPr id="122" name="Text 120"/>
          <p:cNvSpPr/>
          <p:nvPr/>
        </p:nvSpPr>
        <p:spPr>
          <a:xfrm>
            <a:off x="2423160" y="4636008"/>
            <a:ext cx="3246120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107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 pas reconnaître les limites ou les ajustements nécessaires.</a:t>
            </a:r>
            <a:endParaRPr lang="en-US" sz="1070" dirty="0"/>
          </a:p>
        </p:txBody>
      </p:sp>
      <p:sp>
        <p:nvSpPr>
          <p:cNvPr id="123" name="Shape 121"/>
          <p:cNvSpPr/>
          <p:nvPr/>
        </p:nvSpPr>
        <p:spPr>
          <a:xfrm>
            <a:off x="6720840" y="4069080"/>
            <a:ext cx="4434840" cy="1051560"/>
          </a:xfrm>
          <a:prstGeom prst="roundRect">
            <a:avLst>
              <a:gd name="adj" fmla="val 6957"/>
            </a:avLst>
          </a:prstGeom>
          <a:solidFill>
            <a:srgbClr val="FEF2E7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4" name="Shape 122"/>
          <p:cNvSpPr/>
          <p:nvPr/>
        </p:nvSpPr>
        <p:spPr>
          <a:xfrm>
            <a:off x="6922008" y="4398264"/>
            <a:ext cx="256032" cy="256032"/>
          </a:xfrm>
          <a:prstGeom prst="ellipse">
            <a:avLst/>
          </a:prstGeom>
          <a:solidFill>
            <a:srgbClr val="A63B78"/>
          </a:solidFill>
          <a:ln w="12700">
            <a:solidFill>
              <a:srgbClr val="A63B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5" name="Text 123"/>
          <p:cNvSpPr/>
          <p:nvPr/>
        </p:nvSpPr>
        <p:spPr>
          <a:xfrm>
            <a:off x="6995160" y="4439412"/>
            <a:ext cx="73152" cy="731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!</a:t>
            </a:r>
            <a:endParaRPr lang="en-US" sz="700" dirty="0"/>
          </a:p>
        </p:txBody>
      </p:sp>
      <p:sp>
        <p:nvSpPr>
          <p:cNvPr id="126" name="Text 124"/>
          <p:cNvSpPr/>
          <p:nvPr/>
        </p:nvSpPr>
        <p:spPr>
          <a:xfrm>
            <a:off x="7315200" y="4315968"/>
            <a:ext cx="2651760" cy="1828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 mise en page illisible</a:t>
            </a:r>
            <a:endParaRPr lang="en-US" sz="1250" dirty="0"/>
          </a:p>
        </p:txBody>
      </p:sp>
      <p:sp>
        <p:nvSpPr>
          <p:cNvPr id="127" name="Text 125"/>
          <p:cNvSpPr/>
          <p:nvPr/>
        </p:nvSpPr>
        <p:spPr>
          <a:xfrm>
            <a:off x="7315200" y="4636008"/>
            <a:ext cx="3246120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07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rendre difficile la compréhension du raisonnement.</a:t>
            </a:r>
            <a:endParaRPr lang="en-US" sz="1070" dirty="0"/>
          </a:p>
        </p:txBody>
      </p:sp>
      <p:sp>
        <p:nvSpPr>
          <p:cNvPr id="128" name="Shape 126"/>
          <p:cNvSpPr/>
          <p:nvPr/>
        </p:nvSpPr>
        <p:spPr>
          <a:xfrm>
            <a:off x="1554480" y="6382512"/>
            <a:ext cx="10378440" cy="301752"/>
          </a:xfrm>
          <a:prstGeom prst="roundRect">
            <a:avLst>
              <a:gd name="adj" fmla="val 24242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9" name="Shape 127"/>
          <p:cNvSpPr/>
          <p:nvPr/>
        </p:nvSpPr>
        <p:spPr>
          <a:xfrm>
            <a:off x="1655064" y="6455664"/>
            <a:ext cx="128016" cy="12801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0" name="Text 128"/>
          <p:cNvSpPr/>
          <p:nvPr/>
        </p:nvSpPr>
        <p:spPr>
          <a:xfrm>
            <a:off x="1856232" y="6437376"/>
            <a:ext cx="982980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7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À relire avant dépôt : est-ce que chaque page apporte une preuve professionnelle ?</a:t>
            </a:r>
            <a:endParaRPr lang="en-US" sz="750" dirty="0"/>
          </a:p>
        </p:txBody>
      </p:sp>
      <p:sp>
        <p:nvSpPr>
          <p:cNvPr id="131" name="Shape 92">
            <a:extLst>
              <a:ext uri="{FF2B5EF4-FFF2-40B4-BE49-F238E27FC236}">
                <a16:creationId xmlns:a16="http://schemas.microsoft.com/office/drawing/2014/main" id="{978B9E70-B2CA-C8FA-BD24-047A1C73B8E5}"/>
              </a:ext>
            </a:extLst>
          </p:cNvPr>
          <p:cNvSpPr/>
          <p:nvPr/>
        </p:nvSpPr>
        <p:spPr>
          <a:xfrm>
            <a:off x="228600" y="3447288"/>
            <a:ext cx="713232" cy="475488"/>
          </a:xfrm>
          <a:prstGeom prst="roundRect">
            <a:avLst>
              <a:gd name="adj" fmla="val 15385"/>
            </a:avLst>
          </a:prstGeom>
          <a:solidFill>
            <a:srgbClr val="EAF1FA"/>
          </a:solidFill>
          <a:ln w="12700">
            <a:solidFill>
              <a:srgbClr val="CBD7E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2" name="Text 93">
            <a:extLst>
              <a:ext uri="{FF2B5EF4-FFF2-40B4-BE49-F238E27FC236}">
                <a16:creationId xmlns:a16="http://schemas.microsoft.com/office/drawing/2014/main" id="{4F27FAFB-EAC0-C2E7-4036-6D9BBC690F22}"/>
              </a:ext>
            </a:extLst>
          </p:cNvPr>
          <p:cNvSpPr/>
          <p:nvPr/>
        </p:nvSpPr>
        <p:spPr>
          <a:xfrm>
            <a:off x="283464" y="3529584"/>
            <a:ext cx="594360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/>
            <a:r>
              <a:rPr lang="en-US" sz="600" b="1" dirty="0">
                <a:solidFill>
                  <a:srgbClr val="071B52"/>
                </a:solidFill>
                <a:latin typeface="Aptos" pitchFamily="34" charset="0"/>
              </a:rPr>
              <a:t>CONSTRUCTION DU DOSSER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25880" cy="6858000"/>
          </a:xfrm>
          <a:prstGeom prst="rect">
            <a:avLst/>
          </a:prstGeom>
          <a:solidFill>
            <a:srgbClr val="F3F0EA"/>
          </a:solidFill>
          <a:ln w="12700">
            <a:solidFill>
              <a:srgbClr val="F3F0E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9144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9144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9144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Shape 4"/>
          <p:cNvSpPr/>
          <p:nvPr/>
        </p:nvSpPr>
        <p:spPr>
          <a:xfrm>
            <a:off x="9144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/>
          <p:cNvSpPr/>
          <p:nvPr/>
        </p:nvSpPr>
        <p:spPr>
          <a:xfrm>
            <a:off x="9144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Shape 6"/>
          <p:cNvSpPr/>
          <p:nvPr/>
        </p:nvSpPr>
        <p:spPr>
          <a:xfrm>
            <a:off x="9144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Shape 7"/>
          <p:cNvSpPr/>
          <p:nvPr/>
        </p:nvSpPr>
        <p:spPr>
          <a:xfrm>
            <a:off x="9144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Shape 8"/>
          <p:cNvSpPr/>
          <p:nvPr/>
        </p:nvSpPr>
        <p:spPr>
          <a:xfrm>
            <a:off x="9144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164592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Shape 10"/>
          <p:cNvSpPr/>
          <p:nvPr/>
        </p:nvSpPr>
        <p:spPr>
          <a:xfrm>
            <a:off x="164592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" name="Shape 11"/>
          <p:cNvSpPr/>
          <p:nvPr/>
        </p:nvSpPr>
        <p:spPr>
          <a:xfrm>
            <a:off x="164592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Shape 12"/>
          <p:cNvSpPr/>
          <p:nvPr/>
        </p:nvSpPr>
        <p:spPr>
          <a:xfrm>
            <a:off x="164592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5" name="Shape 13"/>
          <p:cNvSpPr/>
          <p:nvPr/>
        </p:nvSpPr>
        <p:spPr>
          <a:xfrm>
            <a:off x="164592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6" name="Shape 14"/>
          <p:cNvSpPr/>
          <p:nvPr/>
        </p:nvSpPr>
        <p:spPr>
          <a:xfrm>
            <a:off x="164592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Shape 15"/>
          <p:cNvSpPr/>
          <p:nvPr/>
        </p:nvSpPr>
        <p:spPr>
          <a:xfrm>
            <a:off x="164592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8" name="Shape 16"/>
          <p:cNvSpPr/>
          <p:nvPr/>
        </p:nvSpPr>
        <p:spPr>
          <a:xfrm>
            <a:off x="164592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9" name="Shape 17"/>
          <p:cNvSpPr/>
          <p:nvPr/>
        </p:nvSpPr>
        <p:spPr>
          <a:xfrm>
            <a:off x="237744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Shape 18"/>
          <p:cNvSpPr/>
          <p:nvPr/>
        </p:nvSpPr>
        <p:spPr>
          <a:xfrm>
            <a:off x="237744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Shape 19"/>
          <p:cNvSpPr/>
          <p:nvPr/>
        </p:nvSpPr>
        <p:spPr>
          <a:xfrm>
            <a:off x="237744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Shape 20"/>
          <p:cNvSpPr/>
          <p:nvPr/>
        </p:nvSpPr>
        <p:spPr>
          <a:xfrm>
            <a:off x="237744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3" name="Shape 21"/>
          <p:cNvSpPr/>
          <p:nvPr/>
        </p:nvSpPr>
        <p:spPr>
          <a:xfrm>
            <a:off x="237744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Shape 22"/>
          <p:cNvSpPr/>
          <p:nvPr/>
        </p:nvSpPr>
        <p:spPr>
          <a:xfrm>
            <a:off x="237744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Shape 23"/>
          <p:cNvSpPr/>
          <p:nvPr/>
        </p:nvSpPr>
        <p:spPr>
          <a:xfrm>
            <a:off x="237744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6" name="Shape 24"/>
          <p:cNvSpPr/>
          <p:nvPr/>
        </p:nvSpPr>
        <p:spPr>
          <a:xfrm>
            <a:off x="237744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7" name="Shape 25"/>
          <p:cNvSpPr/>
          <p:nvPr/>
        </p:nvSpPr>
        <p:spPr>
          <a:xfrm>
            <a:off x="310896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8" name="Shape 26"/>
          <p:cNvSpPr/>
          <p:nvPr/>
        </p:nvSpPr>
        <p:spPr>
          <a:xfrm>
            <a:off x="310896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9" name="Shape 27"/>
          <p:cNvSpPr/>
          <p:nvPr/>
        </p:nvSpPr>
        <p:spPr>
          <a:xfrm>
            <a:off x="310896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0" name="Shape 28"/>
          <p:cNvSpPr/>
          <p:nvPr/>
        </p:nvSpPr>
        <p:spPr>
          <a:xfrm>
            <a:off x="310896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1" name="Shape 29"/>
          <p:cNvSpPr/>
          <p:nvPr/>
        </p:nvSpPr>
        <p:spPr>
          <a:xfrm>
            <a:off x="310896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2" name="Shape 30"/>
          <p:cNvSpPr/>
          <p:nvPr/>
        </p:nvSpPr>
        <p:spPr>
          <a:xfrm>
            <a:off x="310896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3" name="Shape 31"/>
          <p:cNvSpPr/>
          <p:nvPr/>
        </p:nvSpPr>
        <p:spPr>
          <a:xfrm>
            <a:off x="310896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4" name="Shape 32"/>
          <p:cNvSpPr/>
          <p:nvPr/>
        </p:nvSpPr>
        <p:spPr>
          <a:xfrm>
            <a:off x="310896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5" name="Shape 33"/>
          <p:cNvSpPr/>
          <p:nvPr/>
        </p:nvSpPr>
        <p:spPr>
          <a:xfrm>
            <a:off x="384048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6" name="Shape 34"/>
          <p:cNvSpPr/>
          <p:nvPr/>
        </p:nvSpPr>
        <p:spPr>
          <a:xfrm>
            <a:off x="384048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7" name="Shape 35"/>
          <p:cNvSpPr/>
          <p:nvPr/>
        </p:nvSpPr>
        <p:spPr>
          <a:xfrm>
            <a:off x="384048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8" name="Shape 36"/>
          <p:cNvSpPr/>
          <p:nvPr/>
        </p:nvSpPr>
        <p:spPr>
          <a:xfrm>
            <a:off x="384048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9" name="Shape 37"/>
          <p:cNvSpPr/>
          <p:nvPr/>
        </p:nvSpPr>
        <p:spPr>
          <a:xfrm>
            <a:off x="384048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0" name="Shape 38"/>
          <p:cNvSpPr/>
          <p:nvPr/>
        </p:nvSpPr>
        <p:spPr>
          <a:xfrm>
            <a:off x="384048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1" name="Shape 39"/>
          <p:cNvSpPr/>
          <p:nvPr/>
        </p:nvSpPr>
        <p:spPr>
          <a:xfrm>
            <a:off x="384048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2" name="Shape 40"/>
          <p:cNvSpPr/>
          <p:nvPr/>
        </p:nvSpPr>
        <p:spPr>
          <a:xfrm>
            <a:off x="384048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3" name="Shape 41"/>
          <p:cNvSpPr/>
          <p:nvPr/>
        </p:nvSpPr>
        <p:spPr>
          <a:xfrm>
            <a:off x="45720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4" name="Shape 42"/>
          <p:cNvSpPr/>
          <p:nvPr/>
        </p:nvSpPr>
        <p:spPr>
          <a:xfrm>
            <a:off x="45720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5" name="Shape 43"/>
          <p:cNvSpPr/>
          <p:nvPr/>
        </p:nvSpPr>
        <p:spPr>
          <a:xfrm>
            <a:off x="45720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6" name="Shape 44"/>
          <p:cNvSpPr/>
          <p:nvPr/>
        </p:nvSpPr>
        <p:spPr>
          <a:xfrm>
            <a:off x="45720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7" name="Shape 45"/>
          <p:cNvSpPr/>
          <p:nvPr/>
        </p:nvSpPr>
        <p:spPr>
          <a:xfrm>
            <a:off x="45720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8" name="Shape 46"/>
          <p:cNvSpPr/>
          <p:nvPr/>
        </p:nvSpPr>
        <p:spPr>
          <a:xfrm>
            <a:off x="45720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9" name="Shape 47"/>
          <p:cNvSpPr/>
          <p:nvPr/>
        </p:nvSpPr>
        <p:spPr>
          <a:xfrm>
            <a:off x="45720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0" name="Shape 48"/>
          <p:cNvSpPr/>
          <p:nvPr/>
        </p:nvSpPr>
        <p:spPr>
          <a:xfrm>
            <a:off x="45720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1" name="Shape 49"/>
          <p:cNvSpPr/>
          <p:nvPr/>
        </p:nvSpPr>
        <p:spPr>
          <a:xfrm>
            <a:off x="11521440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2" name="Shape 50"/>
          <p:cNvSpPr/>
          <p:nvPr/>
        </p:nvSpPr>
        <p:spPr>
          <a:xfrm>
            <a:off x="11521440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3" name="Shape 51"/>
          <p:cNvSpPr/>
          <p:nvPr/>
        </p:nvSpPr>
        <p:spPr>
          <a:xfrm>
            <a:off x="11521440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4" name="Shape 52"/>
          <p:cNvSpPr/>
          <p:nvPr/>
        </p:nvSpPr>
        <p:spPr>
          <a:xfrm>
            <a:off x="11521440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5" name="Shape 53"/>
          <p:cNvSpPr/>
          <p:nvPr/>
        </p:nvSpPr>
        <p:spPr>
          <a:xfrm>
            <a:off x="11521440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6" name="Shape 54"/>
          <p:cNvSpPr/>
          <p:nvPr/>
        </p:nvSpPr>
        <p:spPr>
          <a:xfrm>
            <a:off x="11521440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7" name="Shape 55"/>
          <p:cNvSpPr/>
          <p:nvPr/>
        </p:nvSpPr>
        <p:spPr>
          <a:xfrm>
            <a:off x="11521440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8" name="Shape 56"/>
          <p:cNvSpPr/>
          <p:nvPr/>
        </p:nvSpPr>
        <p:spPr>
          <a:xfrm>
            <a:off x="11594592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9" name="Shape 57"/>
          <p:cNvSpPr/>
          <p:nvPr/>
        </p:nvSpPr>
        <p:spPr>
          <a:xfrm>
            <a:off x="11594592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0" name="Shape 58"/>
          <p:cNvSpPr/>
          <p:nvPr/>
        </p:nvSpPr>
        <p:spPr>
          <a:xfrm>
            <a:off x="11594592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1" name="Shape 59"/>
          <p:cNvSpPr/>
          <p:nvPr/>
        </p:nvSpPr>
        <p:spPr>
          <a:xfrm>
            <a:off x="11594592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2" name="Shape 60"/>
          <p:cNvSpPr/>
          <p:nvPr/>
        </p:nvSpPr>
        <p:spPr>
          <a:xfrm>
            <a:off x="11594592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3" name="Shape 61"/>
          <p:cNvSpPr/>
          <p:nvPr/>
        </p:nvSpPr>
        <p:spPr>
          <a:xfrm>
            <a:off x="11594592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4" name="Shape 62"/>
          <p:cNvSpPr/>
          <p:nvPr/>
        </p:nvSpPr>
        <p:spPr>
          <a:xfrm>
            <a:off x="11594592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5" name="Shape 63"/>
          <p:cNvSpPr/>
          <p:nvPr/>
        </p:nvSpPr>
        <p:spPr>
          <a:xfrm>
            <a:off x="11667744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6" name="Shape 64"/>
          <p:cNvSpPr/>
          <p:nvPr/>
        </p:nvSpPr>
        <p:spPr>
          <a:xfrm>
            <a:off x="11667744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7" name="Shape 65"/>
          <p:cNvSpPr/>
          <p:nvPr/>
        </p:nvSpPr>
        <p:spPr>
          <a:xfrm>
            <a:off x="11667744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8" name="Shape 66"/>
          <p:cNvSpPr/>
          <p:nvPr/>
        </p:nvSpPr>
        <p:spPr>
          <a:xfrm>
            <a:off x="11667744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9" name="Shape 67"/>
          <p:cNvSpPr/>
          <p:nvPr/>
        </p:nvSpPr>
        <p:spPr>
          <a:xfrm>
            <a:off x="11667744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0" name="Shape 68"/>
          <p:cNvSpPr/>
          <p:nvPr/>
        </p:nvSpPr>
        <p:spPr>
          <a:xfrm>
            <a:off x="11667744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1" name="Shape 69"/>
          <p:cNvSpPr/>
          <p:nvPr/>
        </p:nvSpPr>
        <p:spPr>
          <a:xfrm>
            <a:off x="11667744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2" name="Shape 70"/>
          <p:cNvSpPr/>
          <p:nvPr/>
        </p:nvSpPr>
        <p:spPr>
          <a:xfrm>
            <a:off x="11740896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3" name="Shape 71"/>
          <p:cNvSpPr/>
          <p:nvPr/>
        </p:nvSpPr>
        <p:spPr>
          <a:xfrm>
            <a:off x="11740896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4" name="Shape 72"/>
          <p:cNvSpPr/>
          <p:nvPr/>
        </p:nvSpPr>
        <p:spPr>
          <a:xfrm>
            <a:off x="11740896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5" name="Shape 73"/>
          <p:cNvSpPr/>
          <p:nvPr/>
        </p:nvSpPr>
        <p:spPr>
          <a:xfrm>
            <a:off x="11740896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6" name="Shape 74"/>
          <p:cNvSpPr/>
          <p:nvPr/>
        </p:nvSpPr>
        <p:spPr>
          <a:xfrm>
            <a:off x="11740896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7" name="Shape 75"/>
          <p:cNvSpPr/>
          <p:nvPr/>
        </p:nvSpPr>
        <p:spPr>
          <a:xfrm>
            <a:off x="11740896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8" name="Shape 76"/>
          <p:cNvSpPr/>
          <p:nvPr/>
        </p:nvSpPr>
        <p:spPr>
          <a:xfrm>
            <a:off x="11740896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9" name="Shape 77"/>
          <p:cNvSpPr/>
          <p:nvPr/>
        </p:nvSpPr>
        <p:spPr>
          <a:xfrm>
            <a:off x="11814048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0" name="Shape 78"/>
          <p:cNvSpPr/>
          <p:nvPr/>
        </p:nvSpPr>
        <p:spPr>
          <a:xfrm>
            <a:off x="11814048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1" name="Shape 79"/>
          <p:cNvSpPr/>
          <p:nvPr/>
        </p:nvSpPr>
        <p:spPr>
          <a:xfrm>
            <a:off x="11814048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2" name="Shape 80"/>
          <p:cNvSpPr/>
          <p:nvPr/>
        </p:nvSpPr>
        <p:spPr>
          <a:xfrm>
            <a:off x="11814048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3" name="Shape 81"/>
          <p:cNvSpPr/>
          <p:nvPr/>
        </p:nvSpPr>
        <p:spPr>
          <a:xfrm>
            <a:off x="11814048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4" name="Shape 82"/>
          <p:cNvSpPr/>
          <p:nvPr/>
        </p:nvSpPr>
        <p:spPr>
          <a:xfrm>
            <a:off x="11814048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5" name="Shape 83"/>
          <p:cNvSpPr/>
          <p:nvPr/>
        </p:nvSpPr>
        <p:spPr>
          <a:xfrm>
            <a:off x="11814048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6" name="Text 84"/>
          <p:cNvSpPr/>
          <p:nvPr/>
        </p:nvSpPr>
        <p:spPr>
          <a:xfrm>
            <a:off x="182880" y="256032"/>
            <a:ext cx="685800" cy="3931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&amp; MÉTIERS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D’ART</a:t>
            </a:r>
            <a:endParaRPr lang="en-US" sz="820" dirty="0"/>
          </a:p>
        </p:txBody>
      </p:sp>
      <p:sp>
        <p:nvSpPr>
          <p:cNvPr id="87" name="Text 85"/>
          <p:cNvSpPr/>
          <p:nvPr/>
        </p:nvSpPr>
        <p:spPr>
          <a:xfrm>
            <a:off x="182880" y="713232"/>
            <a:ext cx="6858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ACADÉMIE</a:t>
            </a:r>
            <a:endParaRPr lang="en-US" sz="480" dirty="0"/>
          </a:p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 CRÉTEIL</a:t>
            </a:r>
            <a:endParaRPr lang="en-US" sz="480" dirty="0"/>
          </a:p>
        </p:txBody>
      </p:sp>
      <p:sp>
        <p:nvSpPr>
          <p:cNvPr id="88" name="Shape 86"/>
          <p:cNvSpPr/>
          <p:nvPr/>
        </p:nvSpPr>
        <p:spPr>
          <a:xfrm>
            <a:off x="155448" y="1225296"/>
            <a:ext cx="941832" cy="512064"/>
          </a:xfrm>
          <a:prstGeom prst="rect">
            <a:avLst/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9" name="Text 87"/>
          <p:cNvSpPr/>
          <p:nvPr/>
        </p:nvSpPr>
        <p:spPr>
          <a:xfrm>
            <a:off x="201168" y="1307592"/>
            <a:ext cx="859536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PRÉPARATION</a:t>
            </a:r>
            <a:endParaRPr lang="en-US" sz="520" dirty="0"/>
          </a:p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CAPLP &amp; 3E CONCOURS</a:t>
            </a:r>
            <a:endParaRPr lang="en-US" sz="520" dirty="0"/>
          </a:p>
        </p:txBody>
      </p:sp>
      <p:sp>
        <p:nvSpPr>
          <p:cNvPr id="90" name="Shape 88"/>
          <p:cNvSpPr/>
          <p:nvPr/>
        </p:nvSpPr>
        <p:spPr>
          <a:xfrm>
            <a:off x="219456" y="2057400"/>
            <a:ext cx="749808" cy="713232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1" name="Text 89"/>
          <p:cNvSpPr/>
          <p:nvPr/>
        </p:nvSpPr>
        <p:spPr>
          <a:xfrm>
            <a:off x="292608" y="2167128"/>
            <a:ext cx="594360" cy="4572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2026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2027</a:t>
            </a:r>
            <a:endParaRPr lang="en-US" sz="1700" dirty="0"/>
          </a:p>
        </p:txBody>
      </p:sp>
      <p:sp>
        <p:nvSpPr>
          <p:cNvPr id="92" name="Shape 90"/>
          <p:cNvSpPr/>
          <p:nvPr/>
        </p:nvSpPr>
        <p:spPr>
          <a:xfrm>
            <a:off x="201168" y="2907792"/>
            <a:ext cx="822960" cy="402336"/>
          </a:xfrm>
          <a:prstGeom prst="roundRect">
            <a:avLst>
              <a:gd name="adj" fmla="val 18182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3" name="Text 91"/>
          <p:cNvSpPr/>
          <p:nvPr/>
        </p:nvSpPr>
        <p:spPr>
          <a:xfrm>
            <a:off x="274320" y="2990088"/>
            <a:ext cx="676656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 fontScale="92500" lnSpcReduction="20000"/>
          </a:bodyPr>
          <a:lstStyle/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DÉFINITION</a:t>
            </a:r>
            <a:endParaRPr lang="en-US" sz="700" dirty="0">
              <a:solidFill>
                <a:schemeClr val="tx2"/>
              </a:solidFill>
            </a:endParaRPr>
          </a:p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ET ATTENTES DE L’ÉPREUVE</a:t>
            </a:r>
            <a:endParaRPr lang="en-US" sz="700" dirty="0">
              <a:solidFill>
                <a:schemeClr val="tx2"/>
              </a:solidFill>
            </a:endParaRPr>
          </a:p>
        </p:txBody>
      </p:sp>
      <p:sp>
        <p:nvSpPr>
          <p:cNvPr id="96" name="Text 94"/>
          <p:cNvSpPr/>
          <p:nvPr/>
        </p:nvSpPr>
        <p:spPr>
          <a:xfrm>
            <a:off x="1645920" y="228600"/>
            <a:ext cx="1014984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MÉTHODE DE PRÉPARATION : UN CHANTIER CONTINU</a:t>
            </a:r>
            <a:endParaRPr lang="en-US" sz="2300" dirty="0"/>
          </a:p>
        </p:txBody>
      </p:sp>
      <p:sp>
        <p:nvSpPr>
          <p:cNvPr id="97" name="Text 95"/>
          <p:cNvSpPr/>
          <p:nvPr/>
        </p:nvSpPr>
        <p:spPr>
          <a:xfrm>
            <a:off x="1645920" y="676656"/>
            <a:ext cx="950976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 RAEP se construit par itérations : collecte, sélection, analyse, réécriture.</a:t>
            </a:r>
            <a:endParaRPr lang="en-US" sz="1050" dirty="0"/>
          </a:p>
        </p:txBody>
      </p:sp>
      <p:sp>
        <p:nvSpPr>
          <p:cNvPr id="98" name="Shape 96"/>
          <p:cNvSpPr/>
          <p:nvPr/>
        </p:nvSpPr>
        <p:spPr>
          <a:xfrm>
            <a:off x="1828800" y="1234440"/>
            <a:ext cx="283464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9" name="Shape 97"/>
          <p:cNvSpPr/>
          <p:nvPr/>
        </p:nvSpPr>
        <p:spPr>
          <a:xfrm>
            <a:off x="2011680" y="1417320"/>
            <a:ext cx="438912" cy="438912"/>
          </a:xfrm>
          <a:prstGeom prst="roundRect">
            <a:avLst>
              <a:gd name="adj" fmla="val 14583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0" name="Text 98"/>
          <p:cNvSpPr/>
          <p:nvPr/>
        </p:nvSpPr>
        <p:spPr>
          <a:xfrm>
            <a:off x="2148840" y="1536192"/>
            <a:ext cx="146304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92500"/>
          </a:bodyPr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800" dirty="0"/>
          </a:p>
        </p:txBody>
      </p:sp>
      <p:sp>
        <p:nvSpPr>
          <p:cNvPr id="101" name="Text 99"/>
          <p:cNvSpPr/>
          <p:nvPr/>
        </p:nvSpPr>
        <p:spPr>
          <a:xfrm>
            <a:off x="2578608" y="1463040"/>
            <a:ext cx="1280160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3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Collecter</a:t>
            </a:r>
            <a:endParaRPr lang="en-US" sz="1350" dirty="0"/>
          </a:p>
        </p:txBody>
      </p:sp>
      <p:sp>
        <p:nvSpPr>
          <p:cNvPr id="102" name="Text 100"/>
          <p:cNvSpPr/>
          <p:nvPr/>
        </p:nvSpPr>
        <p:spPr>
          <a:xfrm>
            <a:off x="2578608" y="1892808"/>
            <a:ext cx="16916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10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parcours, responsabilités, situations, productions, évaluations</a:t>
            </a:r>
            <a:endParaRPr lang="en-US" sz="1100" dirty="0"/>
          </a:p>
        </p:txBody>
      </p:sp>
      <p:sp>
        <p:nvSpPr>
          <p:cNvPr id="103" name="Shape 101"/>
          <p:cNvSpPr/>
          <p:nvPr/>
        </p:nvSpPr>
        <p:spPr>
          <a:xfrm>
            <a:off x="5074920" y="1234440"/>
            <a:ext cx="283464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4" name="Shape 102"/>
          <p:cNvSpPr/>
          <p:nvPr/>
        </p:nvSpPr>
        <p:spPr>
          <a:xfrm>
            <a:off x="5257800" y="1417320"/>
            <a:ext cx="438912" cy="438912"/>
          </a:xfrm>
          <a:prstGeom prst="roundRect">
            <a:avLst>
              <a:gd name="adj" fmla="val 14583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5" name="Text 103"/>
          <p:cNvSpPr/>
          <p:nvPr/>
        </p:nvSpPr>
        <p:spPr>
          <a:xfrm>
            <a:off x="5394960" y="1536192"/>
            <a:ext cx="146304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92500"/>
          </a:bodyPr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800" dirty="0"/>
          </a:p>
        </p:txBody>
      </p:sp>
      <p:sp>
        <p:nvSpPr>
          <p:cNvPr id="106" name="Text 104"/>
          <p:cNvSpPr/>
          <p:nvPr/>
        </p:nvSpPr>
        <p:spPr>
          <a:xfrm>
            <a:off x="5824728" y="1463040"/>
            <a:ext cx="1280160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3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Sélectionner</a:t>
            </a:r>
            <a:endParaRPr lang="en-US" sz="1350" dirty="0"/>
          </a:p>
        </p:txBody>
      </p:sp>
      <p:sp>
        <p:nvSpPr>
          <p:cNvPr id="107" name="Text 105"/>
          <p:cNvSpPr/>
          <p:nvPr/>
        </p:nvSpPr>
        <p:spPr>
          <a:xfrm>
            <a:off x="5824728" y="1892808"/>
            <a:ext cx="16916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10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une réalisation suffisamment riche et analysable</a:t>
            </a:r>
            <a:endParaRPr lang="en-US" sz="1100" dirty="0"/>
          </a:p>
        </p:txBody>
      </p:sp>
      <p:sp>
        <p:nvSpPr>
          <p:cNvPr id="108" name="Shape 106"/>
          <p:cNvSpPr/>
          <p:nvPr/>
        </p:nvSpPr>
        <p:spPr>
          <a:xfrm>
            <a:off x="8321040" y="1234440"/>
            <a:ext cx="283464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9" name="Shape 107"/>
          <p:cNvSpPr/>
          <p:nvPr/>
        </p:nvSpPr>
        <p:spPr>
          <a:xfrm>
            <a:off x="8503920" y="1417320"/>
            <a:ext cx="438912" cy="438912"/>
          </a:xfrm>
          <a:prstGeom prst="roundRect">
            <a:avLst>
              <a:gd name="adj" fmla="val 14583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0" name="Text 108"/>
          <p:cNvSpPr/>
          <p:nvPr/>
        </p:nvSpPr>
        <p:spPr>
          <a:xfrm>
            <a:off x="8641080" y="1536192"/>
            <a:ext cx="146304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92500"/>
          </a:bodyPr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800" dirty="0"/>
          </a:p>
        </p:txBody>
      </p:sp>
      <p:sp>
        <p:nvSpPr>
          <p:cNvPr id="111" name="Text 109"/>
          <p:cNvSpPr/>
          <p:nvPr/>
        </p:nvSpPr>
        <p:spPr>
          <a:xfrm>
            <a:off x="9070848" y="1463040"/>
            <a:ext cx="1280160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3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Problématiser</a:t>
            </a:r>
            <a:endParaRPr lang="en-US" sz="1350" dirty="0"/>
          </a:p>
        </p:txBody>
      </p:sp>
      <p:sp>
        <p:nvSpPr>
          <p:cNvPr id="112" name="Text 110"/>
          <p:cNvSpPr/>
          <p:nvPr/>
        </p:nvSpPr>
        <p:spPr>
          <a:xfrm>
            <a:off x="9070848" y="1892808"/>
            <a:ext cx="16916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10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identifier l’enjeu professionnel et pédagogique</a:t>
            </a:r>
            <a:endParaRPr lang="en-US" sz="1100" dirty="0"/>
          </a:p>
        </p:txBody>
      </p:sp>
      <p:sp>
        <p:nvSpPr>
          <p:cNvPr id="113" name="Shape 111"/>
          <p:cNvSpPr/>
          <p:nvPr/>
        </p:nvSpPr>
        <p:spPr>
          <a:xfrm>
            <a:off x="1828800" y="3291840"/>
            <a:ext cx="2834640" cy="1600200"/>
          </a:xfrm>
          <a:prstGeom prst="roundRect">
            <a:avLst>
              <a:gd name="adj" fmla="val 4571"/>
            </a:avLst>
          </a:prstGeom>
          <a:solidFill>
            <a:srgbClr val="EFF7E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4" name="Shape 112"/>
          <p:cNvSpPr/>
          <p:nvPr/>
        </p:nvSpPr>
        <p:spPr>
          <a:xfrm>
            <a:off x="2011680" y="3474720"/>
            <a:ext cx="438912" cy="438912"/>
          </a:xfrm>
          <a:prstGeom prst="roundRect">
            <a:avLst>
              <a:gd name="adj" fmla="val 14583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5" name="Text 113"/>
          <p:cNvSpPr/>
          <p:nvPr/>
        </p:nvSpPr>
        <p:spPr>
          <a:xfrm>
            <a:off x="2148840" y="3593592"/>
            <a:ext cx="146304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92500"/>
          </a:bodyPr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800" dirty="0"/>
          </a:p>
        </p:txBody>
      </p:sp>
      <p:sp>
        <p:nvSpPr>
          <p:cNvPr id="116" name="Text 114"/>
          <p:cNvSpPr/>
          <p:nvPr/>
        </p:nvSpPr>
        <p:spPr>
          <a:xfrm>
            <a:off x="2578608" y="3520440"/>
            <a:ext cx="1280160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3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Structurer</a:t>
            </a:r>
            <a:endParaRPr lang="en-US" sz="1350" dirty="0"/>
          </a:p>
        </p:txBody>
      </p:sp>
      <p:sp>
        <p:nvSpPr>
          <p:cNvPr id="117" name="Text 115"/>
          <p:cNvSpPr/>
          <p:nvPr/>
        </p:nvSpPr>
        <p:spPr>
          <a:xfrm>
            <a:off x="2578608" y="3950208"/>
            <a:ext cx="16916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10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organiser le dossier en deux parties lisibles</a:t>
            </a:r>
            <a:endParaRPr lang="en-US" sz="1100" dirty="0"/>
          </a:p>
        </p:txBody>
      </p:sp>
      <p:sp>
        <p:nvSpPr>
          <p:cNvPr id="118" name="Shape 116"/>
          <p:cNvSpPr/>
          <p:nvPr/>
        </p:nvSpPr>
        <p:spPr>
          <a:xfrm>
            <a:off x="5074920" y="3291840"/>
            <a:ext cx="2834640" cy="1600200"/>
          </a:xfrm>
          <a:prstGeom prst="roundRect">
            <a:avLst>
              <a:gd name="adj" fmla="val 4571"/>
            </a:avLst>
          </a:prstGeom>
          <a:solidFill>
            <a:srgbClr val="EFF7E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9" name="Shape 117"/>
          <p:cNvSpPr/>
          <p:nvPr/>
        </p:nvSpPr>
        <p:spPr>
          <a:xfrm>
            <a:off x="5257800" y="3474720"/>
            <a:ext cx="438912" cy="438912"/>
          </a:xfrm>
          <a:prstGeom prst="roundRect">
            <a:avLst>
              <a:gd name="adj" fmla="val 14583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0" name="Text 118"/>
          <p:cNvSpPr/>
          <p:nvPr/>
        </p:nvSpPr>
        <p:spPr>
          <a:xfrm>
            <a:off x="5394960" y="3593592"/>
            <a:ext cx="146304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92500"/>
          </a:bodyPr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lang="en-US" sz="800" dirty="0"/>
          </a:p>
        </p:txBody>
      </p:sp>
      <p:sp>
        <p:nvSpPr>
          <p:cNvPr id="121" name="Text 119"/>
          <p:cNvSpPr/>
          <p:nvPr/>
        </p:nvSpPr>
        <p:spPr>
          <a:xfrm>
            <a:off x="5824728" y="3520440"/>
            <a:ext cx="1280160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3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Réécrire</a:t>
            </a:r>
            <a:endParaRPr lang="en-US" sz="1350" dirty="0"/>
          </a:p>
        </p:txBody>
      </p:sp>
      <p:sp>
        <p:nvSpPr>
          <p:cNvPr id="122" name="Text 120"/>
          <p:cNvSpPr/>
          <p:nvPr/>
        </p:nvSpPr>
        <p:spPr>
          <a:xfrm>
            <a:off x="5824728" y="3950208"/>
            <a:ext cx="16916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10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clarifier, resserrer, justifier, relier aux textes</a:t>
            </a:r>
            <a:endParaRPr lang="en-US" sz="1100" dirty="0"/>
          </a:p>
        </p:txBody>
      </p:sp>
      <p:sp>
        <p:nvSpPr>
          <p:cNvPr id="123" name="Shape 121"/>
          <p:cNvSpPr/>
          <p:nvPr/>
        </p:nvSpPr>
        <p:spPr>
          <a:xfrm>
            <a:off x="8321040" y="3291840"/>
            <a:ext cx="2834640" cy="1600200"/>
          </a:xfrm>
          <a:prstGeom prst="roundRect">
            <a:avLst>
              <a:gd name="adj" fmla="val 4571"/>
            </a:avLst>
          </a:prstGeom>
          <a:solidFill>
            <a:srgbClr val="EFF7E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4" name="Shape 122"/>
          <p:cNvSpPr/>
          <p:nvPr/>
        </p:nvSpPr>
        <p:spPr>
          <a:xfrm>
            <a:off x="8503920" y="3474720"/>
            <a:ext cx="438912" cy="438912"/>
          </a:xfrm>
          <a:prstGeom prst="roundRect">
            <a:avLst>
              <a:gd name="adj" fmla="val 14583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5" name="Text 123"/>
          <p:cNvSpPr/>
          <p:nvPr/>
        </p:nvSpPr>
        <p:spPr>
          <a:xfrm>
            <a:off x="8641080" y="3593592"/>
            <a:ext cx="146304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92500"/>
          </a:bodyPr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</a:t>
            </a:r>
            <a:endParaRPr lang="en-US" sz="800" dirty="0"/>
          </a:p>
        </p:txBody>
      </p:sp>
      <p:sp>
        <p:nvSpPr>
          <p:cNvPr id="126" name="Text 124"/>
          <p:cNvSpPr/>
          <p:nvPr/>
        </p:nvSpPr>
        <p:spPr>
          <a:xfrm>
            <a:off x="9070848" y="3520440"/>
            <a:ext cx="1280160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3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Tester</a:t>
            </a:r>
            <a:endParaRPr lang="en-US" sz="1350" dirty="0"/>
          </a:p>
        </p:txBody>
      </p:sp>
      <p:sp>
        <p:nvSpPr>
          <p:cNvPr id="127" name="Text 125"/>
          <p:cNvSpPr/>
          <p:nvPr/>
        </p:nvSpPr>
        <p:spPr>
          <a:xfrm>
            <a:off x="9070848" y="3950208"/>
            <a:ext cx="1691640" cy="5029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10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faire relire, expliciter à l’oral, vérifier la cohérence</a:t>
            </a:r>
            <a:endParaRPr lang="en-US" sz="1100" dirty="0"/>
          </a:p>
        </p:txBody>
      </p:sp>
      <p:sp>
        <p:nvSpPr>
          <p:cNvPr id="128" name="Shape 126"/>
          <p:cNvSpPr/>
          <p:nvPr/>
        </p:nvSpPr>
        <p:spPr>
          <a:xfrm>
            <a:off x="1554480" y="6382512"/>
            <a:ext cx="10378440" cy="301752"/>
          </a:xfrm>
          <a:prstGeom prst="roundRect">
            <a:avLst>
              <a:gd name="adj" fmla="val 24242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9" name="Shape 127"/>
          <p:cNvSpPr/>
          <p:nvPr/>
        </p:nvSpPr>
        <p:spPr>
          <a:xfrm>
            <a:off x="1655064" y="6455664"/>
            <a:ext cx="128016" cy="12801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0" name="Text 128"/>
          <p:cNvSpPr/>
          <p:nvPr/>
        </p:nvSpPr>
        <p:spPr>
          <a:xfrm>
            <a:off x="1856232" y="6437376"/>
            <a:ext cx="982980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7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Préparer le RAEP, c’est organiser une enquête sur sa propre pratique.</a:t>
            </a:r>
            <a:endParaRPr lang="en-US" sz="750" dirty="0"/>
          </a:p>
        </p:txBody>
      </p:sp>
      <p:sp>
        <p:nvSpPr>
          <p:cNvPr id="131" name="Shape 92">
            <a:extLst>
              <a:ext uri="{FF2B5EF4-FFF2-40B4-BE49-F238E27FC236}">
                <a16:creationId xmlns:a16="http://schemas.microsoft.com/office/drawing/2014/main" id="{BC9E70D5-54C2-775E-FD98-3FB741AE5E19}"/>
              </a:ext>
            </a:extLst>
          </p:cNvPr>
          <p:cNvSpPr/>
          <p:nvPr/>
        </p:nvSpPr>
        <p:spPr>
          <a:xfrm>
            <a:off x="228600" y="3447288"/>
            <a:ext cx="713232" cy="475488"/>
          </a:xfrm>
          <a:prstGeom prst="roundRect">
            <a:avLst>
              <a:gd name="adj" fmla="val 15385"/>
            </a:avLst>
          </a:prstGeom>
          <a:solidFill>
            <a:srgbClr val="EAF1FA"/>
          </a:solidFill>
          <a:ln w="12700">
            <a:solidFill>
              <a:srgbClr val="CBD7E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2" name="Text 93">
            <a:extLst>
              <a:ext uri="{FF2B5EF4-FFF2-40B4-BE49-F238E27FC236}">
                <a16:creationId xmlns:a16="http://schemas.microsoft.com/office/drawing/2014/main" id="{D1E811DF-BA07-7244-CF82-878551A16DB7}"/>
              </a:ext>
            </a:extLst>
          </p:cNvPr>
          <p:cNvSpPr/>
          <p:nvPr/>
        </p:nvSpPr>
        <p:spPr>
          <a:xfrm>
            <a:off x="283464" y="3529584"/>
            <a:ext cx="594360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/>
            <a:r>
              <a:rPr lang="en-US" sz="600" b="1" dirty="0">
                <a:solidFill>
                  <a:srgbClr val="071B52"/>
                </a:solidFill>
                <a:latin typeface="Aptos" pitchFamily="34" charset="0"/>
              </a:rPr>
              <a:t>CONSTRUCTION DU DOSSER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25880" cy="6858000"/>
          </a:xfrm>
          <a:prstGeom prst="rect">
            <a:avLst/>
          </a:prstGeom>
          <a:solidFill>
            <a:srgbClr val="F3F0EA"/>
          </a:solidFill>
          <a:ln w="12700">
            <a:solidFill>
              <a:srgbClr val="F3F0E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9144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9144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9144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Shape 4"/>
          <p:cNvSpPr/>
          <p:nvPr/>
        </p:nvSpPr>
        <p:spPr>
          <a:xfrm>
            <a:off x="9144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/>
          <p:cNvSpPr/>
          <p:nvPr/>
        </p:nvSpPr>
        <p:spPr>
          <a:xfrm>
            <a:off x="9144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Shape 6"/>
          <p:cNvSpPr/>
          <p:nvPr/>
        </p:nvSpPr>
        <p:spPr>
          <a:xfrm>
            <a:off x="9144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Shape 7"/>
          <p:cNvSpPr/>
          <p:nvPr/>
        </p:nvSpPr>
        <p:spPr>
          <a:xfrm>
            <a:off x="9144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Shape 8"/>
          <p:cNvSpPr/>
          <p:nvPr/>
        </p:nvSpPr>
        <p:spPr>
          <a:xfrm>
            <a:off x="9144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164592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Shape 10"/>
          <p:cNvSpPr/>
          <p:nvPr/>
        </p:nvSpPr>
        <p:spPr>
          <a:xfrm>
            <a:off x="164592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" name="Shape 11"/>
          <p:cNvSpPr/>
          <p:nvPr/>
        </p:nvSpPr>
        <p:spPr>
          <a:xfrm>
            <a:off x="164592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Shape 12"/>
          <p:cNvSpPr/>
          <p:nvPr/>
        </p:nvSpPr>
        <p:spPr>
          <a:xfrm>
            <a:off x="164592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5" name="Shape 13"/>
          <p:cNvSpPr/>
          <p:nvPr/>
        </p:nvSpPr>
        <p:spPr>
          <a:xfrm>
            <a:off x="164592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6" name="Shape 14"/>
          <p:cNvSpPr/>
          <p:nvPr/>
        </p:nvSpPr>
        <p:spPr>
          <a:xfrm>
            <a:off x="164592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Shape 15"/>
          <p:cNvSpPr/>
          <p:nvPr/>
        </p:nvSpPr>
        <p:spPr>
          <a:xfrm>
            <a:off x="164592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8" name="Shape 16"/>
          <p:cNvSpPr/>
          <p:nvPr/>
        </p:nvSpPr>
        <p:spPr>
          <a:xfrm>
            <a:off x="164592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9" name="Shape 17"/>
          <p:cNvSpPr/>
          <p:nvPr/>
        </p:nvSpPr>
        <p:spPr>
          <a:xfrm>
            <a:off x="237744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Shape 18"/>
          <p:cNvSpPr/>
          <p:nvPr/>
        </p:nvSpPr>
        <p:spPr>
          <a:xfrm>
            <a:off x="237744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Shape 19"/>
          <p:cNvSpPr/>
          <p:nvPr/>
        </p:nvSpPr>
        <p:spPr>
          <a:xfrm>
            <a:off x="237744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Shape 20"/>
          <p:cNvSpPr/>
          <p:nvPr/>
        </p:nvSpPr>
        <p:spPr>
          <a:xfrm>
            <a:off x="237744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3" name="Shape 21"/>
          <p:cNvSpPr/>
          <p:nvPr/>
        </p:nvSpPr>
        <p:spPr>
          <a:xfrm>
            <a:off x="237744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Shape 22"/>
          <p:cNvSpPr/>
          <p:nvPr/>
        </p:nvSpPr>
        <p:spPr>
          <a:xfrm>
            <a:off x="237744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Shape 23"/>
          <p:cNvSpPr/>
          <p:nvPr/>
        </p:nvSpPr>
        <p:spPr>
          <a:xfrm>
            <a:off x="237744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6" name="Shape 24"/>
          <p:cNvSpPr/>
          <p:nvPr/>
        </p:nvSpPr>
        <p:spPr>
          <a:xfrm>
            <a:off x="237744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7" name="Shape 25"/>
          <p:cNvSpPr/>
          <p:nvPr/>
        </p:nvSpPr>
        <p:spPr>
          <a:xfrm>
            <a:off x="310896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8" name="Shape 26"/>
          <p:cNvSpPr/>
          <p:nvPr/>
        </p:nvSpPr>
        <p:spPr>
          <a:xfrm>
            <a:off x="310896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9" name="Shape 27"/>
          <p:cNvSpPr/>
          <p:nvPr/>
        </p:nvSpPr>
        <p:spPr>
          <a:xfrm>
            <a:off x="310896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0" name="Shape 28"/>
          <p:cNvSpPr/>
          <p:nvPr/>
        </p:nvSpPr>
        <p:spPr>
          <a:xfrm>
            <a:off x="310896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1" name="Shape 29"/>
          <p:cNvSpPr/>
          <p:nvPr/>
        </p:nvSpPr>
        <p:spPr>
          <a:xfrm>
            <a:off x="310896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2" name="Shape 30"/>
          <p:cNvSpPr/>
          <p:nvPr/>
        </p:nvSpPr>
        <p:spPr>
          <a:xfrm>
            <a:off x="310896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3" name="Shape 31"/>
          <p:cNvSpPr/>
          <p:nvPr/>
        </p:nvSpPr>
        <p:spPr>
          <a:xfrm>
            <a:off x="310896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4" name="Shape 32"/>
          <p:cNvSpPr/>
          <p:nvPr/>
        </p:nvSpPr>
        <p:spPr>
          <a:xfrm>
            <a:off x="310896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5" name="Shape 33"/>
          <p:cNvSpPr/>
          <p:nvPr/>
        </p:nvSpPr>
        <p:spPr>
          <a:xfrm>
            <a:off x="384048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6" name="Shape 34"/>
          <p:cNvSpPr/>
          <p:nvPr/>
        </p:nvSpPr>
        <p:spPr>
          <a:xfrm>
            <a:off x="384048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7" name="Shape 35"/>
          <p:cNvSpPr/>
          <p:nvPr/>
        </p:nvSpPr>
        <p:spPr>
          <a:xfrm>
            <a:off x="384048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8" name="Shape 36"/>
          <p:cNvSpPr/>
          <p:nvPr/>
        </p:nvSpPr>
        <p:spPr>
          <a:xfrm>
            <a:off x="384048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9" name="Shape 37"/>
          <p:cNvSpPr/>
          <p:nvPr/>
        </p:nvSpPr>
        <p:spPr>
          <a:xfrm>
            <a:off x="384048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0" name="Shape 38"/>
          <p:cNvSpPr/>
          <p:nvPr/>
        </p:nvSpPr>
        <p:spPr>
          <a:xfrm>
            <a:off x="384048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1" name="Shape 39"/>
          <p:cNvSpPr/>
          <p:nvPr/>
        </p:nvSpPr>
        <p:spPr>
          <a:xfrm>
            <a:off x="384048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2" name="Shape 40"/>
          <p:cNvSpPr/>
          <p:nvPr/>
        </p:nvSpPr>
        <p:spPr>
          <a:xfrm>
            <a:off x="384048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3" name="Shape 41"/>
          <p:cNvSpPr/>
          <p:nvPr/>
        </p:nvSpPr>
        <p:spPr>
          <a:xfrm>
            <a:off x="45720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4" name="Shape 42"/>
          <p:cNvSpPr/>
          <p:nvPr/>
        </p:nvSpPr>
        <p:spPr>
          <a:xfrm>
            <a:off x="45720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5" name="Shape 43"/>
          <p:cNvSpPr/>
          <p:nvPr/>
        </p:nvSpPr>
        <p:spPr>
          <a:xfrm>
            <a:off x="45720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6" name="Shape 44"/>
          <p:cNvSpPr/>
          <p:nvPr/>
        </p:nvSpPr>
        <p:spPr>
          <a:xfrm>
            <a:off x="45720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7" name="Shape 45"/>
          <p:cNvSpPr/>
          <p:nvPr/>
        </p:nvSpPr>
        <p:spPr>
          <a:xfrm>
            <a:off x="45720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8" name="Shape 46"/>
          <p:cNvSpPr/>
          <p:nvPr/>
        </p:nvSpPr>
        <p:spPr>
          <a:xfrm>
            <a:off x="45720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9" name="Shape 47"/>
          <p:cNvSpPr/>
          <p:nvPr/>
        </p:nvSpPr>
        <p:spPr>
          <a:xfrm>
            <a:off x="45720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0" name="Shape 48"/>
          <p:cNvSpPr/>
          <p:nvPr/>
        </p:nvSpPr>
        <p:spPr>
          <a:xfrm>
            <a:off x="45720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1" name="Shape 49"/>
          <p:cNvSpPr/>
          <p:nvPr/>
        </p:nvSpPr>
        <p:spPr>
          <a:xfrm>
            <a:off x="11521440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2" name="Shape 50"/>
          <p:cNvSpPr/>
          <p:nvPr/>
        </p:nvSpPr>
        <p:spPr>
          <a:xfrm>
            <a:off x="11521440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3" name="Shape 51"/>
          <p:cNvSpPr/>
          <p:nvPr/>
        </p:nvSpPr>
        <p:spPr>
          <a:xfrm>
            <a:off x="11521440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4" name="Shape 52"/>
          <p:cNvSpPr/>
          <p:nvPr/>
        </p:nvSpPr>
        <p:spPr>
          <a:xfrm>
            <a:off x="11521440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5" name="Shape 53"/>
          <p:cNvSpPr/>
          <p:nvPr/>
        </p:nvSpPr>
        <p:spPr>
          <a:xfrm>
            <a:off x="11521440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6" name="Shape 54"/>
          <p:cNvSpPr/>
          <p:nvPr/>
        </p:nvSpPr>
        <p:spPr>
          <a:xfrm>
            <a:off x="11521440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7" name="Shape 55"/>
          <p:cNvSpPr/>
          <p:nvPr/>
        </p:nvSpPr>
        <p:spPr>
          <a:xfrm>
            <a:off x="11521440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8" name="Shape 56"/>
          <p:cNvSpPr/>
          <p:nvPr/>
        </p:nvSpPr>
        <p:spPr>
          <a:xfrm>
            <a:off x="11594592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9" name="Shape 57"/>
          <p:cNvSpPr/>
          <p:nvPr/>
        </p:nvSpPr>
        <p:spPr>
          <a:xfrm>
            <a:off x="11594592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0" name="Shape 58"/>
          <p:cNvSpPr/>
          <p:nvPr/>
        </p:nvSpPr>
        <p:spPr>
          <a:xfrm>
            <a:off x="11594592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1" name="Shape 59"/>
          <p:cNvSpPr/>
          <p:nvPr/>
        </p:nvSpPr>
        <p:spPr>
          <a:xfrm>
            <a:off x="11594592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2" name="Shape 60"/>
          <p:cNvSpPr/>
          <p:nvPr/>
        </p:nvSpPr>
        <p:spPr>
          <a:xfrm>
            <a:off x="11594592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3" name="Shape 61"/>
          <p:cNvSpPr/>
          <p:nvPr/>
        </p:nvSpPr>
        <p:spPr>
          <a:xfrm>
            <a:off x="11594592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4" name="Shape 62"/>
          <p:cNvSpPr/>
          <p:nvPr/>
        </p:nvSpPr>
        <p:spPr>
          <a:xfrm>
            <a:off x="11594592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5" name="Shape 63"/>
          <p:cNvSpPr/>
          <p:nvPr/>
        </p:nvSpPr>
        <p:spPr>
          <a:xfrm>
            <a:off x="11667744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6" name="Shape 64"/>
          <p:cNvSpPr/>
          <p:nvPr/>
        </p:nvSpPr>
        <p:spPr>
          <a:xfrm>
            <a:off x="11667744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7" name="Shape 65"/>
          <p:cNvSpPr/>
          <p:nvPr/>
        </p:nvSpPr>
        <p:spPr>
          <a:xfrm>
            <a:off x="11667744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8" name="Shape 66"/>
          <p:cNvSpPr/>
          <p:nvPr/>
        </p:nvSpPr>
        <p:spPr>
          <a:xfrm>
            <a:off x="11667744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9" name="Shape 67"/>
          <p:cNvSpPr/>
          <p:nvPr/>
        </p:nvSpPr>
        <p:spPr>
          <a:xfrm>
            <a:off x="11667744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0" name="Shape 68"/>
          <p:cNvSpPr/>
          <p:nvPr/>
        </p:nvSpPr>
        <p:spPr>
          <a:xfrm>
            <a:off x="11667744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1" name="Shape 69"/>
          <p:cNvSpPr/>
          <p:nvPr/>
        </p:nvSpPr>
        <p:spPr>
          <a:xfrm>
            <a:off x="11667744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2" name="Shape 70"/>
          <p:cNvSpPr/>
          <p:nvPr/>
        </p:nvSpPr>
        <p:spPr>
          <a:xfrm>
            <a:off x="11740896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3" name="Shape 71"/>
          <p:cNvSpPr/>
          <p:nvPr/>
        </p:nvSpPr>
        <p:spPr>
          <a:xfrm>
            <a:off x="11740896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4" name="Shape 72"/>
          <p:cNvSpPr/>
          <p:nvPr/>
        </p:nvSpPr>
        <p:spPr>
          <a:xfrm>
            <a:off x="11740896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5" name="Shape 73"/>
          <p:cNvSpPr/>
          <p:nvPr/>
        </p:nvSpPr>
        <p:spPr>
          <a:xfrm>
            <a:off x="11740896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6" name="Shape 74"/>
          <p:cNvSpPr/>
          <p:nvPr/>
        </p:nvSpPr>
        <p:spPr>
          <a:xfrm>
            <a:off x="11740896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7" name="Shape 75"/>
          <p:cNvSpPr/>
          <p:nvPr/>
        </p:nvSpPr>
        <p:spPr>
          <a:xfrm>
            <a:off x="11740896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8" name="Shape 76"/>
          <p:cNvSpPr/>
          <p:nvPr/>
        </p:nvSpPr>
        <p:spPr>
          <a:xfrm>
            <a:off x="11740896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9" name="Shape 77"/>
          <p:cNvSpPr/>
          <p:nvPr/>
        </p:nvSpPr>
        <p:spPr>
          <a:xfrm>
            <a:off x="11814048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0" name="Shape 78"/>
          <p:cNvSpPr/>
          <p:nvPr/>
        </p:nvSpPr>
        <p:spPr>
          <a:xfrm>
            <a:off x="11814048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1" name="Shape 79"/>
          <p:cNvSpPr/>
          <p:nvPr/>
        </p:nvSpPr>
        <p:spPr>
          <a:xfrm>
            <a:off x="11814048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2" name="Shape 80"/>
          <p:cNvSpPr/>
          <p:nvPr/>
        </p:nvSpPr>
        <p:spPr>
          <a:xfrm>
            <a:off x="11814048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3" name="Shape 81"/>
          <p:cNvSpPr/>
          <p:nvPr/>
        </p:nvSpPr>
        <p:spPr>
          <a:xfrm>
            <a:off x="11814048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4" name="Shape 82"/>
          <p:cNvSpPr/>
          <p:nvPr/>
        </p:nvSpPr>
        <p:spPr>
          <a:xfrm>
            <a:off x="11814048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5" name="Shape 83"/>
          <p:cNvSpPr/>
          <p:nvPr/>
        </p:nvSpPr>
        <p:spPr>
          <a:xfrm>
            <a:off x="11814048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6" name="Text 84"/>
          <p:cNvSpPr/>
          <p:nvPr/>
        </p:nvSpPr>
        <p:spPr>
          <a:xfrm>
            <a:off x="182880" y="256032"/>
            <a:ext cx="685800" cy="3931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&amp; MÉTIERS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D’ART</a:t>
            </a:r>
            <a:endParaRPr lang="en-US" sz="820" dirty="0"/>
          </a:p>
        </p:txBody>
      </p:sp>
      <p:sp>
        <p:nvSpPr>
          <p:cNvPr id="87" name="Text 85"/>
          <p:cNvSpPr/>
          <p:nvPr/>
        </p:nvSpPr>
        <p:spPr>
          <a:xfrm>
            <a:off x="182880" y="713232"/>
            <a:ext cx="6858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ACADÉMIE</a:t>
            </a:r>
            <a:endParaRPr lang="en-US" sz="480" dirty="0"/>
          </a:p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 CRÉTEIL</a:t>
            </a:r>
            <a:endParaRPr lang="en-US" sz="480" dirty="0"/>
          </a:p>
        </p:txBody>
      </p:sp>
      <p:sp>
        <p:nvSpPr>
          <p:cNvPr id="88" name="Shape 86"/>
          <p:cNvSpPr/>
          <p:nvPr/>
        </p:nvSpPr>
        <p:spPr>
          <a:xfrm>
            <a:off x="155448" y="1225296"/>
            <a:ext cx="941832" cy="512064"/>
          </a:xfrm>
          <a:prstGeom prst="rect">
            <a:avLst/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9" name="Text 87"/>
          <p:cNvSpPr/>
          <p:nvPr/>
        </p:nvSpPr>
        <p:spPr>
          <a:xfrm>
            <a:off x="201168" y="1307592"/>
            <a:ext cx="859536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PRÉPARATION</a:t>
            </a:r>
            <a:endParaRPr lang="en-US" sz="520" dirty="0"/>
          </a:p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CAPLP &amp; 3E CONCOURS</a:t>
            </a:r>
            <a:endParaRPr lang="en-US" sz="520" dirty="0"/>
          </a:p>
        </p:txBody>
      </p:sp>
      <p:sp>
        <p:nvSpPr>
          <p:cNvPr id="90" name="Shape 88"/>
          <p:cNvSpPr/>
          <p:nvPr/>
        </p:nvSpPr>
        <p:spPr>
          <a:xfrm>
            <a:off x="219456" y="2057400"/>
            <a:ext cx="749808" cy="713232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1" name="Text 89"/>
          <p:cNvSpPr/>
          <p:nvPr/>
        </p:nvSpPr>
        <p:spPr>
          <a:xfrm>
            <a:off x="292608" y="2167128"/>
            <a:ext cx="594360" cy="4572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2026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2027</a:t>
            </a:r>
            <a:endParaRPr lang="en-US" sz="1700" dirty="0"/>
          </a:p>
        </p:txBody>
      </p:sp>
      <p:sp>
        <p:nvSpPr>
          <p:cNvPr id="92" name="Shape 90"/>
          <p:cNvSpPr/>
          <p:nvPr/>
        </p:nvSpPr>
        <p:spPr>
          <a:xfrm>
            <a:off x="201168" y="2907792"/>
            <a:ext cx="822960" cy="402336"/>
          </a:xfrm>
          <a:prstGeom prst="roundRect">
            <a:avLst>
              <a:gd name="adj" fmla="val 18182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3" name="Text 91"/>
          <p:cNvSpPr/>
          <p:nvPr/>
        </p:nvSpPr>
        <p:spPr>
          <a:xfrm>
            <a:off x="274320" y="2990088"/>
            <a:ext cx="676656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 fontScale="92500" lnSpcReduction="20000"/>
          </a:bodyPr>
          <a:lstStyle/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DÉFINITION</a:t>
            </a:r>
            <a:endParaRPr lang="en-US" sz="700" dirty="0">
              <a:solidFill>
                <a:schemeClr val="tx2"/>
              </a:solidFill>
            </a:endParaRPr>
          </a:p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ET ATTENTES DE L’ÉPREUVE</a:t>
            </a:r>
            <a:endParaRPr lang="en-US" sz="700" dirty="0">
              <a:solidFill>
                <a:schemeClr val="tx2"/>
              </a:solidFill>
            </a:endParaRPr>
          </a:p>
        </p:txBody>
      </p:sp>
      <p:sp>
        <p:nvSpPr>
          <p:cNvPr id="96" name="Text 94"/>
          <p:cNvSpPr/>
          <p:nvPr/>
        </p:nvSpPr>
        <p:spPr>
          <a:xfrm>
            <a:off x="1645920" y="228600"/>
            <a:ext cx="1014984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POUR ALLER PLUS LOIN : LECTURES ET OUTILS</a:t>
            </a:r>
            <a:endParaRPr lang="en-US" sz="2300" dirty="0"/>
          </a:p>
        </p:txBody>
      </p:sp>
      <p:sp>
        <p:nvSpPr>
          <p:cNvPr id="97" name="Text 95"/>
          <p:cNvSpPr/>
          <p:nvPr/>
        </p:nvSpPr>
        <p:spPr>
          <a:xfrm>
            <a:off x="1645920" y="676656"/>
            <a:ext cx="950976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Les références ne remplacent pas l’analyse : elles éclairent les choix et la transposition pédagogique.</a:t>
            </a:r>
            <a:endParaRPr lang="en-US" sz="1050" dirty="0"/>
          </a:p>
        </p:txBody>
      </p:sp>
      <p:sp>
        <p:nvSpPr>
          <p:cNvPr id="98" name="Shape 96"/>
          <p:cNvSpPr/>
          <p:nvPr/>
        </p:nvSpPr>
        <p:spPr>
          <a:xfrm>
            <a:off x="1737360" y="1234440"/>
            <a:ext cx="4434840" cy="169164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9" name="Text 97"/>
          <p:cNvSpPr/>
          <p:nvPr/>
        </p:nvSpPr>
        <p:spPr>
          <a:xfrm>
            <a:off x="1993392" y="1435608"/>
            <a:ext cx="329184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37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Institutionnel</a:t>
            </a:r>
            <a:endParaRPr lang="en-US" sz="1370" dirty="0"/>
          </a:p>
        </p:txBody>
      </p:sp>
      <p:sp>
        <p:nvSpPr>
          <p:cNvPr id="100" name="Text 98"/>
          <p:cNvSpPr/>
          <p:nvPr/>
        </p:nvSpPr>
        <p:spPr>
          <a:xfrm>
            <a:off x="1993392" y="1801368"/>
            <a:ext cx="3749040" cy="82296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17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Programmes CAP / Bac Pro</a:t>
            </a:r>
            <a:endParaRPr lang="en-US" sz="1170" dirty="0"/>
          </a:p>
          <a:p>
            <a:pPr marL="0" indent="0" algn="l">
              <a:buNone/>
            </a:pPr>
            <a:r>
              <a:rPr lang="en-US" sz="117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Référentiels de diplômes</a:t>
            </a:r>
            <a:endParaRPr lang="en-US" sz="1170" dirty="0"/>
          </a:p>
          <a:p>
            <a:pPr marL="0" indent="0" algn="l">
              <a:buNone/>
            </a:pPr>
            <a:r>
              <a:rPr lang="en-US" sz="117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Rapports de jury</a:t>
            </a:r>
            <a:endParaRPr lang="en-US" sz="1170" dirty="0"/>
          </a:p>
          <a:p>
            <a:pPr marL="0" indent="0" algn="l">
              <a:buNone/>
            </a:pPr>
            <a:r>
              <a:rPr lang="en-US" sz="117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Référentiel de compétences professionnelles</a:t>
            </a:r>
            <a:endParaRPr lang="en-US" sz="1170" dirty="0"/>
          </a:p>
        </p:txBody>
      </p:sp>
      <p:sp>
        <p:nvSpPr>
          <p:cNvPr id="101" name="Shape 99"/>
          <p:cNvSpPr/>
          <p:nvPr/>
        </p:nvSpPr>
        <p:spPr>
          <a:xfrm>
            <a:off x="6629400" y="1234440"/>
            <a:ext cx="4434840" cy="1691640"/>
          </a:xfrm>
          <a:prstGeom prst="roundRect">
            <a:avLst>
              <a:gd name="adj" fmla="val 4324"/>
            </a:avLst>
          </a:prstGeom>
          <a:solidFill>
            <a:srgbClr val="EAF1FA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2" name="Text 100"/>
          <p:cNvSpPr/>
          <p:nvPr/>
        </p:nvSpPr>
        <p:spPr>
          <a:xfrm>
            <a:off x="6885432" y="1435608"/>
            <a:ext cx="329184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37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Pédagogie &amp; didactique</a:t>
            </a:r>
            <a:endParaRPr lang="en-US" sz="1370" dirty="0"/>
          </a:p>
        </p:txBody>
      </p:sp>
      <p:sp>
        <p:nvSpPr>
          <p:cNvPr id="103" name="Text 101"/>
          <p:cNvSpPr/>
          <p:nvPr/>
        </p:nvSpPr>
        <p:spPr>
          <a:xfrm>
            <a:off x="6885432" y="1801368"/>
            <a:ext cx="3749040" cy="82296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17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Compétences, objectifs, progression</a:t>
            </a:r>
            <a:endParaRPr lang="en-US" sz="1170" dirty="0"/>
          </a:p>
          <a:p>
            <a:pPr marL="0" indent="0" algn="l">
              <a:buNone/>
            </a:pPr>
            <a:r>
              <a:rPr lang="en-US" sz="117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Évaluation et niveaux d’acquisition</a:t>
            </a:r>
            <a:endParaRPr lang="en-US" sz="1170" dirty="0"/>
          </a:p>
          <a:p>
            <a:pPr marL="0" indent="0" algn="l">
              <a:buNone/>
            </a:pPr>
            <a:r>
              <a:rPr lang="en-US" sz="117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Démarches inductives / déductives</a:t>
            </a:r>
            <a:endParaRPr lang="en-US" sz="1170" dirty="0"/>
          </a:p>
          <a:p>
            <a:pPr marL="0" indent="0" algn="l">
              <a:buNone/>
            </a:pPr>
            <a:r>
              <a:rPr lang="en-US" sz="117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Différenciation et remédiation</a:t>
            </a:r>
            <a:endParaRPr lang="en-US" sz="1170" dirty="0"/>
          </a:p>
        </p:txBody>
      </p:sp>
      <p:sp>
        <p:nvSpPr>
          <p:cNvPr id="104" name="Shape 102"/>
          <p:cNvSpPr/>
          <p:nvPr/>
        </p:nvSpPr>
        <p:spPr>
          <a:xfrm>
            <a:off x="1737360" y="3383280"/>
            <a:ext cx="4434840" cy="169164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5" name="Text 103"/>
          <p:cNvSpPr/>
          <p:nvPr/>
        </p:nvSpPr>
        <p:spPr>
          <a:xfrm>
            <a:off x="1993392" y="3584448"/>
            <a:ext cx="329184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37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Pratique réflexive</a:t>
            </a:r>
            <a:endParaRPr lang="en-US" sz="1370" dirty="0"/>
          </a:p>
        </p:txBody>
      </p:sp>
      <p:sp>
        <p:nvSpPr>
          <p:cNvPr id="106" name="Text 104"/>
          <p:cNvSpPr/>
          <p:nvPr/>
        </p:nvSpPr>
        <p:spPr>
          <a:xfrm>
            <a:off x="1993392" y="3950208"/>
            <a:ext cx="3749040" cy="82296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17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Réflexion dans / sur / pour l’action</a:t>
            </a:r>
            <a:endParaRPr lang="en-US" sz="1170" dirty="0"/>
          </a:p>
          <a:p>
            <a:pPr marL="0" indent="0" algn="l">
              <a:buNone/>
            </a:pPr>
            <a:r>
              <a:rPr lang="en-US" sz="117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Journal réflexif</a:t>
            </a:r>
            <a:endParaRPr lang="en-US" sz="1170" dirty="0"/>
          </a:p>
          <a:p>
            <a:pPr marL="0" indent="0" algn="l">
              <a:buNone/>
            </a:pPr>
            <a:r>
              <a:rPr lang="en-US" sz="117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Analyse des effets observés</a:t>
            </a:r>
            <a:endParaRPr lang="en-US" sz="1170" dirty="0"/>
          </a:p>
          <a:p>
            <a:pPr marL="0" indent="0" algn="l">
              <a:buNone/>
            </a:pPr>
            <a:r>
              <a:rPr lang="en-US" sz="117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Ajustements et perspectives</a:t>
            </a:r>
            <a:endParaRPr lang="en-US" sz="1170" dirty="0"/>
          </a:p>
        </p:txBody>
      </p:sp>
      <p:sp>
        <p:nvSpPr>
          <p:cNvPr id="107" name="Shape 105"/>
          <p:cNvSpPr/>
          <p:nvPr/>
        </p:nvSpPr>
        <p:spPr>
          <a:xfrm>
            <a:off x="6629400" y="3383280"/>
            <a:ext cx="4434840" cy="1691640"/>
          </a:xfrm>
          <a:prstGeom prst="roundRect">
            <a:avLst>
              <a:gd name="adj" fmla="val 4324"/>
            </a:avLst>
          </a:prstGeom>
          <a:solidFill>
            <a:srgbClr val="EAF1FA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8" name="Text 106"/>
          <p:cNvSpPr/>
          <p:nvPr/>
        </p:nvSpPr>
        <p:spPr>
          <a:xfrm>
            <a:off x="6885432" y="3584448"/>
            <a:ext cx="329184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37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Culture design &amp; métiers d’art</a:t>
            </a:r>
            <a:endParaRPr lang="en-US" sz="1370" dirty="0"/>
          </a:p>
        </p:txBody>
      </p:sp>
      <p:sp>
        <p:nvSpPr>
          <p:cNvPr id="109" name="Text 107"/>
          <p:cNvSpPr/>
          <p:nvPr/>
        </p:nvSpPr>
        <p:spPr>
          <a:xfrm>
            <a:off x="6885432" y="3950208"/>
            <a:ext cx="3749040" cy="82296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17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Références de design</a:t>
            </a:r>
            <a:endParaRPr lang="en-US" sz="1170" dirty="0"/>
          </a:p>
          <a:p>
            <a:pPr marL="0" indent="0" algn="l">
              <a:buNone/>
            </a:pPr>
            <a:r>
              <a:rPr lang="en-US" sz="117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Geste, matière, usages</a:t>
            </a:r>
            <a:endParaRPr lang="en-US" sz="1170" dirty="0"/>
          </a:p>
          <a:p>
            <a:pPr marL="0" indent="0" algn="l">
              <a:buNone/>
            </a:pPr>
            <a:r>
              <a:rPr lang="en-US" sz="117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Écologie, société, numérique</a:t>
            </a:r>
            <a:endParaRPr lang="en-US" sz="1170" dirty="0"/>
          </a:p>
          <a:p>
            <a:pPr marL="0" indent="0" algn="l">
              <a:buNone/>
            </a:pPr>
            <a:r>
              <a:rPr lang="en-US" sz="117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Transferts vers la séquence</a:t>
            </a:r>
            <a:endParaRPr lang="en-US" sz="1170" dirty="0"/>
          </a:p>
        </p:txBody>
      </p:sp>
      <p:sp>
        <p:nvSpPr>
          <p:cNvPr id="110" name="Shape 108"/>
          <p:cNvSpPr/>
          <p:nvPr/>
        </p:nvSpPr>
        <p:spPr>
          <a:xfrm>
            <a:off x="1737360" y="5559552"/>
            <a:ext cx="9829800" cy="502920"/>
          </a:xfrm>
          <a:prstGeom prst="roundRect">
            <a:avLst>
              <a:gd name="adj" fmla="val 14545"/>
            </a:avLst>
          </a:prstGeom>
          <a:solidFill>
            <a:srgbClr val="FFF6D8"/>
          </a:solidFill>
          <a:ln w="12700">
            <a:solidFill>
              <a:srgbClr val="F3DF9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1" name="Text 109"/>
          <p:cNvSpPr/>
          <p:nvPr/>
        </p:nvSpPr>
        <p:spPr>
          <a:xfrm>
            <a:off x="2011680" y="5715000"/>
            <a:ext cx="900684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Action mutualisation : 1 fiche par notion = idée-clé + exemple professionnel + transfert possible dans une séquence.</a:t>
            </a:r>
            <a:endParaRPr lang="en-US" sz="1150" dirty="0"/>
          </a:p>
        </p:txBody>
      </p:sp>
      <p:sp>
        <p:nvSpPr>
          <p:cNvPr id="112" name="Shape 110"/>
          <p:cNvSpPr/>
          <p:nvPr/>
        </p:nvSpPr>
        <p:spPr>
          <a:xfrm>
            <a:off x="1554480" y="6382512"/>
            <a:ext cx="10378440" cy="301752"/>
          </a:xfrm>
          <a:prstGeom prst="roundRect">
            <a:avLst>
              <a:gd name="adj" fmla="val 24242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3" name="Shape 111"/>
          <p:cNvSpPr/>
          <p:nvPr/>
        </p:nvSpPr>
        <p:spPr>
          <a:xfrm>
            <a:off x="1655064" y="6455664"/>
            <a:ext cx="128016" cy="12801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4" name="Text 112"/>
          <p:cNvSpPr/>
          <p:nvPr/>
        </p:nvSpPr>
        <p:spPr>
          <a:xfrm>
            <a:off x="1856232" y="6437376"/>
            <a:ext cx="982980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7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Les lectures servent à argumenter vos choix : elles doivent soutenir votre analyse, pas la remplacer.</a:t>
            </a:r>
            <a:endParaRPr lang="en-US" sz="750" dirty="0"/>
          </a:p>
        </p:txBody>
      </p:sp>
      <p:sp>
        <p:nvSpPr>
          <p:cNvPr id="115" name="Shape 92">
            <a:extLst>
              <a:ext uri="{FF2B5EF4-FFF2-40B4-BE49-F238E27FC236}">
                <a16:creationId xmlns:a16="http://schemas.microsoft.com/office/drawing/2014/main" id="{C71A636E-8C10-D185-9A70-DFA3C891CA1E}"/>
              </a:ext>
            </a:extLst>
          </p:cNvPr>
          <p:cNvSpPr/>
          <p:nvPr/>
        </p:nvSpPr>
        <p:spPr>
          <a:xfrm>
            <a:off x="228600" y="3447288"/>
            <a:ext cx="713232" cy="475488"/>
          </a:xfrm>
          <a:prstGeom prst="roundRect">
            <a:avLst>
              <a:gd name="adj" fmla="val 15385"/>
            </a:avLst>
          </a:prstGeom>
          <a:solidFill>
            <a:srgbClr val="EAF1FA"/>
          </a:solidFill>
          <a:ln w="12700">
            <a:solidFill>
              <a:srgbClr val="CBD7E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6" name="Text 93">
            <a:extLst>
              <a:ext uri="{FF2B5EF4-FFF2-40B4-BE49-F238E27FC236}">
                <a16:creationId xmlns:a16="http://schemas.microsoft.com/office/drawing/2014/main" id="{EEDA96B5-03BB-837D-9EB2-8A9A8A11B221}"/>
              </a:ext>
            </a:extLst>
          </p:cNvPr>
          <p:cNvSpPr/>
          <p:nvPr/>
        </p:nvSpPr>
        <p:spPr>
          <a:xfrm>
            <a:off x="283464" y="3529584"/>
            <a:ext cx="594360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/>
            <a:r>
              <a:rPr lang="en-US" sz="600" b="1" dirty="0">
                <a:solidFill>
                  <a:srgbClr val="071B52"/>
                </a:solidFill>
                <a:latin typeface="Aptos" pitchFamily="34" charset="0"/>
              </a:rPr>
              <a:t>CONSTRUCTION DU DOSSER</a:t>
            </a:r>
            <a:endParaRPr lang="en-US" sz="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25880" cy="6858000"/>
          </a:xfrm>
          <a:prstGeom prst="rect">
            <a:avLst/>
          </a:prstGeom>
          <a:solidFill>
            <a:srgbClr val="F3F0EA"/>
          </a:solidFill>
          <a:ln w="12700">
            <a:solidFill>
              <a:srgbClr val="F3F0E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Shape 1"/>
          <p:cNvSpPr/>
          <p:nvPr/>
        </p:nvSpPr>
        <p:spPr>
          <a:xfrm>
            <a:off x="9144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Shape 2"/>
          <p:cNvSpPr/>
          <p:nvPr/>
        </p:nvSpPr>
        <p:spPr>
          <a:xfrm>
            <a:off x="9144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/>
          <p:cNvSpPr/>
          <p:nvPr/>
        </p:nvSpPr>
        <p:spPr>
          <a:xfrm>
            <a:off x="9144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9144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Shape 5"/>
          <p:cNvSpPr/>
          <p:nvPr/>
        </p:nvSpPr>
        <p:spPr>
          <a:xfrm>
            <a:off x="9144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Shape 6"/>
          <p:cNvSpPr/>
          <p:nvPr/>
        </p:nvSpPr>
        <p:spPr>
          <a:xfrm>
            <a:off x="9144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/>
          <p:cNvSpPr/>
          <p:nvPr/>
        </p:nvSpPr>
        <p:spPr>
          <a:xfrm>
            <a:off x="9144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Shape 8"/>
          <p:cNvSpPr/>
          <p:nvPr/>
        </p:nvSpPr>
        <p:spPr>
          <a:xfrm>
            <a:off x="9144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1" name="Shape 9"/>
          <p:cNvSpPr/>
          <p:nvPr/>
        </p:nvSpPr>
        <p:spPr>
          <a:xfrm>
            <a:off x="164592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164592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Shape 11"/>
          <p:cNvSpPr/>
          <p:nvPr/>
        </p:nvSpPr>
        <p:spPr>
          <a:xfrm>
            <a:off x="164592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Shape 12"/>
          <p:cNvSpPr/>
          <p:nvPr/>
        </p:nvSpPr>
        <p:spPr>
          <a:xfrm>
            <a:off x="164592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5" name="Shape 13"/>
          <p:cNvSpPr/>
          <p:nvPr/>
        </p:nvSpPr>
        <p:spPr>
          <a:xfrm>
            <a:off x="164592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6" name="Shape 14"/>
          <p:cNvSpPr/>
          <p:nvPr/>
        </p:nvSpPr>
        <p:spPr>
          <a:xfrm>
            <a:off x="164592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7" name="Shape 15"/>
          <p:cNvSpPr/>
          <p:nvPr/>
        </p:nvSpPr>
        <p:spPr>
          <a:xfrm>
            <a:off x="164592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8" name="Shape 16"/>
          <p:cNvSpPr/>
          <p:nvPr/>
        </p:nvSpPr>
        <p:spPr>
          <a:xfrm>
            <a:off x="164592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9" name="Shape 17"/>
          <p:cNvSpPr/>
          <p:nvPr/>
        </p:nvSpPr>
        <p:spPr>
          <a:xfrm>
            <a:off x="237744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0" name="Shape 18"/>
          <p:cNvSpPr/>
          <p:nvPr/>
        </p:nvSpPr>
        <p:spPr>
          <a:xfrm>
            <a:off x="237744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1" name="Shape 19"/>
          <p:cNvSpPr/>
          <p:nvPr/>
        </p:nvSpPr>
        <p:spPr>
          <a:xfrm>
            <a:off x="237744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2" name="Shape 20"/>
          <p:cNvSpPr/>
          <p:nvPr/>
        </p:nvSpPr>
        <p:spPr>
          <a:xfrm>
            <a:off x="237744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3" name="Shape 21"/>
          <p:cNvSpPr/>
          <p:nvPr/>
        </p:nvSpPr>
        <p:spPr>
          <a:xfrm>
            <a:off x="237744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4" name="Shape 22"/>
          <p:cNvSpPr/>
          <p:nvPr/>
        </p:nvSpPr>
        <p:spPr>
          <a:xfrm>
            <a:off x="237744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5" name="Shape 23"/>
          <p:cNvSpPr/>
          <p:nvPr/>
        </p:nvSpPr>
        <p:spPr>
          <a:xfrm>
            <a:off x="237744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6" name="Shape 24"/>
          <p:cNvSpPr/>
          <p:nvPr/>
        </p:nvSpPr>
        <p:spPr>
          <a:xfrm>
            <a:off x="237744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7" name="Shape 25"/>
          <p:cNvSpPr/>
          <p:nvPr/>
        </p:nvSpPr>
        <p:spPr>
          <a:xfrm>
            <a:off x="310896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8" name="Shape 26"/>
          <p:cNvSpPr/>
          <p:nvPr/>
        </p:nvSpPr>
        <p:spPr>
          <a:xfrm>
            <a:off x="310896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9" name="Shape 27"/>
          <p:cNvSpPr/>
          <p:nvPr/>
        </p:nvSpPr>
        <p:spPr>
          <a:xfrm>
            <a:off x="310896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0" name="Shape 28"/>
          <p:cNvSpPr/>
          <p:nvPr/>
        </p:nvSpPr>
        <p:spPr>
          <a:xfrm>
            <a:off x="310896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1" name="Shape 29"/>
          <p:cNvSpPr/>
          <p:nvPr/>
        </p:nvSpPr>
        <p:spPr>
          <a:xfrm>
            <a:off x="310896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2" name="Shape 30"/>
          <p:cNvSpPr/>
          <p:nvPr/>
        </p:nvSpPr>
        <p:spPr>
          <a:xfrm>
            <a:off x="310896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3" name="Shape 31"/>
          <p:cNvSpPr/>
          <p:nvPr/>
        </p:nvSpPr>
        <p:spPr>
          <a:xfrm>
            <a:off x="310896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4" name="Shape 32"/>
          <p:cNvSpPr/>
          <p:nvPr/>
        </p:nvSpPr>
        <p:spPr>
          <a:xfrm>
            <a:off x="310896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5" name="Shape 33"/>
          <p:cNvSpPr/>
          <p:nvPr/>
        </p:nvSpPr>
        <p:spPr>
          <a:xfrm>
            <a:off x="384048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6" name="Shape 34"/>
          <p:cNvSpPr/>
          <p:nvPr/>
        </p:nvSpPr>
        <p:spPr>
          <a:xfrm>
            <a:off x="384048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7" name="Shape 35"/>
          <p:cNvSpPr/>
          <p:nvPr/>
        </p:nvSpPr>
        <p:spPr>
          <a:xfrm>
            <a:off x="384048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8" name="Shape 36"/>
          <p:cNvSpPr/>
          <p:nvPr/>
        </p:nvSpPr>
        <p:spPr>
          <a:xfrm>
            <a:off x="384048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9" name="Shape 37"/>
          <p:cNvSpPr/>
          <p:nvPr/>
        </p:nvSpPr>
        <p:spPr>
          <a:xfrm>
            <a:off x="384048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0" name="Shape 38"/>
          <p:cNvSpPr/>
          <p:nvPr/>
        </p:nvSpPr>
        <p:spPr>
          <a:xfrm>
            <a:off x="384048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1" name="Shape 39"/>
          <p:cNvSpPr/>
          <p:nvPr/>
        </p:nvSpPr>
        <p:spPr>
          <a:xfrm>
            <a:off x="384048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2" name="Shape 40"/>
          <p:cNvSpPr/>
          <p:nvPr/>
        </p:nvSpPr>
        <p:spPr>
          <a:xfrm>
            <a:off x="384048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3" name="Shape 41"/>
          <p:cNvSpPr/>
          <p:nvPr/>
        </p:nvSpPr>
        <p:spPr>
          <a:xfrm>
            <a:off x="45720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4" name="Shape 42"/>
          <p:cNvSpPr/>
          <p:nvPr/>
        </p:nvSpPr>
        <p:spPr>
          <a:xfrm>
            <a:off x="45720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5" name="Shape 43"/>
          <p:cNvSpPr/>
          <p:nvPr/>
        </p:nvSpPr>
        <p:spPr>
          <a:xfrm>
            <a:off x="45720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6" name="Shape 44"/>
          <p:cNvSpPr/>
          <p:nvPr/>
        </p:nvSpPr>
        <p:spPr>
          <a:xfrm>
            <a:off x="45720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7" name="Shape 45"/>
          <p:cNvSpPr/>
          <p:nvPr/>
        </p:nvSpPr>
        <p:spPr>
          <a:xfrm>
            <a:off x="45720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8" name="Shape 46"/>
          <p:cNvSpPr/>
          <p:nvPr/>
        </p:nvSpPr>
        <p:spPr>
          <a:xfrm>
            <a:off x="45720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9" name="Shape 47"/>
          <p:cNvSpPr/>
          <p:nvPr/>
        </p:nvSpPr>
        <p:spPr>
          <a:xfrm>
            <a:off x="45720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0" name="Shape 48"/>
          <p:cNvSpPr/>
          <p:nvPr/>
        </p:nvSpPr>
        <p:spPr>
          <a:xfrm>
            <a:off x="45720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1" name="Shape 49"/>
          <p:cNvSpPr/>
          <p:nvPr/>
        </p:nvSpPr>
        <p:spPr>
          <a:xfrm>
            <a:off x="11521440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2" name="Shape 50"/>
          <p:cNvSpPr/>
          <p:nvPr/>
        </p:nvSpPr>
        <p:spPr>
          <a:xfrm>
            <a:off x="11521440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3" name="Shape 51"/>
          <p:cNvSpPr/>
          <p:nvPr/>
        </p:nvSpPr>
        <p:spPr>
          <a:xfrm>
            <a:off x="11521440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4" name="Shape 52"/>
          <p:cNvSpPr/>
          <p:nvPr/>
        </p:nvSpPr>
        <p:spPr>
          <a:xfrm>
            <a:off x="11521440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5" name="Shape 53"/>
          <p:cNvSpPr/>
          <p:nvPr/>
        </p:nvSpPr>
        <p:spPr>
          <a:xfrm>
            <a:off x="11521440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6" name="Shape 54"/>
          <p:cNvSpPr/>
          <p:nvPr/>
        </p:nvSpPr>
        <p:spPr>
          <a:xfrm>
            <a:off x="11521440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7" name="Shape 55"/>
          <p:cNvSpPr/>
          <p:nvPr/>
        </p:nvSpPr>
        <p:spPr>
          <a:xfrm>
            <a:off x="11521440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8" name="Shape 56"/>
          <p:cNvSpPr/>
          <p:nvPr/>
        </p:nvSpPr>
        <p:spPr>
          <a:xfrm>
            <a:off x="11594592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9" name="Shape 57"/>
          <p:cNvSpPr/>
          <p:nvPr/>
        </p:nvSpPr>
        <p:spPr>
          <a:xfrm>
            <a:off x="11594592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0" name="Shape 58"/>
          <p:cNvSpPr/>
          <p:nvPr/>
        </p:nvSpPr>
        <p:spPr>
          <a:xfrm>
            <a:off x="11594592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1" name="Shape 59"/>
          <p:cNvSpPr/>
          <p:nvPr/>
        </p:nvSpPr>
        <p:spPr>
          <a:xfrm>
            <a:off x="11594592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2" name="Shape 60"/>
          <p:cNvSpPr/>
          <p:nvPr/>
        </p:nvSpPr>
        <p:spPr>
          <a:xfrm>
            <a:off x="11594592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3" name="Shape 61"/>
          <p:cNvSpPr/>
          <p:nvPr/>
        </p:nvSpPr>
        <p:spPr>
          <a:xfrm>
            <a:off x="11594592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4" name="Shape 62"/>
          <p:cNvSpPr/>
          <p:nvPr/>
        </p:nvSpPr>
        <p:spPr>
          <a:xfrm>
            <a:off x="11594592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5" name="Shape 63"/>
          <p:cNvSpPr/>
          <p:nvPr/>
        </p:nvSpPr>
        <p:spPr>
          <a:xfrm>
            <a:off x="11667744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6" name="Shape 64"/>
          <p:cNvSpPr/>
          <p:nvPr/>
        </p:nvSpPr>
        <p:spPr>
          <a:xfrm>
            <a:off x="11667744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7" name="Shape 65"/>
          <p:cNvSpPr/>
          <p:nvPr/>
        </p:nvSpPr>
        <p:spPr>
          <a:xfrm>
            <a:off x="11667744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8" name="Shape 66"/>
          <p:cNvSpPr/>
          <p:nvPr/>
        </p:nvSpPr>
        <p:spPr>
          <a:xfrm>
            <a:off x="11667744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9" name="Shape 67"/>
          <p:cNvSpPr/>
          <p:nvPr/>
        </p:nvSpPr>
        <p:spPr>
          <a:xfrm>
            <a:off x="11667744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0" name="Shape 68"/>
          <p:cNvSpPr/>
          <p:nvPr/>
        </p:nvSpPr>
        <p:spPr>
          <a:xfrm>
            <a:off x="11667744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1" name="Shape 69"/>
          <p:cNvSpPr/>
          <p:nvPr/>
        </p:nvSpPr>
        <p:spPr>
          <a:xfrm>
            <a:off x="11667744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2" name="Shape 70"/>
          <p:cNvSpPr/>
          <p:nvPr/>
        </p:nvSpPr>
        <p:spPr>
          <a:xfrm>
            <a:off x="11740896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3" name="Shape 71"/>
          <p:cNvSpPr/>
          <p:nvPr/>
        </p:nvSpPr>
        <p:spPr>
          <a:xfrm>
            <a:off x="11740896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4" name="Shape 72"/>
          <p:cNvSpPr/>
          <p:nvPr/>
        </p:nvSpPr>
        <p:spPr>
          <a:xfrm>
            <a:off x="11740896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5" name="Shape 73"/>
          <p:cNvSpPr/>
          <p:nvPr/>
        </p:nvSpPr>
        <p:spPr>
          <a:xfrm>
            <a:off x="11740896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6" name="Shape 74"/>
          <p:cNvSpPr/>
          <p:nvPr/>
        </p:nvSpPr>
        <p:spPr>
          <a:xfrm>
            <a:off x="11740896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7" name="Shape 75"/>
          <p:cNvSpPr/>
          <p:nvPr/>
        </p:nvSpPr>
        <p:spPr>
          <a:xfrm>
            <a:off x="11740896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8" name="Shape 76"/>
          <p:cNvSpPr/>
          <p:nvPr/>
        </p:nvSpPr>
        <p:spPr>
          <a:xfrm>
            <a:off x="11740896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9" name="Shape 77"/>
          <p:cNvSpPr/>
          <p:nvPr/>
        </p:nvSpPr>
        <p:spPr>
          <a:xfrm>
            <a:off x="11814048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0" name="Shape 78"/>
          <p:cNvSpPr/>
          <p:nvPr/>
        </p:nvSpPr>
        <p:spPr>
          <a:xfrm>
            <a:off x="11814048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1" name="Shape 79"/>
          <p:cNvSpPr/>
          <p:nvPr/>
        </p:nvSpPr>
        <p:spPr>
          <a:xfrm>
            <a:off x="11814048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2" name="Shape 80"/>
          <p:cNvSpPr/>
          <p:nvPr/>
        </p:nvSpPr>
        <p:spPr>
          <a:xfrm>
            <a:off x="11814048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3" name="Shape 81"/>
          <p:cNvSpPr/>
          <p:nvPr/>
        </p:nvSpPr>
        <p:spPr>
          <a:xfrm>
            <a:off x="11814048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4" name="Shape 82"/>
          <p:cNvSpPr/>
          <p:nvPr/>
        </p:nvSpPr>
        <p:spPr>
          <a:xfrm>
            <a:off x="11814048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5" name="Shape 83"/>
          <p:cNvSpPr/>
          <p:nvPr/>
        </p:nvSpPr>
        <p:spPr>
          <a:xfrm>
            <a:off x="11814048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6" name="Text 84"/>
          <p:cNvSpPr/>
          <p:nvPr/>
        </p:nvSpPr>
        <p:spPr>
          <a:xfrm>
            <a:off x="182880" y="256032"/>
            <a:ext cx="685800" cy="3931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&amp; MÉTIERS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D’ART</a:t>
            </a:r>
            <a:endParaRPr lang="en-US" sz="820" dirty="0"/>
          </a:p>
        </p:txBody>
      </p:sp>
      <p:sp>
        <p:nvSpPr>
          <p:cNvPr id="87" name="Text 85"/>
          <p:cNvSpPr/>
          <p:nvPr/>
        </p:nvSpPr>
        <p:spPr>
          <a:xfrm>
            <a:off x="182880" y="713232"/>
            <a:ext cx="6858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ACADÉMIE</a:t>
            </a:r>
            <a:endParaRPr lang="en-US" sz="480" dirty="0"/>
          </a:p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 CRÉTEIL</a:t>
            </a:r>
            <a:endParaRPr lang="en-US" sz="480" dirty="0"/>
          </a:p>
        </p:txBody>
      </p:sp>
      <p:sp>
        <p:nvSpPr>
          <p:cNvPr id="88" name="Shape 86"/>
          <p:cNvSpPr/>
          <p:nvPr/>
        </p:nvSpPr>
        <p:spPr>
          <a:xfrm>
            <a:off x="155448" y="1225296"/>
            <a:ext cx="941832" cy="512064"/>
          </a:xfrm>
          <a:prstGeom prst="rect">
            <a:avLst/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9" name="Text 87"/>
          <p:cNvSpPr/>
          <p:nvPr/>
        </p:nvSpPr>
        <p:spPr>
          <a:xfrm>
            <a:off x="201168" y="1307592"/>
            <a:ext cx="859536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PRÉPARATION</a:t>
            </a:r>
            <a:endParaRPr lang="en-US" sz="520" dirty="0"/>
          </a:p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CAPLP &amp; 3E CONCOURS</a:t>
            </a:r>
            <a:endParaRPr lang="en-US" sz="520" dirty="0"/>
          </a:p>
        </p:txBody>
      </p:sp>
      <p:sp>
        <p:nvSpPr>
          <p:cNvPr id="90" name="Shape 88"/>
          <p:cNvSpPr/>
          <p:nvPr/>
        </p:nvSpPr>
        <p:spPr>
          <a:xfrm>
            <a:off x="219456" y="2057400"/>
            <a:ext cx="749808" cy="713232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1" name="Text 89"/>
          <p:cNvSpPr/>
          <p:nvPr/>
        </p:nvSpPr>
        <p:spPr>
          <a:xfrm>
            <a:off x="292608" y="2167128"/>
            <a:ext cx="594360" cy="4572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2026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2027</a:t>
            </a:r>
            <a:endParaRPr lang="en-US" sz="1700" dirty="0"/>
          </a:p>
        </p:txBody>
      </p:sp>
      <p:sp>
        <p:nvSpPr>
          <p:cNvPr id="92" name="Shape 90"/>
          <p:cNvSpPr/>
          <p:nvPr/>
        </p:nvSpPr>
        <p:spPr>
          <a:xfrm>
            <a:off x="201168" y="2907792"/>
            <a:ext cx="822960" cy="402336"/>
          </a:xfrm>
          <a:prstGeom prst="roundRect">
            <a:avLst>
              <a:gd name="adj" fmla="val 18182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3" name="Text 91"/>
          <p:cNvSpPr/>
          <p:nvPr/>
        </p:nvSpPr>
        <p:spPr>
          <a:xfrm>
            <a:off x="274320" y="2990088"/>
            <a:ext cx="676656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 fontScale="92500" lnSpcReduction="20000"/>
          </a:bodyPr>
          <a:lstStyle/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DÉFINITION</a:t>
            </a:r>
            <a:endParaRPr lang="en-US" sz="700" dirty="0">
              <a:solidFill>
                <a:schemeClr val="tx2"/>
              </a:solidFill>
            </a:endParaRPr>
          </a:p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ET ATTENTES DE L’ÉPREUVE</a:t>
            </a:r>
            <a:endParaRPr lang="en-US" sz="700" dirty="0">
              <a:solidFill>
                <a:schemeClr val="tx2"/>
              </a:solidFill>
            </a:endParaRPr>
          </a:p>
        </p:txBody>
      </p:sp>
      <p:sp>
        <p:nvSpPr>
          <p:cNvPr id="112" name="Shape 110"/>
          <p:cNvSpPr/>
          <p:nvPr/>
        </p:nvSpPr>
        <p:spPr>
          <a:xfrm>
            <a:off x="1554480" y="6382512"/>
            <a:ext cx="10378440" cy="301752"/>
          </a:xfrm>
          <a:prstGeom prst="roundRect">
            <a:avLst>
              <a:gd name="adj" fmla="val 24242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13" name="Shape 111"/>
          <p:cNvSpPr/>
          <p:nvPr/>
        </p:nvSpPr>
        <p:spPr>
          <a:xfrm>
            <a:off x="1655064" y="6455664"/>
            <a:ext cx="128016" cy="12801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14" name="Text 112"/>
          <p:cNvSpPr/>
          <p:nvPr/>
        </p:nvSpPr>
        <p:spPr>
          <a:xfrm>
            <a:off x="1856232" y="6437376"/>
            <a:ext cx="982980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r>
              <a:rPr sz="750" b="1">
                <a:solidFill>
                  <a:srgbClr val="FFFFFF"/>
                </a:solidFill>
              </a:rPr>
              <a:t>Page 14 du document source : quelques lectures pour aller plus loin.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1874519" y="384048"/>
            <a:ext cx="9829800" cy="5806440"/>
          </a:xfrm>
          <a:prstGeom prst="rect">
            <a:avLst/>
          </a:prstGeom>
          <a:solidFill>
            <a:srgbClr val="FFFFFF"/>
          </a:solidFill>
          <a:ln w="12700">
            <a:solidFill>
              <a:srgbClr val="E4E0D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6" name="Picture 115" descr="page14-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918" y="502920"/>
            <a:ext cx="7823002" cy="5532120"/>
          </a:xfrm>
          <a:prstGeom prst="rect">
            <a:avLst/>
          </a:prstGeom>
        </p:spPr>
      </p:pic>
      <p:sp>
        <p:nvSpPr>
          <p:cNvPr id="96" name="Shape 92">
            <a:extLst>
              <a:ext uri="{FF2B5EF4-FFF2-40B4-BE49-F238E27FC236}">
                <a16:creationId xmlns:a16="http://schemas.microsoft.com/office/drawing/2014/main" id="{8C6CF949-A747-D0EF-0B26-A4E5FF1028B1}"/>
              </a:ext>
            </a:extLst>
          </p:cNvPr>
          <p:cNvSpPr/>
          <p:nvPr/>
        </p:nvSpPr>
        <p:spPr>
          <a:xfrm>
            <a:off x="228600" y="3447288"/>
            <a:ext cx="713232" cy="475488"/>
          </a:xfrm>
          <a:prstGeom prst="roundRect">
            <a:avLst>
              <a:gd name="adj" fmla="val 15385"/>
            </a:avLst>
          </a:prstGeom>
          <a:solidFill>
            <a:srgbClr val="EAF1FA"/>
          </a:solidFill>
          <a:ln w="12700">
            <a:solidFill>
              <a:srgbClr val="CBD7E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7" name="Text 93">
            <a:extLst>
              <a:ext uri="{FF2B5EF4-FFF2-40B4-BE49-F238E27FC236}">
                <a16:creationId xmlns:a16="http://schemas.microsoft.com/office/drawing/2014/main" id="{553FBD7A-7366-D7DD-8EE4-DA0DF0F920AC}"/>
              </a:ext>
            </a:extLst>
          </p:cNvPr>
          <p:cNvSpPr/>
          <p:nvPr/>
        </p:nvSpPr>
        <p:spPr>
          <a:xfrm>
            <a:off x="283464" y="3529584"/>
            <a:ext cx="594360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/>
            <a:r>
              <a:rPr lang="en-US" sz="600" b="1" dirty="0">
                <a:solidFill>
                  <a:srgbClr val="071B52"/>
                </a:solidFill>
                <a:latin typeface="Aptos" pitchFamily="34" charset="0"/>
              </a:rPr>
              <a:t>CONSTRUCTION DU DOSSER</a:t>
            </a:r>
            <a:endParaRPr lang="en-US" sz="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25880" cy="6858000"/>
          </a:xfrm>
          <a:prstGeom prst="rect">
            <a:avLst/>
          </a:prstGeom>
          <a:solidFill>
            <a:srgbClr val="F3F0EA"/>
          </a:solidFill>
          <a:ln w="12700">
            <a:solidFill>
              <a:srgbClr val="F3F0E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9144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9144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9144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Shape 4"/>
          <p:cNvSpPr/>
          <p:nvPr/>
        </p:nvSpPr>
        <p:spPr>
          <a:xfrm>
            <a:off x="9144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/>
          <p:cNvSpPr/>
          <p:nvPr/>
        </p:nvSpPr>
        <p:spPr>
          <a:xfrm>
            <a:off x="9144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Shape 6"/>
          <p:cNvSpPr/>
          <p:nvPr/>
        </p:nvSpPr>
        <p:spPr>
          <a:xfrm>
            <a:off x="9144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Shape 7"/>
          <p:cNvSpPr/>
          <p:nvPr/>
        </p:nvSpPr>
        <p:spPr>
          <a:xfrm>
            <a:off x="9144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Shape 8"/>
          <p:cNvSpPr/>
          <p:nvPr/>
        </p:nvSpPr>
        <p:spPr>
          <a:xfrm>
            <a:off x="9144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164592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Shape 10"/>
          <p:cNvSpPr/>
          <p:nvPr/>
        </p:nvSpPr>
        <p:spPr>
          <a:xfrm>
            <a:off x="164592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" name="Shape 11"/>
          <p:cNvSpPr/>
          <p:nvPr/>
        </p:nvSpPr>
        <p:spPr>
          <a:xfrm>
            <a:off x="164592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Shape 12"/>
          <p:cNvSpPr/>
          <p:nvPr/>
        </p:nvSpPr>
        <p:spPr>
          <a:xfrm>
            <a:off x="164592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5" name="Shape 13"/>
          <p:cNvSpPr/>
          <p:nvPr/>
        </p:nvSpPr>
        <p:spPr>
          <a:xfrm>
            <a:off x="164592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6" name="Shape 14"/>
          <p:cNvSpPr/>
          <p:nvPr/>
        </p:nvSpPr>
        <p:spPr>
          <a:xfrm>
            <a:off x="164592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Shape 15"/>
          <p:cNvSpPr/>
          <p:nvPr/>
        </p:nvSpPr>
        <p:spPr>
          <a:xfrm>
            <a:off x="164592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8" name="Shape 16"/>
          <p:cNvSpPr/>
          <p:nvPr/>
        </p:nvSpPr>
        <p:spPr>
          <a:xfrm>
            <a:off x="164592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9" name="Shape 17"/>
          <p:cNvSpPr/>
          <p:nvPr/>
        </p:nvSpPr>
        <p:spPr>
          <a:xfrm>
            <a:off x="237744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Shape 18"/>
          <p:cNvSpPr/>
          <p:nvPr/>
        </p:nvSpPr>
        <p:spPr>
          <a:xfrm>
            <a:off x="237744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Shape 19"/>
          <p:cNvSpPr/>
          <p:nvPr/>
        </p:nvSpPr>
        <p:spPr>
          <a:xfrm>
            <a:off x="237744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Shape 20"/>
          <p:cNvSpPr/>
          <p:nvPr/>
        </p:nvSpPr>
        <p:spPr>
          <a:xfrm>
            <a:off x="237744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3" name="Shape 21"/>
          <p:cNvSpPr/>
          <p:nvPr/>
        </p:nvSpPr>
        <p:spPr>
          <a:xfrm>
            <a:off x="237744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Shape 22"/>
          <p:cNvSpPr/>
          <p:nvPr/>
        </p:nvSpPr>
        <p:spPr>
          <a:xfrm>
            <a:off x="237744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Shape 23"/>
          <p:cNvSpPr/>
          <p:nvPr/>
        </p:nvSpPr>
        <p:spPr>
          <a:xfrm>
            <a:off x="237744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6" name="Shape 24"/>
          <p:cNvSpPr/>
          <p:nvPr/>
        </p:nvSpPr>
        <p:spPr>
          <a:xfrm>
            <a:off x="237744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7" name="Shape 25"/>
          <p:cNvSpPr/>
          <p:nvPr/>
        </p:nvSpPr>
        <p:spPr>
          <a:xfrm>
            <a:off x="310896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8" name="Shape 26"/>
          <p:cNvSpPr/>
          <p:nvPr/>
        </p:nvSpPr>
        <p:spPr>
          <a:xfrm>
            <a:off x="310896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9" name="Shape 27"/>
          <p:cNvSpPr/>
          <p:nvPr/>
        </p:nvSpPr>
        <p:spPr>
          <a:xfrm>
            <a:off x="310896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0" name="Shape 28"/>
          <p:cNvSpPr/>
          <p:nvPr/>
        </p:nvSpPr>
        <p:spPr>
          <a:xfrm>
            <a:off x="310896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1" name="Shape 29"/>
          <p:cNvSpPr/>
          <p:nvPr/>
        </p:nvSpPr>
        <p:spPr>
          <a:xfrm>
            <a:off x="310896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2" name="Shape 30"/>
          <p:cNvSpPr/>
          <p:nvPr/>
        </p:nvSpPr>
        <p:spPr>
          <a:xfrm>
            <a:off x="310896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3" name="Shape 31"/>
          <p:cNvSpPr/>
          <p:nvPr/>
        </p:nvSpPr>
        <p:spPr>
          <a:xfrm>
            <a:off x="310896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4" name="Shape 32"/>
          <p:cNvSpPr/>
          <p:nvPr/>
        </p:nvSpPr>
        <p:spPr>
          <a:xfrm>
            <a:off x="310896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5" name="Shape 33"/>
          <p:cNvSpPr/>
          <p:nvPr/>
        </p:nvSpPr>
        <p:spPr>
          <a:xfrm>
            <a:off x="384048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6" name="Shape 34"/>
          <p:cNvSpPr/>
          <p:nvPr/>
        </p:nvSpPr>
        <p:spPr>
          <a:xfrm>
            <a:off x="384048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7" name="Shape 35"/>
          <p:cNvSpPr/>
          <p:nvPr/>
        </p:nvSpPr>
        <p:spPr>
          <a:xfrm>
            <a:off x="384048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8" name="Shape 36"/>
          <p:cNvSpPr/>
          <p:nvPr/>
        </p:nvSpPr>
        <p:spPr>
          <a:xfrm>
            <a:off x="384048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9" name="Shape 37"/>
          <p:cNvSpPr/>
          <p:nvPr/>
        </p:nvSpPr>
        <p:spPr>
          <a:xfrm>
            <a:off x="384048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0" name="Shape 38"/>
          <p:cNvSpPr/>
          <p:nvPr/>
        </p:nvSpPr>
        <p:spPr>
          <a:xfrm>
            <a:off x="384048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1" name="Shape 39"/>
          <p:cNvSpPr/>
          <p:nvPr/>
        </p:nvSpPr>
        <p:spPr>
          <a:xfrm>
            <a:off x="384048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2" name="Shape 40"/>
          <p:cNvSpPr/>
          <p:nvPr/>
        </p:nvSpPr>
        <p:spPr>
          <a:xfrm>
            <a:off x="384048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3" name="Shape 41"/>
          <p:cNvSpPr/>
          <p:nvPr/>
        </p:nvSpPr>
        <p:spPr>
          <a:xfrm>
            <a:off x="45720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4" name="Shape 42"/>
          <p:cNvSpPr/>
          <p:nvPr/>
        </p:nvSpPr>
        <p:spPr>
          <a:xfrm>
            <a:off x="45720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5" name="Shape 43"/>
          <p:cNvSpPr/>
          <p:nvPr/>
        </p:nvSpPr>
        <p:spPr>
          <a:xfrm>
            <a:off x="45720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6" name="Shape 44"/>
          <p:cNvSpPr/>
          <p:nvPr/>
        </p:nvSpPr>
        <p:spPr>
          <a:xfrm>
            <a:off x="45720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7" name="Shape 45"/>
          <p:cNvSpPr/>
          <p:nvPr/>
        </p:nvSpPr>
        <p:spPr>
          <a:xfrm>
            <a:off x="45720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8" name="Shape 46"/>
          <p:cNvSpPr/>
          <p:nvPr/>
        </p:nvSpPr>
        <p:spPr>
          <a:xfrm>
            <a:off x="45720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9" name="Shape 47"/>
          <p:cNvSpPr/>
          <p:nvPr/>
        </p:nvSpPr>
        <p:spPr>
          <a:xfrm>
            <a:off x="45720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0" name="Shape 48"/>
          <p:cNvSpPr/>
          <p:nvPr/>
        </p:nvSpPr>
        <p:spPr>
          <a:xfrm>
            <a:off x="45720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1" name="Shape 49"/>
          <p:cNvSpPr/>
          <p:nvPr/>
        </p:nvSpPr>
        <p:spPr>
          <a:xfrm>
            <a:off x="11521440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2" name="Shape 50"/>
          <p:cNvSpPr/>
          <p:nvPr/>
        </p:nvSpPr>
        <p:spPr>
          <a:xfrm>
            <a:off x="11521440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3" name="Shape 51"/>
          <p:cNvSpPr/>
          <p:nvPr/>
        </p:nvSpPr>
        <p:spPr>
          <a:xfrm>
            <a:off x="11521440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4" name="Shape 52"/>
          <p:cNvSpPr/>
          <p:nvPr/>
        </p:nvSpPr>
        <p:spPr>
          <a:xfrm>
            <a:off x="11521440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5" name="Shape 53"/>
          <p:cNvSpPr/>
          <p:nvPr/>
        </p:nvSpPr>
        <p:spPr>
          <a:xfrm>
            <a:off x="11521440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6" name="Shape 54"/>
          <p:cNvSpPr/>
          <p:nvPr/>
        </p:nvSpPr>
        <p:spPr>
          <a:xfrm>
            <a:off x="11521440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7" name="Shape 55"/>
          <p:cNvSpPr/>
          <p:nvPr/>
        </p:nvSpPr>
        <p:spPr>
          <a:xfrm>
            <a:off x="11521440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8" name="Shape 56"/>
          <p:cNvSpPr/>
          <p:nvPr/>
        </p:nvSpPr>
        <p:spPr>
          <a:xfrm>
            <a:off x="11594592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9" name="Shape 57"/>
          <p:cNvSpPr/>
          <p:nvPr/>
        </p:nvSpPr>
        <p:spPr>
          <a:xfrm>
            <a:off x="11594592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0" name="Shape 58"/>
          <p:cNvSpPr/>
          <p:nvPr/>
        </p:nvSpPr>
        <p:spPr>
          <a:xfrm>
            <a:off x="11594592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1" name="Shape 59"/>
          <p:cNvSpPr/>
          <p:nvPr/>
        </p:nvSpPr>
        <p:spPr>
          <a:xfrm>
            <a:off x="11594592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2" name="Shape 60"/>
          <p:cNvSpPr/>
          <p:nvPr/>
        </p:nvSpPr>
        <p:spPr>
          <a:xfrm>
            <a:off x="11594592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3" name="Shape 61"/>
          <p:cNvSpPr/>
          <p:nvPr/>
        </p:nvSpPr>
        <p:spPr>
          <a:xfrm>
            <a:off x="11594592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4" name="Shape 62"/>
          <p:cNvSpPr/>
          <p:nvPr/>
        </p:nvSpPr>
        <p:spPr>
          <a:xfrm>
            <a:off x="11594592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5" name="Shape 63"/>
          <p:cNvSpPr/>
          <p:nvPr/>
        </p:nvSpPr>
        <p:spPr>
          <a:xfrm>
            <a:off x="11667744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6" name="Shape 64"/>
          <p:cNvSpPr/>
          <p:nvPr/>
        </p:nvSpPr>
        <p:spPr>
          <a:xfrm>
            <a:off x="11667744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7" name="Shape 65"/>
          <p:cNvSpPr/>
          <p:nvPr/>
        </p:nvSpPr>
        <p:spPr>
          <a:xfrm>
            <a:off x="11667744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8" name="Shape 66"/>
          <p:cNvSpPr/>
          <p:nvPr/>
        </p:nvSpPr>
        <p:spPr>
          <a:xfrm>
            <a:off x="11667744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9" name="Shape 67"/>
          <p:cNvSpPr/>
          <p:nvPr/>
        </p:nvSpPr>
        <p:spPr>
          <a:xfrm>
            <a:off x="11667744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0" name="Shape 68"/>
          <p:cNvSpPr/>
          <p:nvPr/>
        </p:nvSpPr>
        <p:spPr>
          <a:xfrm>
            <a:off x="11667744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1" name="Shape 69"/>
          <p:cNvSpPr/>
          <p:nvPr/>
        </p:nvSpPr>
        <p:spPr>
          <a:xfrm>
            <a:off x="11667744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2" name="Shape 70"/>
          <p:cNvSpPr/>
          <p:nvPr/>
        </p:nvSpPr>
        <p:spPr>
          <a:xfrm>
            <a:off x="11740896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3" name="Shape 71"/>
          <p:cNvSpPr/>
          <p:nvPr/>
        </p:nvSpPr>
        <p:spPr>
          <a:xfrm>
            <a:off x="11740896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4" name="Shape 72"/>
          <p:cNvSpPr/>
          <p:nvPr/>
        </p:nvSpPr>
        <p:spPr>
          <a:xfrm>
            <a:off x="11740896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5" name="Shape 73"/>
          <p:cNvSpPr/>
          <p:nvPr/>
        </p:nvSpPr>
        <p:spPr>
          <a:xfrm>
            <a:off x="11740896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6" name="Shape 74"/>
          <p:cNvSpPr/>
          <p:nvPr/>
        </p:nvSpPr>
        <p:spPr>
          <a:xfrm>
            <a:off x="11740896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7" name="Shape 75"/>
          <p:cNvSpPr/>
          <p:nvPr/>
        </p:nvSpPr>
        <p:spPr>
          <a:xfrm>
            <a:off x="11740896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8" name="Shape 76"/>
          <p:cNvSpPr/>
          <p:nvPr/>
        </p:nvSpPr>
        <p:spPr>
          <a:xfrm>
            <a:off x="11740896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9" name="Shape 77"/>
          <p:cNvSpPr/>
          <p:nvPr/>
        </p:nvSpPr>
        <p:spPr>
          <a:xfrm>
            <a:off x="11814048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0" name="Shape 78"/>
          <p:cNvSpPr/>
          <p:nvPr/>
        </p:nvSpPr>
        <p:spPr>
          <a:xfrm>
            <a:off x="11814048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1" name="Shape 79"/>
          <p:cNvSpPr/>
          <p:nvPr/>
        </p:nvSpPr>
        <p:spPr>
          <a:xfrm>
            <a:off x="11814048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2" name="Shape 80"/>
          <p:cNvSpPr/>
          <p:nvPr/>
        </p:nvSpPr>
        <p:spPr>
          <a:xfrm>
            <a:off x="11814048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3" name="Shape 81"/>
          <p:cNvSpPr/>
          <p:nvPr/>
        </p:nvSpPr>
        <p:spPr>
          <a:xfrm>
            <a:off x="11814048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4" name="Shape 82"/>
          <p:cNvSpPr/>
          <p:nvPr/>
        </p:nvSpPr>
        <p:spPr>
          <a:xfrm>
            <a:off x="11814048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5" name="Shape 83"/>
          <p:cNvSpPr/>
          <p:nvPr/>
        </p:nvSpPr>
        <p:spPr>
          <a:xfrm>
            <a:off x="11814048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6" name="Text 84"/>
          <p:cNvSpPr/>
          <p:nvPr/>
        </p:nvSpPr>
        <p:spPr>
          <a:xfrm>
            <a:off x="182880" y="256032"/>
            <a:ext cx="685800" cy="3931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&amp; MÉTIERS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D’ART</a:t>
            </a:r>
            <a:endParaRPr lang="en-US" sz="820" dirty="0"/>
          </a:p>
        </p:txBody>
      </p:sp>
      <p:sp>
        <p:nvSpPr>
          <p:cNvPr id="87" name="Text 85"/>
          <p:cNvSpPr/>
          <p:nvPr/>
        </p:nvSpPr>
        <p:spPr>
          <a:xfrm>
            <a:off x="182880" y="713232"/>
            <a:ext cx="6858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ACADÉMIE</a:t>
            </a:r>
            <a:endParaRPr lang="en-US" sz="480" dirty="0"/>
          </a:p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 CRÉTEIL</a:t>
            </a:r>
            <a:endParaRPr lang="en-US" sz="480" dirty="0"/>
          </a:p>
        </p:txBody>
      </p:sp>
      <p:sp>
        <p:nvSpPr>
          <p:cNvPr id="88" name="Shape 86"/>
          <p:cNvSpPr/>
          <p:nvPr/>
        </p:nvSpPr>
        <p:spPr>
          <a:xfrm>
            <a:off x="155448" y="1225296"/>
            <a:ext cx="941832" cy="512064"/>
          </a:xfrm>
          <a:prstGeom prst="rect">
            <a:avLst/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9" name="Text 87"/>
          <p:cNvSpPr/>
          <p:nvPr/>
        </p:nvSpPr>
        <p:spPr>
          <a:xfrm>
            <a:off x="201168" y="1307592"/>
            <a:ext cx="859536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PRÉPARATION</a:t>
            </a:r>
            <a:endParaRPr lang="en-US" sz="520" dirty="0"/>
          </a:p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CAPLP &amp; 3E CONCOURS</a:t>
            </a:r>
            <a:endParaRPr lang="en-US" sz="520" dirty="0"/>
          </a:p>
        </p:txBody>
      </p:sp>
      <p:sp>
        <p:nvSpPr>
          <p:cNvPr id="90" name="Shape 88"/>
          <p:cNvSpPr/>
          <p:nvPr/>
        </p:nvSpPr>
        <p:spPr>
          <a:xfrm>
            <a:off x="219456" y="2057400"/>
            <a:ext cx="749808" cy="713232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1" name="Text 89"/>
          <p:cNvSpPr/>
          <p:nvPr/>
        </p:nvSpPr>
        <p:spPr>
          <a:xfrm>
            <a:off x="292608" y="2167128"/>
            <a:ext cx="594360" cy="4572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2026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2027</a:t>
            </a:r>
            <a:endParaRPr lang="en-US" sz="1700" dirty="0"/>
          </a:p>
        </p:txBody>
      </p:sp>
      <p:sp>
        <p:nvSpPr>
          <p:cNvPr id="92" name="Shape 90"/>
          <p:cNvSpPr/>
          <p:nvPr/>
        </p:nvSpPr>
        <p:spPr>
          <a:xfrm>
            <a:off x="201168" y="2907792"/>
            <a:ext cx="822960" cy="402336"/>
          </a:xfrm>
          <a:prstGeom prst="roundRect">
            <a:avLst>
              <a:gd name="adj" fmla="val 18182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3" name="Text 91"/>
          <p:cNvSpPr/>
          <p:nvPr/>
        </p:nvSpPr>
        <p:spPr>
          <a:xfrm>
            <a:off x="274320" y="2990088"/>
            <a:ext cx="676656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 fontScale="92500" lnSpcReduction="20000"/>
          </a:bodyPr>
          <a:lstStyle/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DÉFINITION</a:t>
            </a:r>
            <a:endParaRPr lang="en-US" sz="700" dirty="0">
              <a:solidFill>
                <a:schemeClr val="tx2"/>
              </a:solidFill>
            </a:endParaRPr>
          </a:p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ET ATTENTES DE L’ÉPREUVE</a:t>
            </a:r>
            <a:endParaRPr lang="en-US" sz="700" dirty="0">
              <a:solidFill>
                <a:schemeClr val="tx2"/>
              </a:solidFill>
            </a:endParaRPr>
          </a:p>
        </p:txBody>
      </p:sp>
      <p:sp>
        <p:nvSpPr>
          <p:cNvPr id="94" name="Shape 92"/>
          <p:cNvSpPr/>
          <p:nvPr/>
        </p:nvSpPr>
        <p:spPr>
          <a:xfrm>
            <a:off x="228600" y="3447288"/>
            <a:ext cx="713232" cy="475488"/>
          </a:xfrm>
          <a:prstGeom prst="roundRect">
            <a:avLst>
              <a:gd name="adj" fmla="val 15385"/>
            </a:avLst>
          </a:prstGeom>
          <a:solidFill>
            <a:srgbClr val="EAF1FA"/>
          </a:solidFill>
          <a:ln w="12700">
            <a:solidFill>
              <a:srgbClr val="CBD7E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5" name="Text 93"/>
          <p:cNvSpPr/>
          <p:nvPr/>
        </p:nvSpPr>
        <p:spPr>
          <a:xfrm>
            <a:off x="283464" y="3529584"/>
            <a:ext cx="594360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/>
            <a:r>
              <a:rPr lang="en-US" sz="600" b="1" dirty="0">
                <a:solidFill>
                  <a:srgbClr val="071B52"/>
                </a:solidFill>
                <a:latin typeface="Aptos" pitchFamily="34" charset="0"/>
              </a:rPr>
              <a:t>CONSTRUCTION DU DOSSER</a:t>
            </a:r>
            <a:endParaRPr lang="en-US" sz="600" dirty="0"/>
          </a:p>
        </p:txBody>
      </p:sp>
      <p:sp>
        <p:nvSpPr>
          <p:cNvPr id="96" name="Text 94"/>
          <p:cNvSpPr/>
          <p:nvPr/>
        </p:nvSpPr>
        <p:spPr>
          <a:xfrm>
            <a:off x="1645920" y="228600"/>
            <a:ext cx="1014984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AVANT DE COMMENCER : S’INFORMER SUR LE CADRE</a:t>
            </a:r>
            <a:endParaRPr lang="en-US" sz="2300" dirty="0"/>
          </a:p>
        </p:txBody>
      </p:sp>
      <p:sp>
        <p:nvSpPr>
          <p:cNvPr id="97" name="Text 95"/>
          <p:cNvSpPr/>
          <p:nvPr/>
        </p:nvSpPr>
        <p:spPr>
          <a:xfrm>
            <a:off x="1645920" y="676656"/>
            <a:ext cx="950976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Les ressources institutionnelles structurent la préparation et évitent les contresens.</a:t>
            </a:r>
            <a:endParaRPr lang="en-US" sz="1050" dirty="0"/>
          </a:p>
        </p:txBody>
      </p:sp>
      <p:sp>
        <p:nvSpPr>
          <p:cNvPr id="98" name="Shape 96"/>
          <p:cNvSpPr/>
          <p:nvPr/>
        </p:nvSpPr>
        <p:spPr>
          <a:xfrm>
            <a:off x="1645920" y="1234440"/>
            <a:ext cx="4434840" cy="868680"/>
          </a:xfrm>
          <a:prstGeom prst="roundRect">
            <a:avLst>
              <a:gd name="adj" fmla="val 8421"/>
            </a:avLst>
          </a:prstGeom>
          <a:solidFill>
            <a:srgbClr val="FFFFFF"/>
          </a:solidFill>
          <a:ln w="12700">
            <a:solidFill>
              <a:srgbClr val="E3DED4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9" name="Shape 97"/>
          <p:cNvSpPr/>
          <p:nvPr/>
        </p:nvSpPr>
        <p:spPr>
          <a:xfrm>
            <a:off x="1892808" y="1463040"/>
            <a:ext cx="292608" cy="292608"/>
          </a:xfrm>
          <a:prstGeom prst="ellipse">
            <a:avLst/>
          </a:prstGeom>
          <a:solidFill>
            <a:srgbClr val="2B65B1"/>
          </a:solidFill>
          <a:ln w="12700">
            <a:solidFill>
              <a:srgbClr val="2B65B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0" name="Text 98"/>
          <p:cNvSpPr/>
          <p:nvPr/>
        </p:nvSpPr>
        <p:spPr>
          <a:xfrm>
            <a:off x="1920240" y="1513332"/>
            <a:ext cx="246888" cy="1828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850" dirty="0"/>
          </a:p>
        </p:txBody>
      </p:sp>
      <p:sp>
        <p:nvSpPr>
          <p:cNvPr id="101" name="Text 99"/>
          <p:cNvSpPr/>
          <p:nvPr/>
        </p:nvSpPr>
        <p:spPr>
          <a:xfrm>
            <a:off x="2276856" y="1472184"/>
            <a:ext cx="182880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Programmes &amp; référentiels</a:t>
            </a:r>
            <a:endParaRPr lang="en-US" sz="1100" dirty="0"/>
          </a:p>
        </p:txBody>
      </p:sp>
      <p:sp>
        <p:nvSpPr>
          <p:cNvPr id="102" name="Text 100"/>
          <p:cNvSpPr/>
          <p:nvPr/>
        </p:nvSpPr>
        <p:spPr>
          <a:xfrm>
            <a:off x="4114800" y="1408176"/>
            <a:ext cx="1828800" cy="43891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105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Arts appliqués et cultures artistiques en CAP / Bac Pro ; référentiels des diplômes professionnels.</a:t>
            </a:r>
            <a:endParaRPr lang="en-US" sz="1050" dirty="0"/>
          </a:p>
        </p:txBody>
      </p:sp>
      <p:sp>
        <p:nvSpPr>
          <p:cNvPr id="103" name="Shape 101"/>
          <p:cNvSpPr/>
          <p:nvPr/>
        </p:nvSpPr>
        <p:spPr>
          <a:xfrm>
            <a:off x="1645920" y="2258568"/>
            <a:ext cx="4434840" cy="868680"/>
          </a:xfrm>
          <a:prstGeom prst="roundRect">
            <a:avLst>
              <a:gd name="adj" fmla="val 8421"/>
            </a:avLst>
          </a:prstGeom>
          <a:solidFill>
            <a:srgbClr val="EFF7EF"/>
          </a:solidFill>
          <a:ln w="12700">
            <a:solidFill>
              <a:srgbClr val="E3DED4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4" name="Shape 102"/>
          <p:cNvSpPr/>
          <p:nvPr/>
        </p:nvSpPr>
        <p:spPr>
          <a:xfrm>
            <a:off x="1892808" y="2487168"/>
            <a:ext cx="292608" cy="292608"/>
          </a:xfrm>
          <a:prstGeom prst="ellipse">
            <a:avLst/>
          </a:prstGeom>
          <a:solidFill>
            <a:srgbClr val="218E9E"/>
          </a:solidFill>
          <a:ln w="12700">
            <a:solidFill>
              <a:srgbClr val="218E9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5" name="Text 103"/>
          <p:cNvSpPr/>
          <p:nvPr/>
        </p:nvSpPr>
        <p:spPr>
          <a:xfrm>
            <a:off x="1920240" y="2537460"/>
            <a:ext cx="246888" cy="1828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850" dirty="0"/>
          </a:p>
        </p:txBody>
      </p:sp>
      <p:sp>
        <p:nvSpPr>
          <p:cNvPr id="106" name="Text 104"/>
          <p:cNvSpPr/>
          <p:nvPr/>
        </p:nvSpPr>
        <p:spPr>
          <a:xfrm>
            <a:off x="2276856" y="2496312"/>
            <a:ext cx="182880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Rapports de jury</a:t>
            </a:r>
            <a:endParaRPr lang="en-US" sz="1100" dirty="0"/>
          </a:p>
        </p:txBody>
      </p:sp>
      <p:sp>
        <p:nvSpPr>
          <p:cNvPr id="107" name="Text 105"/>
          <p:cNvSpPr/>
          <p:nvPr/>
        </p:nvSpPr>
        <p:spPr>
          <a:xfrm>
            <a:off x="4114800" y="2432304"/>
            <a:ext cx="1828800" cy="43891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05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Repérer les attendus récurrents, les points de vigilance et les erreurs fréquentes.</a:t>
            </a:r>
            <a:endParaRPr lang="en-US" sz="1050" dirty="0"/>
          </a:p>
        </p:txBody>
      </p:sp>
      <p:sp>
        <p:nvSpPr>
          <p:cNvPr id="108" name="Shape 106"/>
          <p:cNvSpPr/>
          <p:nvPr/>
        </p:nvSpPr>
        <p:spPr>
          <a:xfrm>
            <a:off x="1645920" y="3282696"/>
            <a:ext cx="4434840" cy="868680"/>
          </a:xfrm>
          <a:prstGeom prst="roundRect">
            <a:avLst>
              <a:gd name="adj" fmla="val 8421"/>
            </a:avLst>
          </a:prstGeom>
          <a:solidFill>
            <a:srgbClr val="FFFFFF"/>
          </a:solidFill>
          <a:ln w="12700">
            <a:solidFill>
              <a:srgbClr val="E3DED4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9" name="Shape 107"/>
          <p:cNvSpPr/>
          <p:nvPr/>
        </p:nvSpPr>
        <p:spPr>
          <a:xfrm>
            <a:off x="1892808" y="3511296"/>
            <a:ext cx="292608" cy="292608"/>
          </a:xfrm>
          <a:prstGeom prst="ellipse">
            <a:avLst/>
          </a:prstGeom>
          <a:solidFill>
            <a:srgbClr val="2B65B1"/>
          </a:solidFill>
          <a:ln w="12700">
            <a:solidFill>
              <a:srgbClr val="2B65B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0" name="Text 108"/>
          <p:cNvSpPr/>
          <p:nvPr/>
        </p:nvSpPr>
        <p:spPr>
          <a:xfrm>
            <a:off x="1920240" y="3561588"/>
            <a:ext cx="246888" cy="1828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850" dirty="0"/>
          </a:p>
        </p:txBody>
      </p:sp>
      <p:sp>
        <p:nvSpPr>
          <p:cNvPr id="111" name="Text 109"/>
          <p:cNvSpPr/>
          <p:nvPr/>
        </p:nvSpPr>
        <p:spPr>
          <a:xfrm>
            <a:off x="2276856" y="3520440"/>
            <a:ext cx="182880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Réforme de la voie professionnelle</a:t>
            </a:r>
            <a:endParaRPr lang="en-US" sz="1100" dirty="0"/>
          </a:p>
        </p:txBody>
      </p:sp>
      <p:sp>
        <p:nvSpPr>
          <p:cNvPr id="112" name="Text 110"/>
          <p:cNvSpPr/>
          <p:nvPr/>
        </p:nvSpPr>
        <p:spPr>
          <a:xfrm>
            <a:off x="4114800" y="3456432"/>
            <a:ext cx="1828800" cy="43891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05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Comprendre l’environnement institutionnel et les évolutions du lycée professionnel.</a:t>
            </a:r>
            <a:endParaRPr lang="en-US" sz="1050" dirty="0"/>
          </a:p>
        </p:txBody>
      </p:sp>
      <p:sp>
        <p:nvSpPr>
          <p:cNvPr id="113" name="Shape 111"/>
          <p:cNvSpPr/>
          <p:nvPr/>
        </p:nvSpPr>
        <p:spPr>
          <a:xfrm>
            <a:off x="1645920" y="4306824"/>
            <a:ext cx="4434840" cy="868680"/>
          </a:xfrm>
          <a:prstGeom prst="roundRect">
            <a:avLst>
              <a:gd name="adj" fmla="val 8421"/>
            </a:avLst>
          </a:prstGeom>
          <a:solidFill>
            <a:srgbClr val="EFF7EF"/>
          </a:solidFill>
          <a:ln w="12700">
            <a:solidFill>
              <a:srgbClr val="E3DED4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4" name="Shape 112"/>
          <p:cNvSpPr/>
          <p:nvPr/>
        </p:nvSpPr>
        <p:spPr>
          <a:xfrm>
            <a:off x="1892808" y="4535424"/>
            <a:ext cx="292608" cy="292608"/>
          </a:xfrm>
          <a:prstGeom prst="ellipse">
            <a:avLst/>
          </a:prstGeom>
          <a:solidFill>
            <a:srgbClr val="218E9E"/>
          </a:solidFill>
          <a:ln w="12700">
            <a:solidFill>
              <a:srgbClr val="218E9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5" name="Text 113"/>
          <p:cNvSpPr/>
          <p:nvPr/>
        </p:nvSpPr>
        <p:spPr>
          <a:xfrm>
            <a:off x="1920240" y="4585716"/>
            <a:ext cx="246888" cy="1828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850" dirty="0"/>
          </a:p>
        </p:txBody>
      </p:sp>
      <p:sp>
        <p:nvSpPr>
          <p:cNvPr id="116" name="Text 114"/>
          <p:cNvSpPr/>
          <p:nvPr/>
        </p:nvSpPr>
        <p:spPr>
          <a:xfrm>
            <a:off x="2276856" y="4544568"/>
            <a:ext cx="182880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Statut &amp; compétences professionnelles</a:t>
            </a:r>
            <a:endParaRPr lang="en-US" sz="1100" dirty="0"/>
          </a:p>
        </p:txBody>
      </p:sp>
      <p:sp>
        <p:nvSpPr>
          <p:cNvPr id="117" name="Text 115"/>
          <p:cNvSpPr/>
          <p:nvPr/>
        </p:nvSpPr>
        <p:spPr>
          <a:xfrm>
            <a:off x="4114800" y="4480560"/>
            <a:ext cx="1828800" cy="43891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05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Situer sa posture dans le cadre du métier de professeur de lycée professionnel.</a:t>
            </a:r>
            <a:endParaRPr lang="en-US" sz="1050" dirty="0"/>
          </a:p>
        </p:txBody>
      </p:sp>
      <p:sp>
        <p:nvSpPr>
          <p:cNvPr id="118" name="Shape 116"/>
          <p:cNvSpPr/>
          <p:nvPr/>
        </p:nvSpPr>
        <p:spPr>
          <a:xfrm>
            <a:off x="6492240" y="1143000"/>
            <a:ext cx="5074920" cy="4343400"/>
          </a:xfrm>
          <a:prstGeom prst="roundRect">
            <a:avLst>
              <a:gd name="adj" fmla="val 1684"/>
            </a:avLst>
          </a:prstGeom>
          <a:solidFill>
            <a:srgbClr val="FFFFF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0" name="Shape 117"/>
          <p:cNvSpPr/>
          <p:nvPr/>
        </p:nvSpPr>
        <p:spPr>
          <a:xfrm>
            <a:off x="1554480" y="6382512"/>
            <a:ext cx="10378440" cy="301752"/>
          </a:xfrm>
          <a:prstGeom prst="roundRect">
            <a:avLst>
              <a:gd name="adj" fmla="val 24242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1" name="Shape 118"/>
          <p:cNvSpPr/>
          <p:nvPr/>
        </p:nvSpPr>
        <p:spPr>
          <a:xfrm>
            <a:off x="1655064" y="6455664"/>
            <a:ext cx="128016" cy="12801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2" name="Text 119"/>
          <p:cNvSpPr/>
          <p:nvPr/>
        </p:nvSpPr>
        <p:spPr>
          <a:xfrm>
            <a:off x="1856232" y="6437376"/>
            <a:ext cx="982980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7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À retenir : les textes officiels ne sont pas décoratifs, ils donnent le cadre d’analyse.</a:t>
            </a:r>
            <a:endParaRPr lang="en-US" sz="750" dirty="0"/>
          </a:p>
        </p:txBody>
      </p:sp>
      <p:pic>
        <p:nvPicPr>
          <p:cNvPr id="123" name="Picture 122" descr="page2_recad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647544"/>
            <a:ext cx="4800600" cy="33068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25880" cy="6858000"/>
          </a:xfrm>
          <a:prstGeom prst="rect">
            <a:avLst/>
          </a:prstGeom>
          <a:solidFill>
            <a:srgbClr val="F3F0EA"/>
          </a:solidFill>
          <a:ln w="12700">
            <a:solidFill>
              <a:srgbClr val="F3F0E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9144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9144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9144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Shape 4"/>
          <p:cNvSpPr/>
          <p:nvPr/>
        </p:nvSpPr>
        <p:spPr>
          <a:xfrm>
            <a:off x="9144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/>
          <p:cNvSpPr/>
          <p:nvPr/>
        </p:nvSpPr>
        <p:spPr>
          <a:xfrm>
            <a:off x="9144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Shape 6"/>
          <p:cNvSpPr/>
          <p:nvPr/>
        </p:nvSpPr>
        <p:spPr>
          <a:xfrm>
            <a:off x="9144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Shape 7"/>
          <p:cNvSpPr/>
          <p:nvPr/>
        </p:nvSpPr>
        <p:spPr>
          <a:xfrm>
            <a:off x="9144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Shape 8"/>
          <p:cNvSpPr/>
          <p:nvPr/>
        </p:nvSpPr>
        <p:spPr>
          <a:xfrm>
            <a:off x="9144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164592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Shape 10"/>
          <p:cNvSpPr/>
          <p:nvPr/>
        </p:nvSpPr>
        <p:spPr>
          <a:xfrm>
            <a:off x="164592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" name="Shape 11"/>
          <p:cNvSpPr/>
          <p:nvPr/>
        </p:nvSpPr>
        <p:spPr>
          <a:xfrm>
            <a:off x="164592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Shape 12"/>
          <p:cNvSpPr/>
          <p:nvPr/>
        </p:nvSpPr>
        <p:spPr>
          <a:xfrm>
            <a:off x="164592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5" name="Shape 13"/>
          <p:cNvSpPr/>
          <p:nvPr/>
        </p:nvSpPr>
        <p:spPr>
          <a:xfrm>
            <a:off x="164592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6" name="Shape 14"/>
          <p:cNvSpPr/>
          <p:nvPr/>
        </p:nvSpPr>
        <p:spPr>
          <a:xfrm>
            <a:off x="164592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Shape 15"/>
          <p:cNvSpPr/>
          <p:nvPr/>
        </p:nvSpPr>
        <p:spPr>
          <a:xfrm>
            <a:off x="164592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8" name="Shape 16"/>
          <p:cNvSpPr/>
          <p:nvPr/>
        </p:nvSpPr>
        <p:spPr>
          <a:xfrm>
            <a:off x="164592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9" name="Shape 17"/>
          <p:cNvSpPr/>
          <p:nvPr/>
        </p:nvSpPr>
        <p:spPr>
          <a:xfrm>
            <a:off x="237744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Shape 18"/>
          <p:cNvSpPr/>
          <p:nvPr/>
        </p:nvSpPr>
        <p:spPr>
          <a:xfrm>
            <a:off x="237744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Shape 19"/>
          <p:cNvSpPr/>
          <p:nvPr/>
        </p:nvSpPr>
        <p:spPr>
          <a:xfrm>
            <a:off x="237744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Shape 20"/>
          <p:cNvSpPr/>
          <p:nvPr/>
        </p:nvSpPr>
        <p:spPr>
          <a:xfrm>
            <a:off x="237744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3" name="Shape 21"/>
          <p:cNvSpPr/>
          <p:nvPr/>
        </p:nvSpPr>
        <p:spPr>
          <a:xfrm>
            <a:off x="237744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Shape 22"/>
          <p:cNvSpPr/>
          <p:nvPr/>
        </p:nvSpPr>
        <p:spPr>
          <a:xfrm>
            <a:off x="237744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Shape 23"/>
          <p:cNvSpPr/>
          <p:nvPr/>
        </p:nvSpPr>
        <p:spPr>
          <a:xfrm>
            <a:off x="237744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6" name="Shape 24"/>
          <p:cNvSpPr/>
          <p:nvPr/>
        </p:nvSpPr>
        <p:spPr>
          <a:xfrm>
            <a:off x="237744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7" name="Shape 25"/>
          <p:cNvSpPr/>
          <p:nvPr/>
        </p:nvSpPr>
        <p:spPr>
          <a:xfrm>
            <a:off x="310896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8" name="Shape 26"/>
          <p:cNvSpPr/>
          <p:nvPr/>
        </p:nvSpPr>
        <p:spPr>
          <a:xfrm>
            <a:off x="310896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9" name="Shape 27"/>
          <p:cNvSpPr/>
          <p:nvPr/>
        </p:nvSpPr>
        <p:spPr>
          <a:xfrm>
            <a:off x="310896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0" name="Shape 28"/>
          <p:cNvSpPr/>
          <p:nvPr/>
        </p:nvSpPr>
        <p:spPr>
          <a:xfrm>
            <a:off x="310896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1" name="Shape 29"/>
          <p:cNvSpPr/>
          <p:nvPr/>
        </p:nvSpPr>
        <p:spPr>
          <a:xfrm>
            <a:off x="310896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2" name="Shape 30"/>
          <p:cNvSpPr/>
          <p:nvPr/>
        </p:nvSpPr>
        <p:spPr>
          <a:xfrm>
            <a:off x="310896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3" name="Shape 31"/>
          <p:cNvSpPr/>
          <p:nvPr/>
        </p:nvSpPr>
        <p:spPr>
          <a:xfrm>
            <a:off x="310896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4" name="Shape 32"/>
          <p:cNvSpPr/>
          <p:nvPr/>
        </p:nvSpPr>
        <p:spPr>
          <a:xfrm>
            <a:off x="310896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5" name="Shape 33"/>
          <p:cNvSpPr/>
          <p:nvPr/>
        </p:nvSpPr>
        <p:spPr>
          <a:xfrm>
            <a:off x="384048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6" name="Shape 34"/>
          <p:cNvSpPr/>
          <p:nvPr/>
        </p:nvSpPr>
        <p:spPr>
          <a:xfrm>
            <a:off x="384048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7" name="Shape 35"/>
          <p:cNvSpPr/>
          <p:nvPr/>
        </p:nvSpPr>
        <p:spPr>
          <a:xfrm>
            <a:off x="384048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8" name="Shape 36"/>
          <p:cNvSpPr/>
          <p:nvPr/>
        </p:nvSpPr>
        <p:spPr>
          <a:xfrm>
            <a:off x="384048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9" name="Shape 37"/>
          <p:cNvSpPr/>
          <p:nvPr/>
        </p:nvSpPr>
        <p:spPr>
          <a:xfrm>
            <a:off x="384048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0" name="Shape 38"/>
          <p:cNvSpPr/>
          <p:nvPr/>
        </p:nvSpPr>
        <p:spPr>
          <a:xfrm>
            <a:off x="384048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1" name="Shape 39"/>
          <p:cNvSpPr/>
          <p:nvPr/>
        </p:nvSpPr>
        <p:spPr>
          <a:xfrm>
            <a:off x="384048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2" name="Shape 40"/>
          <p:cNvSpPr/>
          <p:nvPr/>
        </p:nvSpPr>
        <p:spPr>
          <a:xfrm>
            <a:off x="384048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3" name="Shape 41"/>
          <p:cNvSpPr/>
          <p:nvPr/>
        </p:nvSpPr>
        <p:spPr>
          <a:xfrm>
            <a:off x="45720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4" name="Shape 42"/>
          <p:cNvSpPr/>
          <p:nvPr/>
        </p:nvSpPr>
        <p:spPr>
          <a:xfrm>
            <a:off x="45720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5" name="Shape 43"/>
          <p:cNvSpPr/>
          <p:nvPr/>
        </p:nvSpPr>
        <p:spPr>
          <a:xfrm>
            <a:off x="45720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6" name="Shape 44"/>
          <p:cNvSpPr/>
          <p:nvPr/>
        </p:nvSpPr>
        <p:spPr>
          <a:xfrm>
            <a:off x="45720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7" name="Shape 45"/>
          <p:cNvSpPr/>
          <p:nvPr/>
        </p:nvSpPr>
        <p:spPr>
          <a:xfrm>
            <a:off x="45720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8" name="Shape 46"/>
          <p:cNvSpPr/>
          <p:nvPr/>
        </p:nvSpPr>
        <p:spPr>
          <a:xfrm>
            <a:off x="45720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9" name="Shape 47"/>
          <p:cNvSpPr/>
          <p:nvPr/>
        </p:nvSpPr>
        <p:spPr>
          <a:xfrm>
            <a:off x="45720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0" name="Shape 48"/>
          <p:cNvSpPr/>
          <p:nvPr/>
        </p:nvSpPr>
        <p:spPr>
          <a:xfrm>
            <a:off x="45720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1" name="Shape 49"/>
          <p:cNvSpPr/>
          <p:nvPr/>
        </p:nvSpPr>
        <p:spPr>
          <a:xfrm>
            <a:off x="11521440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2" name="Shape 50"/>
          <p:cNvSpPr/>
          <p:nvPr/>
        </p:nvSpPr>
        <p:spPr>
          <a:xfrm>
            <a:off x="11521440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3" name="Shape 51"/>
          <p:cNvSpPr/>
          <p:nvPr/>
        </p:nvSpPr>
        <p:spPr>
          <a:xfrm>
            <a:off x="11521440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4" name="Shape 52"/>
          <p:cNvSpPr/>
          <p:nvPr/>
        </p:nvSpPr>
        <p:spPr>
          <a:xfrm>
            <a:off x="11521440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5" name="Shape 53"/>
          <p:cNvSpPr/>
          <p:nvPr/>
        </p:nvSpPr>
        <p:spPr>
          <a:xfrm>
            <a:off x="11521440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6" name="Shape 54"/>
          <p:cNvSpPr/>
          <p:nvPr/>
        </p:nvSpPr>
        <p:spPr>
          <a:xfrm>
            <a:off x="11521440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7" name="Shape 55"/>
          <p:cNvSpPr/>
          <p:nvPr/>
        </p:nvSpPr>
        <p:spPr>
          <a:xfrm>
            <a:off x="11521440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8" name="Shape 56"/>
          <p:cNvSpPr/>
          <p:nvPr/>
        </p:nvSpPr>
        <p:spPr>
          <a:xfrm>
            <a:off x="11594592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9" name="Shape 57"/>
          <p:cNvSpPr/>
          <p:nvPr/>
        </p:nvSpPr>
        <p:spPr>
          <a:xfrm>
            <a:off x="11594592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0" name="Shape 58"/>
          <p:cNvSpPr/>
          <p:nvPr/>
        </p:nvSpPr>
        <p:spPr>
          <a:xfrm>
            <a:off x="11594592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1" name="Shape 59"/>
          <p:cNvSpPr/>
          <p:nvPr/>
        </p:nvSpPr>
        <p:spPr>
          <a:xfrm>
            <a:off x="11594592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2" name="Shape 60"/>
          <p:cNvSpPr/>
          <p:nvPr/>
        </p:nvSpPr>
        <p:spPr>
          <a:xfrm>
            <a:off x="11594592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3" name="Shape 61"/>
          <p:cNvSpPr/>
          <p:nvPr/>
        </p:nvSpPr>
        <p:spPr>
          <a:xfrm>
            <a:off x="11594592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4" name="Shape 62"/>
          <p:cNvSpPr/>
          <p:nvPr/>
        </p:nvSpPr>
        <p:spPr>
          <a:xfrm>
            <a:off x="11594592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5" name="Shape 63"/>
          <p:cNvSpPr/>
          <p:nvPr/>
        </p:nvSpPr>
        <p:spPr>
          <a:xfrm>
            <a:off x="11667744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6" name="Shape 64"/>
          <p:cNvSpPr/>
          <p:nvPr/>
        </p:nvSpPr>
        <p:spPr>
          <a:xfrm>
            <a:off x="11667744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7" name="Shape 65"/>
          <p:cNvSpPr/>
          <p:nvPr/>
        </p:nvSpPr>
        <p:spPr>
          <a:xfrm>
            <a:off x="11667744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8" name="Shape 66"/>
          <p:cNvSpPr/>
          <p:nvPr/>
        </p:nvSpPr>
        <p:spPr>
          <a:xfrm>
            <a:off x="11667744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9" name="Shape 67"/>
          <p:cNvSpPr/>
          <p:nvPr/>
        </p:nvSpPr>
        <p:spPr>
          <a:xfrm>
            <a:off x="11667744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0" name="Shape 68"/>
          <p:cNvSpPr/>
          <p:nvPr/>
        </p:nvSpPr>
        <p:spPr>
          <a:xfrm>
            <a:off x="11667744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1" name="Shape 69"/>
          <p:cNvSpPr/>
          <p:nvPr/>
        </p:nvSpPr>
        <p:spPr>
          <a:xfrm>
            <a:off x="11667744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2" name="Shape 70"/>
          <p:cNvSpPr/>
          <p:nvPr/>
        </p:nvSpPr>
        <p:spPr>
          <a:xfrm>
            <a:off x="11740896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3" name="Shape 71"/>
          <p:cNvSpPr/>
          <p:nvPr/>
        </p:nvSpPr>
        <p:spPr>
          <a:xfrm>
            <a:off x="11740896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4" name="Shape 72"/>
          <p:cNvSpPr/>
          <p:nvPr/>
        </p:nvSpPr>
        <p:spPr>
          <a:xfrm>
            <a:off x="11740896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5" name="Shape 73"/>
          <p:cNvSpPr/>
          <p:nvPr/>
        </p:nvSpPr>
        <p:spPr>
          <a:xfrm>
            <a:off x="11740896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6" name="Shape 74"/>
          <p:cNvSpPr/>
          <p:nvPr/>
        </p:nvSpPr>
        <p:spPr>
          <a:xfrm>
            <a:off x="11740896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7" name="Shape 75"/>
          <p:cNvSpPr/>
          <p:nvPr/>
        </p:nvSpPr>
        <p:spPr>
          <a:xfrm>
            <a:off x="11740896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8" name="Shape 76"/>
          <p:cNvSpPr/>
          <p:nvPr/>
        </p:nvSpPr>
        <p:spPr>
          <a:xfrm>
            <a:off x="11740896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9" name="Shape 77"/>
          <p:cNvSpPr/>
          <p:nvPr/>
        </p:nvSpPr>
        <p:spPr>
          <a:xfrm>
            <a:off x="11814048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0" name="Shape 78"/>
          <p:cNvSpPr/>
          <p:nvPr/>
        </p:nvSpPr>
        <p:spPr>
          <a:xfrm>
            <a:off x="11814048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1" name="Shape 79"/>
          <p:cNvSpPr/>
          <p:nvPr/>
        </p:nvSpPr>
        <p:spPr>
          <a:xfrm>
            <a:off x="11814048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2" name="Shape 80"/>
          <p:cNvSpPr/>
          <p:nvPr/>
        </p:nvSpPr>
        <p:spPr>
          <a:xfrm>
            <a:off x="11814048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3" name="Shape 81"/>
          <p:cNvSpPr/>
          <p:nvPr/>
        </p:nvSpPr>
        <p:spPr>
          <a:xfrm>
            <a:off x="11814048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4" name="Shape 82"/>
          <p:cNvSpPr/>
          <p:nvPr/>
        </p:nvSpPr>
        <p:spPr>
          <a:xfrm>
            <a:off x="11814048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5" name="Shape 83"/>
          <p:cNvSpPr/>
          <p:nvPr/>
        </p:nvSpPr>
        <p:spPr>
          <a:xfrm>
            <a:off x="11814048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6" name="Text 84"/>
          <p:cNvSpPr/>
          <p:nvPr/>
        </p:nvSpPr>
        <p:spPr>
          <a:xfrm>
            <a:off x="182880" y="256032"/>
            <a:ext cx="685800" cy="3931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&amp; MÉTIERS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D’ART</a:t>
            </a:r>
            <a:endParaRPr lang="en-US" sz="820" dirty="0"/>
          </a:p>
        </p:txBody>
      </p:sp>
      <p:sp>
        <p:nvSpPr>
          <p:cNvPr id="87" name="Text 85"/>
          <p:cNvSpPr/>
          <p:nvPr/>
        </p:nvSpPr>
        <p:spPr>
          <a:xfrm>
            <a:off x="182880" y="713232"/>
            <a:ext cx="6858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ACADÉMIE</a:t>
            </a:r>
            <a:endParaRPr lang="en-US" sz="480" dirty="0"/>
          </a:p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 CRÉTEIL</a:t>
            </a:r>
            <a:endParaRPr lang="en-US" sz="480" dirty="0"/>
          </a:p>
        </p:txBody>
      </p:sp>
      <p:sp>
        <p:nvSpPr>
          <p:cNvPr id="88" name="Shape 86"/>
          <p:cNvSpPr/>
          <p:nvPr/>
        </p:nvSpPr>
        <p:spPr>
          <a:xfrm>
            <a:off x="155448" y="1225296"/>
            <a:ext cx="941832" cy="512064"/>
          </a:xfrm>
          <a:prstGeom prst="rect">
            <a:avLst/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9" name="Text 87"/>
          <p:cNvSpPr/>
          <p:nvPr/>
        </p:nvSpPr>
        <p:spPr>
          <a:xfrm>
            <a:off x="201168" y="1307592"/>
            <a:ext cx="859536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PRÉPARATION</a:t>
            </a:r>
            <a:endParaRPr lang="en-US" sz="520" dirty="0"/>
          </a:p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CAPLP &amp; 3E CONCOURS</a:t>
            </a:r>
            <a:endParaRPr lang="en-US" sz="520" dirty="0"/>
          </a:p>
        </p:txBody>
      </p:sp>
      <p:sp>
        <p:nvSpPr>
          <p:cNvPr id="90" name="Shape 88"/>
          <p:cNvSpPr/>
          <p:nvPr/>
        </p:nvSpPr>
        <p:spPr>
          <a:xfrm>
            <a:off x="219456" y="2057400"/>
            <a:ext cx="749808" cy="713232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1" name="Text 89"/>
          <p:cNvSpPr/>
          <p:nvPr/>
        </p:nvSpPr>
        <p:spPr>
          <a:xfrm>
            <a:off x="292608" y="2167128"/>
            <a:ext cx="594360" cy="4572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2026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2027</a:t>
            </a:r>
            <a:endParaRPr lang="en-US" sz="1700" dirty="0"/>
          </a:p>
        </p:txBody>
      </p:sp>
      <p:sp>
        <p:nvSpPr>
          <p:cNvPr id="92" name="Shape 90"/>
          <p:cNvSpPr/>
          <p:nvPr/>
        </p:nvSpPr>
        <p:spPr>
          <a:xfrm>
            <a:off x="201168" y="2907792"/>
            <a:ext cx="822960" cy="402336"/>
          </a:xfrm>
          <a:prstGeom prst="roundRect">
            <a:avLst>
              <a:gd name="adj" fmla="val 18182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3" name="Text 91"/>
          <p:cNvSpPr/>
          <p:nvPr/>
        </p:nvSpPr>
        <p:spPr>
          <a:xfrm>
            <a:off x="274320" y="2990088"/>
            <a:ext cx="676656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 fontScale="92500" lnSpcReduction="20000"/>
          </a:bodyPr>
          <a:lstStyle/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DÉFINITION</a:t>
            </a:r>
            <a:endParaRPr lang="en-US" sz="700" dirty="0">
              <a:solidFill>
                <a:schemeClr val="tx2"/>
              </a:solidFill>
            </a:endParaRPr>
          </a:p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ET ATTENTES DE L’ÉPREUVE</a:t>
            </a:r>
            <a:endParaRPr lang="en-US" sz="700" dirty="0">
              <a:solidFill>
                <a:schemeClr val="tx2"/>
              </a:solidFill>
            </a:endParaRPr>
          </a:p>
        </p:txBody>
      </p:sp>
      <p:sp>
        <p:nvSpPr>
          <p:cNvPr id="94" name="Shape 92"/>
          <p:cNvSpPr/>
          <p:nvPr/>
        </p:nvSpPr>
        <p:spPr>
          <a:xfrm>
            <a:off x="228600" y="3447288"/>
            <a:ext cx="713232" cy="475488"/>
          </a:xfrm>
          <a:prstGeom prst="roundRect">
            <a:avLst>
              <a:gd name="adj" fmla="val 15385"/>
            </a:avLst>
          </a:prstGeom>
          <a:solidFill>
            <a:srgbClr val="EAF1FA"/>
          </a:solidFill>
          <a:ln w="12700">
            <a:solidFill>
              <a:srgbClr val="CBD7E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5" name="Text 93"/>
          <p:cNvSpPr/>
          <p:nvPr/>
        </p:nvSpPr>
        <p:spPr>
          <a:xfrm>
            <a:off x="283464" y="3529584"/>
            <a:ext cx="594360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/>
            <a:r>
              <a:rPr lang="en-US" sz="600" b="1" dirty="0">
                <a:solidFill>
                  <a:srgbClr val="071B52"/>
                </a:solidFill>
                <a:latin typeface="Aptos" pitchFamily="34" charset="0"/>
              </a:rPr>
              <a:t>CONSTRUCTION DU DOSSER</a:t>
            </a:r>
            <a:endParaRPr lang="en-US" sz="600" dirty="0"/>
          </a:p>
        </p:txBody>
      </p:sp>
      <p:sp>
        <p:nvSpPr>
          <p:cNvPr id="96" name="Text 94"/>
          <p:cNvSpPr/>
          <p:nvPr/>
        </p:nvSpPr>
        <p:spPr>
          <a:xfrm>
            <a:off x="1645920" y="228600"/>
            <a:ext cx="1014984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 NATURE DES ÉPREUVES</a:t>
            </a:r>
            <a:endParaRPr lang="en-US" sz="2300" dirty="0"/>
          </a:p>
        </p:txBody>
      </p:sp>
      <p:sp>
        <p:nvSpPr>
          <p:cNvPr id="97" name="Text 95"/>
          <p:cNvSpPr/>
          <p:nvPr/>
        </p:nvSpPr>
        <p:spPr>
          <a:xfrm>
            <a:off x="1645920" y="676656"/>
            <a:ext cx="950976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Admissibilité et admission ne mobilisent pas les mêmes compétences, mais elles évaluent la même posture professionnelle.</a:t>
            </a:r>
            <a:endParaRPr lang="en-US" sz="1050" dirty="0"/>
          </a:p>
        </p:txBody>
      </p:sp>
      <p:sp>
        <p:nvSpPr>
          <p:cNvPr id="98" name="Shape 96"/>
          <p:cNvSpPr/>
          <p:nvPr/>
        </p:nvSpPr>
        <p:spPr>
          <a:xfrm>
            <a:off x="1645920" y="1143000"/>
            <a:ext cx="4709160" cy="1508760"/>
          </a:xfrm>
          <a:prstGeom prst="roundRect">
            <a:avLst>
              <a:gd name="adj" fmla="val 4848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9" name="Text 97"/>
          <p:cNvSpPr/>
          <p:nvPr/>
        </p:nvSpPr>
        <p:spPr>
          <a:xfrm>
            <a:off x="1874520" y="1389888"/>
            <a:ext cx="2011680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ADMISSIBILITÉ</a:t>
            </a:r>
            <a:endParaRPr lang="en-US" sz="1500" dirty="0"/>
          </a:p>
        </p:txBody>
      </p:sp>
      <p:sp>
        <p:nvSpPr>
          <p:cNvPr id="100" name="Text 98"/>
          <p:cNvSpPr/>
          <p:nvPr/>
        </p:nvSpPr>
        <p:spPr>
          <a:xfrm>
            <a:off x="1874520" y="1764792"/>
            <a:ext cx="4160520" cy="47548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Dossier RAEP</a:t>
            </a:r>
            <a:endParaRPr lang="en-US" sz="13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Reconnaître, analyser et mettre en perspective une expérience professionnelle.</a:t>
            </a:r>
            <a:endParaRPr lang="en-US" sz="1300" dirty="0"/>
          </a:p>
        </p:txBody>
      </p:sp>
      <p:sp>
        <p:nvSpPr>
          <p:cNvPr id="101" name="Shape 99"/>
          <p:cNvSpPr/>
          <p:nvPr/>
        </p:nvSpPr>
        <p:spPr>
          <a:xfrm>
            <a:off x="1645920" y="2880360"/>
            <a:ext cx="470916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12700">
            <a:solidFill>
              <a:srgbClr val="E0DDD5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2" name="Text 100"/>
          <p:cNvSpPr/>
          <p:nvPr/>
        </p:nvSpPr>
        <p:spPr>
          <a:xfrm>
            <a:off x="1874520" y="3127248"/>
            <a:ext cx="2011680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ADMISSION</a:t>
            </a:r>
            <a:endParaRPr lang="en-US" sz="1500" dirty="0"/>
          </a:p>
        </p:txBody>
      </p:sp>
      <p:sp>
        <p:nvSpPr>
          <p:cNvPr id="103" name="Text 101"/>
          <p:cNvSpPr/>
          <p:nvPr/>
        </p:nvSpPr>
        <p:spPr>
          <a:xfrm>
            <a:off x="1874520" y="3502152"/>
            <a:ext cx="4160520" cy="5303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30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Présentation d’une séquence de formation : travaux pratiques, préparation de l’exposé, exposé et entretien.</a:t>
            </a:r>
            <a:endParaRPr lang="en-US" sz="1300" dirty="0"/>
          </a:p>
        </p:txBody>
      </p:sp>
      <p:sp>
        <p:nvSpPr>
          <p:cNvPr id="104" name="Shape 102"/>
          <p:cNvSpPr/>
          <p:nvPr/>
        </p:nvSpPr>
        <p:spPr>
          <a:xfrm>
            <a:off x="6675120" y="1143000"/>
            <a:ext cx="4892040" cy="3337560"/>
          </a:xfrm>
          <a:prstGeom prst="roundRect">
            <a:avLst>
              <a:gd name="adj" fmla="val 2192"/>
            </a:avLst>
          </a:prstGeom>
          <a:solidFill>
            <a:srgbClr val="EAF1FA"/>
          </a:solidFill>
          <a:ln w="12700">
            <a:solidFill>
              <a:srgbClr val="D5DFE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5" name="Text 103"/>
          <p:cNvSpPr/>
          <p:nvPr/>
        </p:nvSpPr>
        <p:spPr>
          <a:xfrm>
            <a:off x="6976872" y="1417320"/>
            <a:ext cx="4206240" cy="31089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Points réglementaires à rappeler</a:t>
            </a:r>
            <a:endParaRPr lang="en-US" sz="1600" dirty="0"/>
          </a:p>
        </p:txBody>
      </p:sp>
      <p:sp>
        <p:nvSpPr>
          <p:cNvPr id="106" name="Text 104"/>
          <p:cNvSpPr/>
          <p:nvPr/>
        </p:nvSpPr>
        <p:spPr>
          <a:xfrm>
            <a:off x="6976872" y="1874520"/>
            <a:ext cx="4251960" cy="1600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40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Les épreuves sont notées de 0 à 20 ; la note zéro est éliminatoire.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L’absence, le retard après ouverture des sujets, la copie blanche ou un document non remis dans les délais entraînent l’élimination.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Les épreuves ne font pas l’objet d’un programme limitatif.</a:t>
            </a:r>
            <a:endParaRPr lang="en-US" sz="1400" dirty="0"/>
          </a:p>
        </p:txBody>
      </p:sp>
      <p:sp>
        <p:nvSpPr>
          <p:cNvPr id="107" name="Text 105"/>
          <p:cNvSpPr/>
          <p:nvPr/>
        </p:nvSpPr>
        <p:spPr>
          <a:xfrm>
            <a:off x="6976872" y="3858768"/>
            <a:ext cx="4251960" cy="24688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92500"/>
          </a:bodyPr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5DA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 cadre impose une préparation méthodique et continue.</a:t>
            </a:r>
            <a:endParaRPr lang="en-US" sz="1300" dirty="0"/>
          </a:p>
        </p:txBody>
      </p:sp>
      <p:sp>
        <p:nvSpPr>
          <p:cNvPr id="108" name="Shape 106"/>
          <p:cNvSpPr/>
          <p:nvPr/>
        </p:nvSpPr>
        <p:spPr>
          <a:xfrm>
            <a:off x="1554480" y="6382512"/>
            <a:ext cx="10378440" cy="301752"/>
          </a:xfrm>
          <a:prstGeom prst="roundRect">
            <a:avLst>
              <a:gd name="adj" fmla="val 24242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9" name="Shape 107"/>
          <p:cNvSpPr/>
          <p:nvPr/>
        </p:nvSpPr>
        <p:spPr>
          <a:xfrm>
            <a:off x="1655064" y="6455664"/>
            <a:ext cx="128016" cy="12801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0" name="Text 108"/>
          <p:cNvSpPr/>
          <p:nvPr/>
        </p:nvSpPr>
        <p:spPr>
          <a:xfrm>
            <a:off x="1856232" y="6437376"/>
            <a:ext cx="982980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7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 règle du jeu est simple : être précis, ponctuel, structuré et professionnel.</a:t>
            </a:r>
            <a:endParaRPr lang="en-US" sz="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25880" cy="6858000"/>
          </a:xfrm>
          <a:prstGeom prst="rect">
            <a:avLst/>
          </a:prstGeom>
          <a:solidFill>
            <a:srgbClr val="F3F0EA"/>
          </a:solidFill>
          <a:ln w="12700">
            <a:solidFill>
              <a:srgbClr val="F3F0E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9144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9144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9144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Shape 4"/>
          <p:cNvSpPr/>
          <p:nvPr/>
        </p:nvSpPr>
        <p:spPr>
          <a:xfrm>
            <a:off x="9144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/>
          <p:cNvSpPr/>
          <p:nvPr/>
        </p:nvSpPr>
        <p:spPr>
          <a:xfrm>
            <a:off x="9144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Shape 6"/>
          <p:cNvSpPr/>
          <p:nvPr/>
        </p:nvSpPr>
        <p:spPr>
          <a:xfrm>
            <a:off x="9144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Shape 7"/>
          <p:cNvSpPr/>
          <p:nvPr/>
        </p:nvSpPr>
        <p:spPr>
          <a:xfrm>
            <a:off x="9144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Shape 8"/>
          <p:cNvSpPr/>
          <p:nvPr/>
        </p:nvSpPr>
        <p:spPr>
          <a:xfrm>
            <a:off x="9144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164592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Shape 10"/>
          <p:cNvSpPr/>
          <p:nvPr/>
        </p:nvSpPr>
        <p:spPr>
          <a:xfrm>
            <a:off x="164592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" name="Shape 11"/>
          <p:cNvSpPr/>
          <p:nvPr/>
        </p:nvSpPr>
        <p:spPr>
          <a:xfrm>
            <a:off x="164592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Shape 12"/>
          <p:cNvSpPr/>
          <p:nvPr/>
        </p:nvSpPr>
        <p:spPr>
          <a:xfrm>
            <a:off x="164592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5" name="Shape 13"/>
          <p:cNvSpPr/>
          <p:nvPr/>
        </p:nvSpPr>
        <p:spPr>
          <a:xfrm>
            <a:off x="164592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6" name="Shape 14"/>
          <p:cNvSpPr/>
          <p:nvPr/>
        </p:nvSpPr>
        <p:spPr>
          <a:xfrm>
            <a:off x="164592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Shape 15"/>
          <p:cNvSpPr/>
          <p:nvPr/>
        </p:nvSpPr>
        <p:spPr>
          <a:xfrm>
            <a:off x="164592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8" name="Shape 16"/>
          <p:cNvSpPr/>
          <p:nvPr/>
        </p:nvSpPr>
        <p:spPr>
          <a:xfrm>
            <a:off x="164592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9" name="Shape 17"/>
          <p:cNvSpPr/>
          <p:nvPr/>
        </p:nvSpPr>
        <p:spPr>
          <a:xfrm>
            <a:off x="237744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Shape 18"/>
          <p:cNvSpPr/>
          <p:nvPr/>
        </p:nvSpPr>
        <p:spPr>
          <a:xfrm>
            <a:off x="237744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Shape 19"/>
          <p:cNvSpPr/>
          <p:nvPr/>
        </p:nvSpPr>
        <p:spPr>
          <a:xfrm>
            <a:off x="237744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Shape 20"/>
          <p:cNvSpPr/>
          <p:nvPr/>
        </p:nvSpPr>
        <p:spPr>
          <a:xfrm>
            <a:off x="237744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3" name="Shape 21"/>
          <p:cNvSpPr/>
          <p:nvPr/>
        </p:nvSpPr>
        <p:spPr>
          <a:xfrm>
            <a:off x="237744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Shape 22"/>
          <p:cNvSpPr/>
          <p:nvPr/>
        </p:nvSpPr>
        <p:spPr>
          <a:xfrm>
            <a:off x="237744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Shape 23"/>
          <p:cNvSpPr/>
          <p:nvPr/>
        </p:nvSpPr>
        <p:spPr>
          <a:xfrm>
            <a:off x="237744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6" name="Shape 24"/>
          <p:cNvSpPr/>
          <p:nvPr/>
        </p:nvSpPr>
        <p:spPr>
          <a:xfrm>
            <a:off x="237744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7" name="Shape 25"/>
          <p:cNvSpPr/>
          <p:nvPr/>
        </p:nvSpPr>
        <p:spPr>
          <a:xfrm>
            <a:off x="310896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8" name="Shape 26"/>
          <p:cNvSpPr/>
          <p:nvPr/>
        </p:nvSpPr>
        <p:spPr>
          <a:xfrm>
            <a:off x="310896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9" name="Shape 27"/>
          <p:cNvSpPr/>
          <p:nvPr/>
        </p:nvSpPr>
        <p:spPr>
          <a:xfrm>
            <a:off x="310896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0" name="Shape 28"/>
          <p:cNvSpPr/>
          <p:nvPr/>
        </p:nvSpPr>
        <p:spPr>
          <a:xfrm>
            <a:off x="310896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1" name="Shape 29"/>
          <p:cNvSpPr/>
          <p:nvPr/>
        </p:nvSpPr>
        <p:spPr>
          <a:xfrm>
            <a:off x="310896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2" name="Shape 30"/>
          <p:cNvSpPr/>
          <p:nvPr/>
        </p:nvSpPr>
        <p:spPr>
          <a:xfrm>
            <a:off x="310896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3" name="Shape 31"/>
          <p:cNvSpPr/>
          <p:nvPr/>
        </p:nvSpPr>
        <p:spPr>
          <a:xfrm>
            <a:off x="310896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4" name="Shape 32"/>
          <p:cNvSpPr/>
          <p:nvPr/>
        </p:nvSpPr>
        <p:spPr>
          <a:xfrm>
            <a:off x="310896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5" name="Shape 33"/>
          <p:cNvSpPr/>
          <p:nvPr/>
        </p:nvSpPr>
        <p:spPr>
          <a:xfrm>
            <a:off x="384048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6" name="Shape 34"/>
          <p:cNvSpPr/>
          <p:nvPr/>
        </p:nvSpPr>
        <p:spPr>
          <a:xfrm>
            <a:off x="384048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7" name="Shape 35"/>
          <p:cNvSpPr/>
          <p:nvPr/>
        </p:nvSpPr>
        <p:spPr>
          <a:xfrm>
            <a:off x="384048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8" name="Shape 36"/>
          <p:cNvSpPr/>
          <p:nvPr/>
        </p:nvSpPr>
        <p:spPr>
          <a:xfrm>
            <a:off x="384048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9" name="Shape 37"/>
          <p:cNvSpPr/>
          <p:nvPr/>
        </p:nvSpPr>
        <p:spPr>
          <a:xfrm>
            <a:off x="384048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0" name="Shape 38"/>
          <p:cNvSpPr/>
          <p:nvPr/>
        </p:nvSpPr>
        <p:spPr>
          <a:xfrm>
            <a:off x="384048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1" name="Shape 39"/>
          <p:cNvSpPr/>
          <p:nvPr/>
        </p:nvSpPr>
        <p:spPr>
          <a:xfrm>
            <a:off x="384048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2" name="Shape 40"/>
          <p:cNvSpPr/>
          <p:nvPr/>
        </p:nvSpPr>
        <p:spPr>
          <a:xfrm>
            <a:off x="384048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3" name="Shape 41"/>
          <p:cNvSpPr/>
          <p:nvPr/>
        </p:nvSpPr>
        <p:spPr>
          <a:xfrm>
            <a:off x="45720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4" name="Shape 42"/>
          <p:cNvSpPr/>
          <p:nvPr/>
        </p:nvSpPr>
        <p:spPr>
          <a:xfrm>
            <a:off x="45720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5" name="Shape 43"/>
          <p:cNvSpPr/>
          <p:nvPr/>
        </p:nvSpPr>
        <p:spPr>
          <a:xfrm>
            <a:off x="45720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6" name="Shape 44"/>
          <p:cNvSpPr/>
          <p:nvPr/>
        </p:nvSpPr>
        <p:spPr>
          <a:xfrm>
            <a:off x="45720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7" name="Shape 45"/>
          <p:cNvSpPr/>
          <p:nvPr/>
        </p:nvSpPr>
        <p:spPr>
          <a:xfrm>
            <a:off x="45720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8" name="Shape 46"/>
          <p:cNvSpPr/>
          <p:nvPr/>
        </p:nvSpPr>
        <p:spPr>
          <a:xfrm>
            <a:off x="45720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9" name="Shape 47"/>
          <p:cNvSpPr/>
          <p:nvPr/>
        </p:nvSpPr>
        <p:spPr>
          <a:xfrm>
            <a:off x="45720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0" name="Shape 48"/>
          <p:cNvSpPr/>
          <p:nvPr/>
        </p:nvSpPr>
        <p:spPr>
          <a:xfrm>
            <a:off x="45720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1" name="Shape 49"/>
          <p:cNvSpPr/>
          <p:nvPr/>
        </p:nvSpPr>
        <p:spPr>
          <a:xfrm>
            <a:off x="11521440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2" name="Shape 50"/>
          <p:cNvSpPr/>
          <p:nvPr/>
        </p:nvSpPr>
        <p:spPr>
          <a:xfrm>
            <a:off x="11521440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3" name="Shape 51"/>
          <p:cNvSpPr/>
          <p:nvPr/>
        </p:nvSpPr>
        <p:spPr>
          <a:xfrm>
            <a:off x="11521440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4" name="Shape 52"/>
          <p:cNvSpPr/>
          <p:nvPr/>
        </p:nvSpPr>
        <p:spPr>
          <a:xfrm>
            <a:off x="11521440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5" name="Shape 53"/>
          <p:cNvSpPr/>
          <p:nvPr/>
        </p:nvSpPr>
        <p:spPr>
          <a:xfrm>
            <a:off x="11521440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6" name="Shape 54"/>
          <p:cNvSpPr/>
          <p:nvPr/>
        </p:nvSpPr>
        <p:spPr>
          <a:xfrm>
            <a:off x="11521440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7" name="Shape 55"/>
          <p:cNvSpPr/>
          <p:nvPr/>
        </p:nvSpPr>
        <p:spPr>
          <a:xfrm>
            <a:off x="11521440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8" name="Shape 56"/>
          <p:cNvSpPr/>
          <p:nvPr/>
        </p:nvSpPr>
        <p:spPr>
          <a:xfrm>
            <a:off x="11594592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9" name="Shape 57"/>
          <p:cNvSpPr/>
          <p:nvPr/>
        </p:nvSpPr>
        <p:spPr>
          <a:xfrm>
            <a:off x="11594592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0" name="Shape 58"/>
          <p:cNvSpPr/>
          <p:nvPr/>
        </p:nvSpPr>
        <p:spPr>
          <a:xfrm>
            <a:off x="11594592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1" name="Shape 59"/>
          <p:cNvSpPr/>
          <p:nvPr/>
        </p:nvSpPr>
        <p:spPr>
          <a:xfrm>
            <a:off x="11594592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2" name="Shape 60"/>
          <p:cNvSpPr/>
          <p:nvPr/>
        </p:nvSpPr>
        <p:spPr>
          <a:xfrm>
            <a:off x="11594592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3" name="Shape 61"/>
          <p:cNvSpPr/>
          <p:nvPr/>
        </p:nvSpPr>
        <p:spPr>
          <a:xfrm>
            <a:off x="11594592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4" name="Shape 62"/>
          <p:cNvSpPr/>
          <p:nvPr/>
        </p:nvSpPr>
        <p:spPr>
          <a:xfrm>
            <a:off x="11594592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5" name="Shape 63"/>
          <p:cNvSpPr/>
          <p:nvPr/>
        </p:nvSpPr>
        <p:spPr>
          <a:xfrm>
            <a:off x="11667744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6" name="Shape 64"/>
          <p:cNvSpPr/>
          <p:nvPr/>
        </p:nvSpPr>
        <p:spPr>
          <a:xfrm>
            <a:off x="11667744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7" name="Shape 65"/>
          <p:cNvSpPr/>
          <p:nvPr/>
        </p:nvSpPr>
        <p:spPr>
          <a:xfrm>
            <a:off x="11667744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8" name="Shape 66"/>
          <p:cNvSpPr/>
          <p:nvPr/>
        </p:nvSpPr>
        <p:spPr>
          <a:xfrm>
            <a:off x="11667744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9" name="Shape 67"/>
          <p:cNvSpPr/>
          <p:nvPr/>
        </p:nvSpPr>
        <p:spPr>
          <a:xfrm>
            <a:off x="11667744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0" name="Shape 68"/>
          <p:cNvSpPr/>
          <p:nvPr/>
        </p:nvSpPr>
        <p:spPr>
          <a:xfrm>
            <a:off x="11667744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1" name="Shape 69"/>
          <p:cNvSpPr/>
          <p:nvPr/>
        </p:nvSpPr>
        <p:spPr>
          <a:xfrm>
            <a:off x="11667744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2" name="Shape 70"/>
          <p:cNvSpPr/>
          <p:nvPr/>
        </p:nvSpPr>
        <p:spPr>
          <a:xfrm>
            <a:off x="11740896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3" name="Shape 71"/>
          <p:cNvSpPr/>
          <p:nvPr/>
        </p:nvSpPr>
        <p:spPr>
          <a:xfrm>
            <a:off x="11740896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4" name="Shape 72"/>
          <p:cNvSpPr/>
          <p:nvPr/>
        </p:nvSpPr>
        <p:spPr>
          <a:xfrm>
            <a:off x="11740896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5" name="Shape 73"/>
          <p:cNvSpPr/>
          <p:nvPr/>
        </p:nvSpPr>
        <p:spPr>
          <a:xfrm>
            <a:off x="11740896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6" name="Shape 74"/>
          <p:cNvSpPr/>
          <p:nvPr/>
        </p:nvSpPr>
        <p:spPr>
          <a:xfrm>
            <a:off x="11740896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7" name="Shape 75"/>
          <p:cNvSpPr/>
          <p:nvPr/>
        </p:nvSpPr>
        <p:spPr>
          <a:xfrm>
            <a:off x="11740896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8" name="Shape 76"/>
          <p:cNvSpPr/>
          <p:nvPr/>
        </p:nvSpPr>
        <p:spPr>
          <a:xfrm>
            <a:off x="11740896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9" name="Shape 77"/>
          <p:cNvSpPr/>
          <p:nvPr/>
        </p:nvSpPr>
        <p:spPr>
          <a:xfrm>
            <a:off x="11814048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0" name="Shape 78"/>
          <p:cNvSpPr/>
          <p:nvPr/>
        </p:nvSpPr>
        <p:spPr>
          <a:xfrm>
            <a:off x="11814048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1" name="Shape 79"/>
          <p:cNvSpPr/>
          <p:nvPr/>
        </p:nvSpPr>
        <p:spPr>
          <a:xfrm>
            <a:off x="11814048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2" name="Shape 80"/>
          <p:cNvSpPr/>
          <p:nvPr/>
        </p:nvSpPr>
        <p:spPr>
          <a:xfrm>
            <a:off x="11814048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3" name="Shape 81"/>
          <p:cNvSpPr/>
          <p:nvPr/>
        </p:nvSpPr>
        <p:spPr>
          <a:xfrm>
            <a:off x="11814048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4" name="Shape 82"/>
          <p:cNvSpPr/>
          <p:nvPr/>
        </p:nvSpPr>
        <p:spPr>
          <a:xfrm>
            <a:off x="11814048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5" name="Shape 83"/>
          <p:cNvSpPr/>
          <p:nvPr/>
        </p:nvSpPr>
        <p:spPr>
          <a:xfrm>
            <a:off x="11814048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6" name="Text 84"/>
          <p:cNvSpPr/>
          <p:nvPr/>
        </p:nvSpPr>
        <p:spPr>
          <a:xfrm>
            <a:off x="182880" y="256032"/>
            <a:ext cx="685800" cy="3931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&amp; MÉTIERS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D’ART</a:t>
            </a:r>
            <a:endParaRPr lang="en-US" sz="820" dirty="0"/>
          </a:p>
        </p:txBody>
      </p:sp>
      <p:sp>
        <p:nvSpPr>
          <p:cNvPr id="87" name="Text 85"/>
          <p:cNvSpPr/>
          <p:nvPr/>
        </p:nvSpPr>
        <p:spPr>
          <a:xfrm>
            <a:off x="182880" y="713232"/>
            <a:ext cx="6858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ACADÉMIE</a:t>
            </a:r>
            <a:endParaRPr lang="en-US" sz="480" dirty="0"/>
          </a:p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 CRÉTEIL</a:t>
            </a:r>
            <a:endParaRPr lang="en-US" sz="480" dirty="0"/>
          </a:p>
        </p:txBody>
      </p:sp>
      <p:sp>
        <p:nvSpPr>
          <p:cNvPr id="88" name="Shape 86"/>
          <p:cNvSpPr/>
          <p:nvPr/>
        </p:nvSpPr>
        <p:spPr>
          <a:xfrm>
            <a:off x="155448" y="1225296"/>
            <a:ext cx="941832" cy="512064"/>
          </a:xfrm>
          <a:prstGeom prst="rect">
            <a:avLst/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9" name="Text 87"/>
          <p:cNvSpPr/>
          <p:nvPr/>
        </p:nvSpPr>
        <p:spPr>
          <a:xfrm>
            <a:off x="201168" y="1307592"/>
            <a:ext cx="859536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PRÉPARATION</a:t>
            </a:r>
            <a:endParaRPr lang="en-US" sz="520" dirty="0"/>
          </a:p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CAPLP &amp; 3E CONCOURS</a:t>
            </a:r>
            <a:endParaRPr lang="en-US" sz="520" dirty="0"/>
          </a:p>
        </p:txBody>
      </p:sp>
      <p:sp>
        <p:nvSpPr>
          <p:cNvPr id="90" name="Shape 88"/>
          <p:cNvSpPr/>
          <p:nvPr/>
        </p:nvSpPr>
        <p:spPr>
          <a:xfrm>
            <a:off x="219456" y="2057400"/>
            <a:ext cx="749808" cy="713232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1" name="Text 89"/>
          <p:cNvSpPr/>
          <p:nvPr/>
        </p:nvSpPr>
        <p:spPr>
          <a:xfrm>
            <a:off x="292608" y="2167128"/>
            <a:ext cx="594360" cy="4572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2026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2027</a:t>
            </a:r>
            <a:endParaRPr lang="en-US" sz="1700" dirty="0"/>
          </a:p>
        </p:txBody>
      </p:sp>
      <p:sp>
        <p:nvSpPr>
          <p:cNvPr id="92" name="Shape 90"/>
          <p:cNvSpPr/>
          <p:nvPr/>
        </p:nvSpPr>
        <p:spPr>
          <a:xfrm>
            <a:off x="201168" y="2907792"/>
            <a:ext cx="822960" cy="402336"/>
          </a:xfrm>
          <a:prstGeom prst="roundRect">
            <a:avLst>
              <a:gd name="adj" fmla="val 18182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3" name="Text 91"/>
          <p:cNvSpPr/>
          <p:nvPr/>
        </p:nvSpPr>
        <p:spPr>
          <a:xfrm>
            <a:off x="274320" y="2990088"/>
            <a:ext cx="676656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 fontScale="92500" lnSpcReduction="20000"/>
          </a:bodyPr>
          <a:lstStyle/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DÉFINITION</a:t>
            </a:r>
            <a:endParaRPr lang="en-US" sz="700" dirty="0">
              <a:solidFill>
                <a:schemeClr val="tx2"/>
              </a:solidFill>
            </a:endParaRPr>
          </a:p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ET ATTENTES DE L’ÉPREUVE</a:t>
            </a:r>
            <a:endParaRPr lang="en-US" sz="700" dirty="0">
              <a:solidFill>
                <a:schemeClr val="tx2"/>
              </a:solidFill>
            </a:endParaRPr>
          </a:p>
        </p:txBody>
      </p:sp>
      <p:sp>
        <p:nvSpPr>
          <p:cNvPr id="94" name="Shape 92"/>
          <p:cNvSpPr/>
          <p:nvPr/>
        </p:nvSpPr>
        <p:spPr>
          <a:xfrm>
            <a:off x="228600" y="3447288"/>
            <a:ext cx="713232" cy="475488"/>
          </a:xfrm>
          <a:prstGeom prst="roundRect">
            <a:avLst>
              <a:gd name="adj" fmla="val 15385"/>
            </a:avLst>
          </a:prstGeom>
          <a:solidFill>
            <a:srgbClr val="EAF1FA"/>
          </a:solidFill>
          <a:ln w="12700">
            <a:solidFill>
              <a:srgbClr val="CBD7E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5" name="Text 93"/>
          <p:cNvSpPr/>
          <p:nvPr/>
        </p:nvSpPr>
        <p:spPr>
          <a:xfrm>
            <a:off x="283464" y="3529584"/>
            <a:ext cx="594360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/>
            <a:r>
              <a:rPr lang="en-US" sz="600" b="1" dirty="0">
                <a:solidFill>
                  <a:srgbClr val="071B52"/>
                </a:solidFill>
                <a:latin typeface="Aptos" pitchFamily="34" charset="0"/>
              </a:rPr>
              <a:t>CONSTRUCTION DU DOSSER</a:t>
            </a:r>
            <a:endParaRPr lang="en-US" sz="600" dirty="0"/>
          </a:p>
        </p:txBody>
      </p:sp>
      <p:sp>
        <p:nvSpPr>
          <p:cNvPr id="96" name="Text 94"/>
          <p:cNvSpPr/>
          <p:nvPr/>
        </p:nvSpPr>
        <p:spPr>
          <a:xfrm>
            <a:off x="1645920" y="228600"/>
            <a:ext cx="1014984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LE DOSSIER RAEP : DEUX PARTIES, UNE DÉMONSTRATION</a:t>
            </a:r>
            <a:endParaRPr lang="en-US" sz="2300" dirty="0"/>
          </a:p>
        </p:txBody>
      </p:sp>
      <p:sp>
        <p:nvSpPr>
          <p:cNvPr id="97" name="Text 95"/>
          <p:cNvSpPr/>
          <p:nvPr/>
        </p:nvSpPr>
        <p:spPr>
          <a:xfrm>
            <a:off x="1645920" y="676656"/>
            <a:ext cx="950976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 dossier n’est pas une autobiographie : il doit prouver une capacité à enseigner et à analyser.</a:t>
            </a:r>
            <a:endParaRPr lang="en-US" sz="1050" dirty="0"/>
          </a:p>
        </p:txBody>
      </p:sp>
      <p:sp>
        <p:nvSpPr>
          <p:cNvPr id="98" name="Shape 96"/>
          <p:cNvSpPr/>
          <p:nvPr/>
        </p:nvSpPr>
        <p:spPr>
          <a:xfrm>
            <a:off x="1737360" y="1234440"/>
            <a:ext cx="4617720" cy="4343400"/>
          </a:xfrm>
          <a:prstGeom prst="roundRect">
            <a:avLst>
              <a:gd name="adj" fmla="val 1684"/>
            </a:avLst>
          </a:prstGeom>
          <a:solidFill>
            <a:srgbClr val="FFFFFF"/>
          </a:solidFill>
          <a:ln w="12700">
            <a:solidFill>
              <a:srgbClr val="E0DDD5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9" name="Shape 97"/>
          <p:cNvSpPr/>
          <p:nvPr/>
        </p:nvSpPr>
        <p:spPr>
          <a:xfrm>
            <a:off x="2011680" y="1481328"/>
            <a:ext cx="1920240" cy="310896"/>
          </a:xfrm>
          <a:prstGeom prst="roundRect">
            <a:avLst>
              <a:gd name="adj" fmla="val 23529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0" name="Text 98"/>
          <p:cNvSpPr/>
          <p:nvPr/>
        </p:nvSpPr>
        <p:spPr>
          <a:xfrm>
            <a:off x="2084832" y="1549908"/>
            <a:ext cx="1773936" cy="13716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ctr">
              <a:buNone/>
            </a:pPr>
            <a:r>
              <a:rPr lang="en-US" sz="6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PARTIE 1</a:t>
            </a:r>
            <a:endParaRPr lang="en-US" sz="620" dirty="0"/>
          </a:p>
        </p:txBody>
      </p:sp>
      <p:sp>
        <p:nvSpPr>
          <p:cNvPr id="101" name="Text 99"/>
          <p:cNvSpPr/>
          <p:nvPr/>
        </p:nvSpPr>
        <p:spPr>
          <a:xfrm>
            <a:off x="2039112" y="1965960"/>
            <a:ext cx="3931920" cy="7772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70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Exposer les responsabilités confiées au candidat au fil du parcours professionnel.</a:t>
            </a:r>
            <a:endParaRPr lang="en-US" sz="1700" dirty="0"/>
          </a:p>
        </p:txBody>
      </p:sp>
      <p:sp>
        <p:nvSpPr>
          <p:cNvPr id="102" name="Text 100"/>
          <p:cNvSpPr/>
          <p:nvPr/>
        </p:nvSpPr>
        <p:spPr>
          <a:xfrm>
            <a:off x="2039112" y="2907792"/>
            <a:ext cx="3840480" cy="11430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40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À travailler :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sélectionner les expériences significatives ;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les mettre en perspective ;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les relier aux compétences professionnelles attendues.</a:t>
            </a:r>
            <a:endParaRPr lang="en-US" sz="1400" dirty="0"/>
          </a:p>
        </p:txBody>
      </p:sp>
      <p:sp>
        <p:nvSpPr>
          <p:cNvPr id="103" name="Shape 101"/>
          <p:cNvSpPr/>
          <p:nvPr/>
        </p:nvSpPr>
        <p:spPr>
          <a:xfrm>
            <a:off x="6766560" y="1234440"/>
            <a:ext cx="4617720" cy="4343400"/>
          </a:xfrm>
          <a:prstGeom prst="roundRect">
            <a:avLst>
              <a:gd name="adj" fmla="val 1684"/>
            </a:avLst>
          </a:prstGeom>
          <a:solidFill>
            <a:srgbClr val="EFF7EF"/>
          </a:solidFill>
          <a:ln w="12700">
            <a:solidFill>
              <a:srgbClr val="D8E7D5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4" name="Shape 102"/>
          <p:cNvSpPr/>
          <p:nvPr/>
        </p:nvSpPr>
        <p:spPr>
          <a:xfrm>
            <a:off x="7040880" y="1481328"/>
            <a:ext cx="1920240" cy="310896"/>
          </a:xfrm>
          <a:prstGeom prst="roundRect">
            <a:avLst>
              <a:gd name="adj" fmla="val 23529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5" name="Text 103"/>
          <p:cNvSpPr/>
          <p:nvPr/>
        </p:nvSpPr>
        <p:spPr>
          <a:xfrm>
            <a:off x="7114032" y="1549908"/>
            <a:ext cx="1773936" cy="13716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ctr">
              <a:buNone/>
            </a:pPr>
            <a:r>
              <a:rPr lang="en-US" sz="6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PARTIE 2</a:t>
            </a:r>
            <a:endParaRPr lang="en-US" sz="620" dirty="0"/>
          </a:p>
        </p:txBody>
      </p:sp>
      <p:sp>
        <p:nvSpPr>
          <p:cNvPr id="106" name="Text 104"/>
          <p:cNvSpPr/>
          <p:nvPr/>
        </p:nvSpPr>
        <p:spPr>
          <a:xfrm>
            <a:off x="7068312" y="1965960"/>
            <a:ext cx="3931920" cy="7772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70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Analyser, décrire et commenter précisément une réalisation pédagogique choisie.</a:t>
            </a:r>
            <a:endParaRPr lang="en-US" sz="1700" dirty="0"/>
          </a:p>
        </p:txBody>
      </p:sp>
      <p:sp>
        <p:nvSpPr>
          <p:cNvPr id="107" name="Text 105"/>
          <p:cNvSpPr/>
          <p:nvPr/>
        </p:nvSpPr>
        <p:spPr>
          <a:xfrm>
            <a:off x="7068312" y="2907792"/>
            <a:ext cx="3840480" cy="12344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40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À travailler :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contextualiser la séquence ;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justifier les choix didactiques ;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expliciter les apprentissages visés ;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montrer les effets et les ajustements.</a:t>
            </a:r>
            <a:endParaRPr lang="en-US" sz="1400" dirty="0"/>
          </a:p>
        </p:txBody>
      </p:sp>
      <p:sp>
        <p:nvSpPr>
          <p:cNvPr id="108" name="Shape 106"/>
          <p:cNvSpPr/>
          <p:nvPr/>
        </p:nvSpPr>
        <p:spPr>
          <a:xfrm>
            <a:off x="1554480" y="6382512"/>
            <a:ext cx="10378440" cy="301752"/>
          </a:xfrm>
          <a:prstGeom prst="roundRect">
            <a:avLst>
              <a:gd name="adj" fmla="val 24242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9" name="Shape 107"/>
          <p:cNvSpPr/>
          <p:nvPr/>
        </p:nvSpPr>
        <p:spPr>
          <a:xfrm>
            <a:off x="1655064" y="6455664"/>
            <a:ext cx="128016" cy="12801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0" name="Text 108"/>
          <p:cNvSpPr/>
          <p:nvPr/>
        </p:nvSpPr>
        <p:spPr>
          <a:xfrm>
            <a:off x="1856232" y="6437376"/>
            <a:ext cx="982980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7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Une même exigence : passer du récit d’expérience à l’analyse professionnelle.</a:t>
            </a:r>
            <a:endParaRPr lang="en-US" sz="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25880" cy="6858000"/>
          </a:xfrm>
          <a:prstGeom prst="rect">
            <a:avLst/>
          </a:prstGeom>
          <a:solidFill>
            <a:srgbClr val="F3F0EA"/>
          </a:solidFill>
          <a:ln w="12700">
            <a:solidFill>
              <a:srgbClr val="F3F0E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9144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9144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9144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Shape 4"/>
          <p:cNvSpPr/>
          <p:nvPr/>
        </p:nvSpPr>
        <p:spPr>
          <a:xfrm>
            <a:off x="9144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/>
          <p:cNvSpPr/>
          <p:nvPr/>
        </p:nvSpPr>
        <p:spPr>
          <a:xfrm>
            <a:off x="9144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Shape 6"/>
          <p:cNvSpPr/>
          <p:nvPr/>
        </p:nvSpPr>
        <p:spPr>
          <a:xfrm>
            <a:off x="9144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Shape 7"/>
          <p:cNvSpPr/>
          <p:nvPr/>
        </p:nvSpPr>
        <p:spPr>
          <a:xfrm>
            <a:off x="9144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Shape 8"/>
          <p:cNvSpPr/>
          <p:nvPr/>
        </p:nvSpPr>
        <p:spPr>
          <a:xfrm>
            <a:off x="9144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164592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Shape 10"/>
          <p:cNvSpPr/>
          <p:nvPr/>
        </p:nvSpPr>
        <p:spPr>
          <a:xfrm>
            <a:off x="164592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" name="Shape 11"/>
          <p:cNvSpPr/>
          <p:nvPr/>
        </p:nvSpPr>
        <p:spPr>
          <a:xfrm>
            <a:off x="164592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Shape 12"/>
          <p:cNvSpPr/>
          <p:nvPr/>
        </p:nvSpPr>
        <p:spPr>
          <a:xfrm>
            <a:off x="164592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5" name="Shape 13"/>
          <p:cNvSpPr/>
          <p:nvPr/>
        </p:nvSpPr>
        <p:spPr>
          <a:xfrm>
            <a:off x="164592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6" name="Shape 14"/>
          <p:cNvSpPr/>
          <p:nvPr/>
        </p:nvSpPr>
        <p:spPr>
          <a:xfrm>
            <a:off x="164592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Shape 15"/>
          <p:cNvSpPr/>
          <p:nvPr/>
        </p:nvSpPr>
        <p:spPr>
          <a:xfrm>
            <a:off x="164592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8" name="Shape 16"/>
          <p:cNvSpPr/>
          <p:nvPr/>
        </p:nvSpPr>
        <p:spPr>
          <a:xfrm>
            <a:off x="164592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9" name="Shape 17"/>
          <p:cNvSpPr/>
          <p:nvPr/>
        </p:nvSpPr>
        <p:spPr>
          <a:xfrm>
            <a:off x="237744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Shape 18"/>
          <p:cNvSpPr/>
          <p:nvPr/>
        </p:nvSpPr>
        <p:spPr>
          <a:xfrm>
            <a:off x="237744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Shape 19"/>
          <p:cNvSpPr/>
          <p:nvPr/>
        </p:nvSpPr>
        <p:spPr>
          <a:xfrm>
            <a:off x="237744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Shape 20"/>
          <p:cNvSpPr/>
          <p:nvPr/>
        </p:nvSpPr>
        <p:spPr>
          <a:xfrm>
            <a:off x="237744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3" name="Shape 21"/>
          <p:cNvSpPr/>
          <p:nvPr/>
        </p:nvSpPr>
        <p:spPr>
          <a:xfrm>
            <a:off x="237744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Shape 22"/>
          <p:cNvSpPr/>
          <p:nvPr/>
        </p:nvSpPr>
        <p:spPr>
          <a:xfrm>
            <a:off x="237744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Shape 23"/>
          <p:cNvSpPr/>
          <p:nvPr/>
        </p:nvSpPr>
        <p:spPr>
          <a:xfrm>
            <a:off x="237744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6" name="Shape 24"/>
          <p:cNvSpPr/>
          <p:nvPr/>
        </p:nvSpPr>
        <p:spPr>
          <a:xfrm>
            <a:off x="237744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7" name="Shape 25"/>
          <p:cNvSpPr/>
          <p:nvPr/>
        </p:nvSpPr>
        <p:spPr>
          <a:xfrm>
            <a:off x="310896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8" name="Shape 26"/>
          <p:cNvSpPr/>
          <p:nvPr/>
        </p:nvSpPr>
        <p:spPr>
          <a:xfrm>
            <a:off x="310896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9" name="Shape 27"/>
          <p:cNvSpPr/>
          <p:nvPr/>
        </p:nvSpPr>
        <p:spPr>
          <a:xfrm>
            <a:off x="310896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0" name="Shape 28"/>
          <p:cNvSpPr/>
          <p:nvPr/>
        </p:nvSpPr>
        <p:spPr>
          <a:xfrm>
            <a:off x="310896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1" name="Shape 29"/>
          <p:cNvSpPr/>
          <p:nvPr/>
        </p:nvSpPr>
        <p:spPr>
          <a:xfrm>
            <a:off x="310896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2" name="Shape 30"/>
          <p:cNvSpPr/>
          <p:nvPr/>
        </p:nvSpPr>
        <p:spPr>
          <a:xfrm>
            <a:off x="310896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3" name="Shape 31"/>
          <p:cNvSpPr/>
          <p:nvPr/>
        </p:nvSpPr>
        <p:spPr>
          <a:xfrm>
            <a:off x="310896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4" name="Shape 32"/>
          <p:cNvSpPr/>
          <p:nvPr/>
        </p:nvSpPr>
        <p:spPr>
          <a:xfrm>
            <a:off x="310896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5" name="Shape 33"/>
          <p:cNvSpPr/>
          <p:nvPr/>
        </p:nvSpPr>
        <p:spPr>
          <a:xfrm>
            <a:off x="384048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6" name="Shape 34"/>
          <p:cNvSpPr/>
          <p:nvPr/>
        </p:nvSpPr>
        <p:spPr>
          <a:xfrm>
            <a:off x="384048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7" name="Shape 35"/>
          <p:cNvSpPr/>
          <p:nvPr/>
        </p:nvSpPr>
        <p:spPr>
          <a:xfrm>
            <a:off x="384048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8" name="Shape 36"/>
          <p:cNvSpPr/>
          <p:nvPr/>
        </p:nvSpPr>
        <p:spPr>
          <a:xfrm>
            <a:off x="384048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9" name="Shape 37"/>
          <p:cNvSpPr/>
          <p:nvPr/>
        </p:nvSpPr>
        <p:spPr>
          <a:xfrm>
            <a:off x="384048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0" name="Shape 38"/>
          <p:cNvSpPr/>
          <p:nvPr/>
        </p:nvSpPr>
        <p:spPr>
          <a:xfrm>
            <a:off x="384048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1" name="Shape 39"/>
          <p:cNvSpPr/>
          <p:nvPr/>
        </p:nvSpPr>
        <p:spPr>
          <a:xfrm>
            <a:off x="384048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2" name="Shape 40"/>
          <p:cNvSpPr/>
          <p:nvPr/>
        </p:nvSpPr>
        <p:spPr>
          <a:xfrm>
            <a:off x="384048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3" name="Shape 41"/>
          <p:cNvSpPr/>
          <p:nvPr/>
        </p:nvSpPr>
        <p:spPr>
          <a:xfrm>
            <a:off x="45720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4" name="Shape 42"/>
          <p:cNvSpPr/>
          <p:nvPr/>
        </p:nvSpPr>
        <p:spPr>
          <a:xfrm>
            <a:off x="45720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5" name="Shape 43"/>
          <p:cNvSpPr/>
          <p:nvPr/>
        </p:nvSpPr>
        <p:spPr>
          <a:xfrm>
            <a:off x="45720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6" name="Shape 44"/>
          <p:cNvSpPr/>
          <p:nvPr/>
        </p:nvSpPr>
        <p:spPr>
          <a:xfrm>
            <a:off x="45720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7" name="Shape 45"/>
          <p:cNvSpPr/>
          <p:nvPr/>
        </p:nvSpPr>
        <p:spPr>
          <a:xfrm>
            <a:off x="45720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8" name="Shape 46"/>
          <p:cNvSpPr/>
          <p:nvPr/>
        </p:nvSpPr>
        <p:spPr>
          <a:xfrm>
            <a:off x="45720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9" name="Shape 47"/>
          <p:cNvSpPr/>
          <p:nvPr/>
        </p:nvSpPr>
        <p:spPr>
          <a:xfrm>
            <a:off x="45720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0" name="Shape 48"/>
          <p:cNvSpPr/>
          <p:nvPr/>
        </p:nvSpPr>
        <p:spPr>
          <a:xfrm>
            <a:off x="45720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1" name="Shape 49"/>
          <p:cNvSpPr/>
          <p:nvPr/>
        </p:nvSpPr>
        <p:spPr>
          <a:xfrm>
            <a:off x="11521440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2" name="Shape 50"/>
          <p:cNvSpPr/>
          <p:nvPr/>
        </p:nvSpPr>
        <p:spPr>
          <a:xfrm>
            <a:off x="11521440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3" name="Shape 51"/>
          <p:cNvSpPr/>
          <p:nvPr/>
        </p:nvSpPr>
        <p:spPr>
          <a:xfrm>
            <a:off x="11521440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4" name="Shape 52"/>
          <p:cNvSpPr/>
          <p:nvPr/>
        </p:nvSpPr>
        <p:spPr>
          <a:xfrm>
            <a:off x="11521440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5" name="Shape 53"/>
          <p:cNvSpPr/>
          <p:nvPr/>
        </p:nvSpPr>
        <p:spPr>
          <a:xfrm>
            <a:off x="11521440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6" name="Shape 54"/>
          <p:cNvSpPr/>
          <p:nvPr/>
        </p:nvSpPr>
        <p:spPr>
          <a:xfrm>
            <a:off x="11521440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7" name="Shape 55"/>
          <p:cNvSpPr/>
          <p:nvPr/>
        </p:nvSpPr>
        <p:spPr>
          <a:xfrm>
            <a:off x="11521440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8" name="Shape 56"/>
          <p:cNvSpPr/>
          <p:nvPr/>
        </p:nvSpPr>
        <p:spPr>
          <a:xfrm>
            <a:off x="11594592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9" name="Shape 57"/>
          <p:cNvSpPr/>
          <p:nvPr/>
        </p:nvSpPr>
        <p:spPr>
          <a:xfrm>
            <a:off x="11594592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0" name="Shape 58"/>
          <p:cNvSpPr/>
          <p:nvPr/>
        </p:nvSpPr>
        <p:spPr>
          <a:xfrm>
            <a:off x="11594592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1" name="Shape 59"/>
          <p:cNvSpPr/>
          <p:nvPr/>
        </p:nvSpPr>
        <p:spPr>
          <a:xfrm>
            <a:off x="11594592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2" name="Shape 60"/>
          <p:cNvSpPr/>
          <p:nvPr/>
        </p:nvSpPr>
        <p:spPr>
          <a:xfrm>
            <a:off x="11594592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3" name="Shape 61"/>
          <p:cNvSpPr/>
          <p:nvPr/>
        </p:nvSpPr>
        <p:spPr>
          <a:xfrm>
            <a:off x="11594592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4" name="Shape 62"/>
          <p:cNvSpPr/>
          <p:nvPr/>
        </p:nvSpPr>
        <p:spPr>
          <a:xfrm>
            <a:off x="11594592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5" name="Shape 63"/>
          <p:cNvSpPr/>
          <p:nvPr/>
        </p:nvSpPr>
        <p:spPr>
          <a:xfrm>
            <a:off x="11667744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6" name="Shape 64"/>
          <p:cNvSpPr/>
          <p:nvPr/>
        </p:nvSpPr>
        <p:spPr>
          <a:xfrm>
            <a:off x="11667744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7" name="Shape 65"/>
          <p:cNvSpPr/>
          <p:nvPr/>
        </p:nvSpPr>
        <p:spPr>
          <a:xfrm>
            <a:off x="11667744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8" name="Shape 66"/>
          <p:cNvSpPr/>
          <p:nvPr/>
        </p:nvSpPr>
        <p:spPr>
          <a:xfrm>
            <a:off x="11667744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9" name="Shape 67"/>
          <p:cNvSpPr/>
          <p:nvPr/>
        </p:nvSpPr>
        <p:spPr>
          <a:xfrm>
            <a:off x="11667744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0" name="Shape 68"/>
          <p:cNvSpPr/>
          <p:nvPr/>
        </p:nvSpPr>
        <p:spPr>
          <a:xfrm>
            <a:off x="11667744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1" name="Shape 69"/>
          <p:cNvSpPr/>
          <p:nvPr/>
        </p:nvSpPr>
        <p:spPr>
          <a:xfrm>
            <a:off x="11667744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2" name="Shape 70"/>
          <p:cNvSpPr/>
          <p:nvPr/>
        </p:nvSpPr>
        <p:spPr>
          <a:xfrm>
            <a:off x="11740896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3" name="Shape 71"/>
          <p:cNvSpPr/>
          <p:nvPr/>
        </p:nvSpPr>
        <p:spPr>
          <a:xfrm>
            <a:off x="11740896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4" name="Shape 72"/>
          <p:cNvSpPr/>
          <p:nvPr/>
        </p:nvSpPr>
        <p:spPr>
          <a:xfrm>
            <a:off x="11740896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5" name="Shape 73"/>
          <p:cNvSpPr/>
          <p:nvPr/>
        </p:nvSpPr>
        <p:spPr>
          <a:xfrm>
            <a:off x="11740896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6" name="Shape 74"/>
          <p:cNvSpPr/>
          <p:nvPr/>
        </p:nvSpPr>
        <p:spPr>
          <a:xfrm>
            <a:off x="11740896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7" name="Shape 75"/>
          <p:cNvSpPr/>
          <p:nvPr/>
        </p:nvSpPr>
        <p:spPr>
          <a:xfrm>
            <a:off x="11740896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8" name="Shape 76"/>
          <p:cNvSpPr/>
          <p:nvPr/>
        </p:nvSpPr>
        <p:spPr>
          <a:xfrm>
            <a:off x="11740896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9" name="Shape 77"/>
          <p:cNvSpPr/>
          <p:nvPr/>
        </p:nvSpPr>
        <p:spPr>
          <a:xfrm>
            <a:off x="11814048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0" name="Shape 78"/>
          <p:cNvSpPr/>
          <p:nvPr/>
        </p:nvSpPr>
        <p:spPr>
          <a:xfrm>
            <a:off x="11814048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1" name="Shape 79"/>
          <p:cNvSpPr/>
          <p:nvPr/>
        </p:nvSpPr>
        <p:spPr>
          <a:xfrm>
            <a:off x="11814048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2" name="Shape 80"/>
          <p:cNvSpPr/>
          <p:nvPr/>
        </p:nvSpPr>
        <p:spPr>
          <a:xfrm>
            <a:off x="11814048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3" name="Shape 81"/>
          <p:cNvSpPr/>
          <p:nvPr/>
        </p:nvSpPr>
        <p:spPr>
          <a:xfrm>
            <a:off x="11814048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4" name="Shape 82"/>
          <p:cNvSpPr/>
          <p:nvPr/>
        </p:nvSpPr>
        <p:spPr>
          <a:xfrm>
            <a:off x="11814048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5" name="Shape 83"/>
          <p:cNvSpPr/>
          <p:nvPr/>
        </p:nvSpPr>
        <p:spPr>
          <a:xfrm>
            <a:off x="11814048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6" name="Text 84"/>
          <p:cNvSpPr/>
          <p:nvPr/>
        </p:nvSpPr>
        <p:spPr>
          <a:xfrm>
            <a:off x="182880" y="256032"/>
            <a:ext cx="685800" cy="3931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&amp; MÉTIERS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D’ART</a:t>
            </a:r>
            <a:endParaRPr lang="en-US" sz="820" dirty="0"/>
          </a:p>
        </p:txBody>
      </p:sp>
      <p:sp>
        <p:nvSpPr>
          <p:cNvPr id="87" name="Text 85"/>
          <p:cNvSpPr/>
          <p:nvPr/>
        </p:nvSpPr>
        <p:spPr>
          <a:xfrm>
            <a:off x="182880" y="713232"/>
            <a:ext cx="6858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ACADÉMIE</a:t>
            </a:r>
            <a:endParaRPr lang="en-US" sz="480" dirty="0"/>
          </a:p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 CRÉTEIL</a:t>
            </a:r>
            <a:endParaRPr lang="en-US" sz="480" dirty="0"/>
          </a:p>
        </p:txBody>
      </p:sp>
      <p:sp>
        <p:nvSpPr>
          <p:cNvPr id="88" name="Shape 86"/>
          <p:cNvSpPr/>
          <p:nvPr/>
        </p:nvSpPr>
        <p:spPr>
          <a:xfrm>
            <a:off x="155448" y="1225296"/>
            <a:ext cx="941832" cy="512064"/>
          </a:xfrm>
          <a:prstGeom prst="rect">
            <a:avLst/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9" name="Text 87"/>
          <p:cNvSpPr/>
          <p:nvPr/>
        </p:nvSpPr>
        <p:spPr>
          <a:xfrm>
            <a:off x="201168" y="1307592"/>
            <a:ext cx="859536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PRÉPARATION</a:t>
            </a:r>
            <a:endParaRPr lang="en-US" sz="520" dirty="0"/>
          </a:p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CAPLP &amp; 3E CONCOURS</a:t>
            </a:r>
            <a:endParaRPr lang="en-US" sz="520" dirty="0"/>
          </a:p>
        </p:txBody>
      </p:sp>
      <p:sp>
        <p:nvSpPr>
          <p:cNvPr id="90" name="Shape 88"/>
          <p:cNvSpPr/>
          <p:nvPr/>
        </p:nvSpPr>
        <p:spPr>
          <a:xfrm>
            <a:off x="219456" y="2057400"/>
            <a:ext cx="749808" cy="713232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1" name="Text 89"/>
          <p:cNvSpPr/>
          <p:nvPr/>
        </p:nvSpPr>
        <p:spPr>
          <a:xfrm>
            <a:off x="292608" y="2167128"/>
            <a:ext cx="594360" cy="4572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2026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2027</a:t>
            </a:r>
            <a:endParaRPr lang="en-US" sz="1700" dirty="0"/>
          </a:p>
        </p:txBody>
      </p:sp>
      <p:sp>
        <p:nvSpPr>
          <p:cNvPr id="92" name="Shape 90"/>
          <p:cNvSpPr/>
          <p:nvPr/>
        </p:nvSpPr>
        <p:spPr>
          <a:xfrm>
            <a:off x="201168" y="2907792"/>
            <a:ext cx="822960" cy="402336"/>
          </a:xfrm>
          <a:prstGeom prst="roundRect">
            <a:avLst>
              <a:gd name="adj" fmla="val 18182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3" name="Text 91"/>
          <p:cNvSpPr/>
          <p:nvPr/>
        </p:nvSpPr>
        <p:spPr>
          <a:xfrm>
            <a:off x="274320" y="2990088"/>
            <a:ext cx="676656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 fontScale="92500" lnSpcReduction="20000"/>
          </a:bodyPr>
          <a:lstStyle/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DÉFINITION</a:t>
            </a:r>
            <a:endParaRPr lang="en-US" sz="700" dirty="0">
              <a:solidFill>
                <a:schemeClr val="tx2"/>
              </a:solidFill>
            </a:endParaRPr>
          </a:p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ET ATTENTES DE L’ÉPREUVE</a:t>
            </a:r>
            <a:endParaRPr lang="en-US" sz="700" dirty="0">
              <a:solidFill>
                <a:schemeClr val="tx2"/>
              </a:solidFill>
            </a:endParaRPr>
          </a:p>
        </p:txBody>
      </p:sp>
      <p:sp>
        <p:nvSpPr>
          <p:cNvPr id="94" name="Shape 92"/>
          <p:cNvSpPr/>
          <p:nvPr/>
        </p:nvSpPr>
        <p:spPr>
          <a:xfrm>
            <a:off x="228600" y="3447288"/>
            <a:ext cx="713232" cy="475488"/>
          </a:xfrm>
          <a:prstGeom prst="roundRect">
            <a:avLst>
              <a:gd name="adj" fmla="val 15385"/>
            </a:avLst>
          </a:prstGeom>
          <a:solidFill>
            <a:srgbClr val="EAF1FA"/>
          </a:solidFill>
          <a:ln w="12700">
            <a:solidFill>
              <a:srgbClr val="CBD7E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5" name="Text 93"/>
          <p:cNvSpPr/>
          <p:nvPr/>
        </p:nvSpPr>
        <p:spPr>
          <a:xfrm>
            <a:off x="283464" y="3529584"/>
            <a:ext cx="594360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/>
            <a:r>
              <a:rPr lang="en-US" sz="600" b="1" dirty="0">
                <a:solidFill>
                  <a:srgbClr val="071B52"/>
                </a:solidFill>
                <a:latin typeface="Aptos" pitchFamily="34" charset="0"/>
              </a:rPr>
              <a:t>CONSTRUCTION DU DOSSER</a:t>
            </a:r>
            <a:endParaRPr lang="en-US" sz="600" dirty="0"/>
          </a:p>
        </p:txBody>
      </p:sp>
      <p:sp>
        <p:nvSpPr>
          <p:cNvPr id="96" name="Text 94"/>
          <p:cNvSpPr/>
          <p:nvPr/>
        </p:nvSpPr>
        <p:spPr>
          <a:xfrm>
            <a:off x="1645920" y="228600"/>
            <a:ext cx="1014984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CE QUE LES MEILLEURS DOSSIERS RENDENT VISIBLE</a:t>
            </a:r>
            <a:endParaRPr lang="en-US" sz="2300" dirty="0"/>
          </a:p>
        </p:txBody>
      </p:sp>
      <p:sp>
        <p:nvSpPr>
          <p:cNvPr id="97" name="Text 95"/>
          <p:cNvSpPr/>
          <p:nvPr/>
        </p:nvSpPr>
        <p:spPr>
          <a:xfrm>
            <a:off x="1645920" y="676656"/>
            <a:ext cx="950976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Les rapports de jury valorisent une réflexivité réelle et une communication structurée.</a:t>
            </a:r>
            <a:endParaRPr lang="en-US" sz="1050" dirty="0"/>
          </a:p>
        </p:txBody>
      </p:sp>
      <p:sp>
        <p:nvSpPr>
          <p:cNvPr id="98" name="Shape 96"/>
          <p:cNvSpPr/>
          <p:nvPr/>
        </p:nvSpPr>
        <p:spPr>
          <a:xfrm>
            <a:off x="1737360" y="1097280"/>
            <a:ext cx="9875520" cy="987552"/>
          </a:xfrm>
          <a:prstGeom prst="roundRect">
            <a:avLst>
              <a:gd name="adj" fmla="val 7407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9" name="Text 97"/>
          <p:cNvSpPr/>
          <p:nvPr/>
        </p:nvSpPr>
        <p:spPr>
          <a:xfrm>
            <a:off x="2011680" y="1335024"/>
            <a:ext cx="9144000" cy="42062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Les meilleurs candidats dépassent la simple énumération des étapes de carrière : ils analysent et mettent en perspective leur expérience au regard des compétences attendues.</a:t>
            </a:r>
            <a:endParaRPr lang="en-US" sz="1600" dirty="0"/>
          </a:p>
        </p:txBody>
      </p:sp>
      <p:sp>
        <p:nvSpPr>
          <p:cNvPr id="100" name="Shape 98"/>
          <p:cNvSpPr/>
          <p:nvPr/>
        </p:nvSpPr>
        <p:spPr>
          <a:xfrm>
            <a:off x="1828800" y="2514600"/>
            <a:ext cx="2148840" cy="2194560"/>
          </a:xfrm>
          <a:prstGeom prst="roundRect">
            <a:avLst>
              <a:gd name="adj" fmla="val 3404"/>
            </a:avLst>
          </a:prstGeom>
          <a:solidFill>
            <a:srgbClr val="FFFFF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1" name="Shape 99"/>
          <p:cNvSpPr/>
          <p:nvPr/>
        </p:nvSpPr>
        <p:spPr>
          <a:xfrm>
            <a:off x="1965960" y="2743200"/>
            <a:ext cx="347472" cy="347472"/>
          </a:xfrm>
          <a:prstGeom prst="ellipse">
            <a:avLst/>
          </a:prstGeom>
          <a:solidFill>
            <a:srgbClr val="218E9E"/>
          </a:solidFill>
          <a:ln w="12700">
            <a:solidFill>
              <a:srgbClr val="218E9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2" name="Text 100"/>
          <p:cNvSpPr/>
          <p:nvPr/>
        </p:nvSpPr>
        <p:spPr>
          <a:xfrm>
            <a:off x="2057400" y="2825496"/>
            <a:ext cx="164592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700" dirty="0"/>
          </a:p>
        </p:txBody>
      </p:sp>
      <p:sp>
        <p:nvSpPr>
          <p:cNvPr id="103" name="Text 101"/>
          <p:cNvSpPr/>
          <p:nvPr/>
        </p:nvSpPr>
        <p:spPr>
          <a:xfrm>
            <a:off x="2395728" y="2743200"/>
            <a:ext cx="13716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Réflexivité</a:t>
            </a:r>
            <a:endParaRPr lang="en-US" sz="1300" dirty="0"/>
          </a:p>
        </p:txBody>
      </p:sp>
      <p:sp>
        <p:nvSpPr>
          <p:cNvPr id="104" name="Text 102"/>
          <p:cNvSpPr/>
          <p:nvPr/>
        </p:nvSpPr>
        <p:spPr>
          <a:xfrm>
            <a:off x="2011680" y="3291840"/>
            <a:ext cx="1783080" cy="7772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22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Prendre du recul sur son parcours et sur les choix effectués.</a:t>
            </a:r>
            <a:endParaRPr lang="en-US" sz="1220" dirty="0"/>
          </a:p>
        </p:txBody>
      </p:sp>
      <p:sp>
        <p:nvSpPr>
          <p:cNvPr id="105" name="Shape 103"/>
          <p:cNvSpPr/>
          <p:nvPr/>
        </p:nvSpPr>
        <p:spPr>
          <a:xfrm>
            <a:off x="4297680" y="2514600"/>
            <a:ext cx="2148840" cy="2194560"/>
          </a:xfrm>
          <a:prstGeom prst="roundRect">
            <a:avLst>
              <a:gd name="adj" fmla="val 3404"/>
            </a:avLst>
          </a:prstGeom>
          <a:solidFill>
            <a:srgbClr val="EAF1FA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6" name="Shape 104"/>
          <p:cNvSpPr/>
          <p:nvPr/>
        </p:nvSpPr>
        <p:spPr>
          <a:xfrm>
            <a:off x="4434840" y="2743200"/>
            <a:ext cx="347472" cy="347472"/>
          </a:xfrm>
          <a:prstGeom prst="ellipse">
            <a:avLst/>
          </a:prstGeom>
          <a:solidFill>
            <a:srgbClr val="2B65B1"/>
          </a:solidFill>
          <a:ln w="12700">
            <a:solidFill>
              <a:srgbClr val="2B65B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7" name="Text 105"/>
          <p:cNvSpPr/>
          <p:nvPr/>
        </p:nvSpPr>
        <p:spPr>
          <a:xfrm>
            <a:off x="4526280" y="2825496"/>
            <a:ext cx="164592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700" dirty="0"/>
          </a:p>
        </p:txBody>
      </p:sp>
      <p:sp>
        <p:nvSpPr>
          <p:cNvPr id="108" name="Text 106"/>
          <p:cNvSpPr/>
          <p:nvPr/>
        </p:nvSpPr>
        <p:spPr>
          <a:xfrm>
            <a:off x="4864608" y="2743200"/>
            <a:ext cx="13716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Contextualisation</a:t>
            </a:r>
            <a:endParaRPr lang="en-US" sz="1300" dirty="0"/>
          </a:p>
        </p:txBody>
      </p:sp>
      <p:sp>
        <p:nvSpPr>
          <p:cNvPr id="109" name="Text 107"/>
          <p:cNvSpPr/>
          <p:nvPr/>
        </p:nvSpPr>
        <p:spPr>
          <a:xfrm>
            <a:off x="4480560" y="3291840"/>
            <a:ext cx="1783080" cy="7772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22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Situer les élèves, le niveau, le référentiel, les contraintes et les objectifs.</a:t>
            </a:r>
            <a:endParaRPr lang="en-US" sz="1220" dirty="0"/>
          </a:p>
        </p:txBody>
      </p:sp>
      <p:sp>
        <p:nvSpPr>
          <p:cNvPr id="110" name="Shape 108"/>
          <p:cNvSpPr/>
          <p:nvPr/>
        </p:nvSpPr>
        <p:spPr>
          <a:xfrm>
            <a:off x="6766560" y="2514600"/>
            <a:ext cx="2148840" cy="2194560"/>
          </a:xfrm>
          <a:prstGeom prst="roundRect">
            <a:avLst>
              <a:gd name="adj" fmla="val 3404"/>
            </a:avLst>
          </a:prstGeom>
          <a:solidFill>
            <a:srgbClr val="FFFFF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1" name="Shape 109"/>
          <p:cNvSpPr/>
          <p:nvPr/>
        </p:nvSpPr>
        <p:spPr>
          <a:xfrm>
            <a:off x="6903720" y="2743200"/>
            <a:ext cx="347472" cy="347472"/>
          </a:xfrm>
          <a:prstGeom prst="ellipse">
            <a:avLst/>
          </a:prstGeom>
          <a:solidFill>
            <a:srgbClr val="218E9E"/>
          </a:solidFill>
          <a:ln w="12700">
            <a:solidFill>
              <a:srgbClr val="218E9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2" name="Text 110"/>
          <p:cNvSpPr/>
          <p:nvPr/>
        </p:nvSpPr>
        <p:spPr>
          <a:xfrm>
            <a:off x="6995160" y="2825496"/>
            <a:ext cx="164592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700" dirty="0"/>
          </a:p>
        </p:txBody>
      </p:sp>
      <p:sp>
        <p:nvSpPr>
          <p:cNvPr id="113" name="Text 111"/>
          <p:cNvSpPr/>
          <p:nvPr/>
        </p:nvSpPr>
        <p:spPr>
          <a:xfrm>
            <a:off x="7333488" y="2743200"/>
            <a:ext cx="13716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Justification</a:t>
            </a:r>
            <a:endParaRPr lang="en-US" sz="1300" dirty="0"/>
          </a:p>
        </p:txBody>
      </p:sp>
      <p:sp>
        <p:nvSpPr>
          <p:cNvPr id="114" name="Text 112"/>
          <p:cNvSpPr/>
          <p:nvPr/>
        </p:nvSpPr>
        <p:spPr>
          <a:xfrm>
            <a:off x="6949440" y="3291840"/>
            <a:ext cx="1783080" cy="7772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22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Expliquer pourquoi telle démarche, tel support, telle évaluation.</a:t>
            </a:r>
            <a:endParaRPr lang="en-US" sz="1220" dirty="0"/>
          </a:p>
        </p:txBody>
      </p:sp>
      <p:sp>
        <p:nvSpPr>
          <p:cNvPr id="115" name="Shape 113"/>
          <p:cNvSpPr/>
          <p:nvPr/>
        </p:nvSpPr>
        <p:spPr>
          <a:xfrm>
            <a:off x="9235440" y="2514600"/>
            <a:ext cx="2148840" cy="2194560"/>
          </a:xfrm>
          <a:prstGeom prst="roundRect">
            <a:avLst>
              <a:gd name="adj" fmla="val 3404"/>
            </a:avLst>
          </a:prstGeom>
          <a:solidFill>
            <a:srgbClr val="EAF1FA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6" name="Shape 114"/>
          <p:cNvSpPr/>
          <p:nvPr/>
        </p:nvSpPr>
        <p:spPr>
          <a:xfrm>
            <a:off x="9372600" y="2743200"/>
            <a:ext cx="347472" cy="347472"/>
          </a:xfrm>
          <a:prstGeom prst="ellipse">
            <a:avLst/>
          </a:prstGeom>
          <a:solidFill>
            <a:srgbClr val="2B65B1"/>
          </a:solidFill>
          <a:ln w="12700">
            <a:solidFill>
              <a:srgbClr val="2B65B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7" name="Text 115"/>
          <p:cNvSpPr/>
          <p:nvPr/>
        </p:nvSpPr>
        <p:spPr>
          <a:xfrm>
            <a:off x="9464040" y="2825496"/>
            <a:ext cx="164592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ctr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700" dirty="0"/>
          </a:p>
        </p:txBody>
      </p:sp>
      <p:sp>
        <p:nvSpPr>
          <p:cNvPr id="118" name="Text 116"/>
          <p:cNvSpPr/>
          <p:nvPr/>
        </p:nvSpPr>
        <p:spPr>
          <a:xfrm>
            <a:off x="9802368" y="2743200"/>
            <a:ext cx="13716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Clarté</a:t>
            </a:r>
            <a:endParaRPr lang="en-US" sz="1300" dirty="0"/>
          </a:p>
        </p:txBody>
      </p:sp>
      <p:sp>
        <p:nvSpPr>
          <p:cNvPr id="119" name="Text 117"/>
          <p:cNvSpPr/>
          <p:nvPr/>
        </p:nvSpPr>
        <p:spPr>
          <a:xfrm>
            <a:off x="9418320" y="3291840"/>
            <a:ext cx="1783080" cy="7772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22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Structurer le propos pour que le jury puisse suivre le raisonnement.</a:t>
            </a:r>
            <a:endParaRPr lang="en-US" sz="1220" dirty="0"/>
          </a:p>
        </p:txBody>
      </p:sp>
      <p:sp>
        <p:nvSpPr>
          <p:cNvPr id="120" name="Shape 118"/>
          <p:cNvSpPr/>
          <p:nvPr/>
        </p:nvSpPr>
        <p:spPr>
          <a:xfrm>
            <a:off x="1554480" y="6382512"/>
            <a:ext cx="10378440" cy="301752"/>
          </a:xfrm>
          <a:prstGeom prst="roundRect">
            <a:avLst>
              <a:gd name="adj" fmla="val 24242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1" name="Shape 119"/>
          <p:cNvSpPr/>
          <p:nvPr/>
        </p:nvSpPr>
        <p:spPr>
          <a:xfrm>
            <a:off x="1655064" y="6455664"/>
            <a:ext cx="128016" cy="12801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2" name="Text 120"/>
          <p:cNvSpPr/>
          <p:nvPr/>
        </p:nvSpPr>
        <p:spPr>
          <a:xfrm>
            <a:off x="1856232" y="6437376"/>
            <a:ext cx="982980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7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À viser : une approche pédagogique réfléchie, argumentée et lisible.</a:t>
            </a:r>
            <a:endParaRPr lang="en-US" sz="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25880" cy="6858000"/>
          </a:xfrm>
          <a:prstGeom prst="rect">
            <a:avLst/>
          </a:prstGeom>
          <a:solidFill>
            <a:srgbClr val="F3F0EA"/>
          </a:solidFill>
          <a:ln w="12700">
            <a:solidFill>
              <a:srgbClr val="F3F0E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9144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9144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9144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Shape 4"/>
          <p:cNvSpPr/>
          <p:nvPr/>
        </p:nvSpPr>
        <p:spPr>
          <a:xfrm>
            <a:off x="9144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/>
          <p:cNvSpPr/>
          <p:nvPr/>
        </p:nvSpPr>
        <p:spPr>
          <a:xfrm>
            <a:off x="9144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Shape 6"/>
          <p:cNvSpPr/>
          <p:nvPr/>
        </p:nvSpPr>
        <p:spPr>
          <a:xfrm>
            <a:off x="9144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Shape 7"/>
          <p:cNvSpPr/>
          <p:nvPr/>
        </p:nvSpPr>
        <p:spPr>
          <a:xfrm>
            <a:off x="9144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Shape 8"/>
          <p:cNvSpPr/>
          <p:nvPr/>
        </p:nvSpPr>
        <p:spPr>
          <a:xfrm>
            <a:off x="9144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164592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Shape 10"/>
          <p:cNvSpPr/>
          <p:nvPr/>
        </p:nvSpPr>
        <p:spPr>
          <a:xfrm>
            <a:off x="164592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" name="Shape 11"/>
          <p:cNvSpPr/>
          <p:nvPr/>
        </p:nvSpPr>
        <p:spPr>
          <a:xfrm>
            <a:off x="164592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Shape 12"/>
          <p:cNvSpPr/>
          <p:nvPr/>
        </p:nvSpPr>
        <p:spPr>
          <a:xfrm>
            <a:off x="164592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5" name="Shape 13"/>
          <p:cNvSpPr/>
          <p:nvPr/>
        </p:nvSpPr>
        <p:spPr>
          <a:xfrm>
            <a:off x="164592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6" name="Shape 14"/>
          <p:cNvSpPr/>
          <p:nvPr/>
        </p:nvSpPr>
        <p:spPr>
          <a:xfrm>
            <a:off x="164592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Shape 15"/>
          <p:cNvSpPr/>
          <p:nvPr/>
        </p:nvSpPr>
        <p:spPr>
          <a:xfrm>
            <a:off x="164592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8" name="Shape 16"/>
          <p:cNvSpPr/>
          <p:nvPr/>
        </p:nvSpPr>
        <p:spPr>
          <a:xfrm>
            <a:off x="164592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9" name="Shape 17"/>
          <p:cNvSpPr/>
          <p:nvPr/>
        </p:nvSpPr>
        <p:spPr>
          <a:xfrm>
            <a:off x="237744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Shape 18"/>
          <p:cNvSpPr/>
          <p:nvPr/>
        </p:nvSpPr>
        <p:spPr>
          <a:xfrm>
            <a:off x="237744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Shape 19"/>
          <p:cNvSpPr/>
          <p:nvPr/>
        </p:nvSpPr>
        <p:spPr>
          <a:xfrm>
            <a:off x="237744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Shape 20"/>
          <p:cNvSpPr/>
          <p:nvPr/>
        </p:nvSpPr>
        <p:spPr>
          <a:xfrm>
            <a:off x="237744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3" name="Shape 21"/>
          <p:cNvSpPr/>
          <p:nvPr/>
        </p:nvSpPr>
        <p:spPr>
          <a:xfrm>
            <a:off x="237744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Shape 22"/>
          <p:cNvSpPr/>
          <p:nvPr/>
        </p:nvSpPr>
        <p:spPr>
          <a:xfrm>
            <a:off x="237744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Shape 23"/>
          <p:cNvSpPr/>
          <p:nvPr/>
        </p:nvSpPr>
        <p:spPr>
          <a:xfrm>
            <a:off x="237744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6" name="Shape 24"/>
          <p:cNvSpPr/>
          <p:nvPr/>
        </p:nvSpPr>
        <p:spPr>
          <a:xfrm>
            <a:off x="237744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7" name="Shape 25"/>
          <p:cNvSpPr/>
          <p:nvPr/>
        </p:nvSpPr>
        <p:spPr>
          <a:xfrm>
            <a:off x="310896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8" name="Shape 26"/>
          <p:cNvSpPr/>
          <p:nvPr/>
        </p:nvSpPr>
        <p:spPr>
          <a:xfrm>
            <a:off x="310896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9" name="Shape 27"/>
          <p:cNvSpPr/>
          <p:nvPr/>
        </p:nvSpPr>
        <p:spPr>
          <a:xfrm>
            <a:off x="310896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0" name="Shape 28"/>
          <p:cNvSpPr/>
          <p:nvPr/>
        </p:nvSpPr>
        <p:spPr>
          <a:xfrm>
            <a:off x="310896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1" name="Shape 29"/>
          <p:cNvSpPr/>
          <p:nvPr/>
        </p:nvSpPr>
        <p:spPr>
          <a:xfrm>
            <a:off x="310896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2" name="Shape 30"/>
          <p:cNvSpPr/>
          <p:nvPr/>
        </p:nvSpPr>
        <p:spPr>
          <a:xfrm>
            <a:off x="310896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3" name="Shape 31"/>
          <p:cNvSpPr/>
          <p:nvPr/>
        </p:nvSpPr>
        <p:spPr>
          <a:xfrm>
            <a:off x="310896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4" name="Shape 32"/>
          <p:cNvSpPr/>
          <p:nvPr/>
        </p:nvSpPr>
        <p:spPr>
          <a:xfrm>
            <a:off x="310896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5" name="Shape 33"/>
          <p:cNvSpPr/>
          <p:nvPr/>
        </p:nvSpPr>
        <p:spPr>
          <a:xfrm>
            <a:off x="384048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6" name="Shape 34"/>
          <p:cNvSpPr/>
          <p:nvPr/>
        </p:nvSpPr>
        <p:spPr>
          <a:xfrm>
            <a:off x="384048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7" name="Shape 35"/>
          <p:cNvSpPr/>
          <p:nvPr/>
        </p:nvSpPr>
        <p:spPr>
          <a:xfrm>
            <a:off x="384048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8" name="Shape 36"/>
          <p:cNvSpPr/>
          <p:nvPr/>
        </p:nvSpPr>
        <p:spPr>
          <a:xfrm>
            <a:off x="384048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9" name="Shape 37"/>
          <p:cNvSpPr/>
          <p:nvPr/>
        </p:nvSpPr>
        <p:spPr>
          <a:xfrm>
            <a:off x="384048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0" name="Shape 38"/>
          <p:cNvSpPr/>
          <p:nvPr/>
        </p:nvSpPr>
        <p:spPr>
          <a:xfrm>
            <a:off x="384048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1" name="Shape 39"/>
          <p:cNvSpPr/>
          <p:nvPr/>
        </p:nvSpPr>
        <p:spPr>
          <a:xfrm>
            <a:off x="384048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2" name="Shape 40"/>
          <p:cNvSpPr/>
          <p:nvPr/>
        </p:nvSpPr>
        <p:spPr>
          <a:xfrm>
            <a:off x="384048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3" name="Shape 41"/>
          <p:cNvSpPr/>
          <p:nvPr/>
        </p:nvSpPr>
        <p:spPr>
          <a:xfrm>
            <a:off x="45720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4" name="Shape 42"/>
          <p:cNvSpPr/>
          <p:nvPr/>
        </p:nvSpPr>
        <p:spPr>
          <a:xfrm>
            <a:off x="45720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5" name="Shape 43"/>
          <p:cNvSpPr/>
          <p:nvPr/>
        </p:nvSpPr>
        <p:spPr>
          <a:xfrm>
            <a:off x="45720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6" name="Shape 44"/>
          <p:cNvSpPr/>
          <p:nvPr/>
        </p:nvSpPr>
        <p:spPr>
          <a:xfrm>
            <a:off x="45720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7" name="Shape 45"/>
          <p:cNvSpPr/>
          <p:nvPr/>
        </p:nvSpPr>
        <p:spPr>
          <a:xfrm>
            <a:off x="45720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8" name="Shape 46"/>
          <p:cNvSpPr/>
          <p:nvPr/>
        </p:nvSpPr>
        <p:spPr>
          <a:xfrm>
            <a:off x="45720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9" name="Shape 47"/>
          <p:cNvSpPr/>
          <p:nvPr/>
        </p:nvSpPr>
        <p:spPr>
          <a:xfrm>
            <a:off x="45720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0" name="Shape 48"/>
          <p:cNvSpPr/>
          <p:nvPr/>
        </p:nvSpPr>
        <p:spPr>
          <a:xfrm>
            <a:off x="45720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1" name="Shape 49"/>
          <p:cNvSpPr/>
          <p:nvPr/>
        </p:nvSpPr>
        <p:spPr>
          <a:xfrm>
            <a:off x="11521440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2" name="Shape 50"/>
          <p:cNvSpPr/>
          <p:nvPr/>
        </p:nvSpPr>
        <p:spPr>
          <a:xfrm>
            <a:off x="11521440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3" name="Shape 51"/>
          <p:cNvSpPr/>
          <p:nvPr/>
        </p:nvSpPr>
        <p:spPr>
          <a:xfrm>
            <a:off x="11521440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4" name="Shape 52"/>
          <p:cNvSpPr/>
          <p:nvPr/>
        </p:nvSpPr>
        <p:spPr>
          <a:xfrm>
            <a:off x="11521440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5" name="Shape 53"/>
          <p:cNvSpPr/>
          <p:nvPr/>
        </p:nvSpPr>
        <p:spPr>
          <a:xfrm>
            <a:off x="11521440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6" name="Shape 54"/>
          <p:cNvSpPr/>
          <p:nvPr/>
        </p:nvSpPr>
        <p:spPr>
          <a:xfrm>
            <a:off x="11521440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7" name="Shape 55"/>
          <p:cNvSpPr/>
          <p:nvPr/>
        </p:nvSpPr>
        <p:spPr>
          <a:xfrm>
            <a:off x="11521440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8" name="Shape 56"/>
          <p:cNvSpPr/>
          <p:nvPr/>
        </p:nvSpPr>
        <p:spPr>
          <a:xfrm>
            <a:off x="11594592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9" name="Shape 57"/>
          <p:cNvSpPr/>
          <p:nvPr/>
        </p:nvSpPr>
        <p:spPr>
          <a:xfrm>
            <a:off x="11594592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0" name="Shape 58"/>
          <p:cNvSpPr/>
          <p:nvPr/>
        </p:nvSpPr>
        <p:spPr>
          <a:xfrm>
            <a:off x="11594592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1" name="Shape 59"/>
          <p:cNvSpPr/>
          <p:nvPr/>
        </p:nvSpPr>
        <p:spPr>
          <a:xfrm>
            <a:off x="11594592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2" name="Shape 60"/>
          <p:cNvSpPr/>
          <p:nvPr/>
        </p:nvSpPr>
        <p:spPr>
          <a:xfrm>
            <a:off x="11594592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3" name="Shape 61"/>
          <p:cNvSpPr/>
          <p:nvPr/>
        </p:nvSpPr>
        <p:spPr>
          <a:xfrm>
            <a:off x="11594592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4" name="Shape 62"/>
          <p:cNvSpPr/>
          <p:nvPr/>
        </p:nvSpPr>
        <p:spPr>
          <a:xfrm>
            <a:off x="11594592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5" name="Shape 63"/>
          <p:cNvSpPr/>
          <p:nvPr/>
        </p:nvSpPr>
        <p:spPr>
          <a:xfrm>
            <a:off x="11667744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6" name="Shape 64"/>
          <p:cNvSpPr/>
          <p:nvPr/>
        </p:nvSpPr>
        <p:spPr>
          <a:xfrm>
            <a:off x="11667744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7" name="Shape 65"/>
          <p:cNvSpPr/>
          <p:nvPr/>
        </p:nvSpPr>
        <p:spPr>
          <a:xfrm>
            <a:off x="11667744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8" name="Shape 66"/>
          <p:cNvSpPr/>
          <p:nvPr/>
        </p:nvSpPr>
        <p:spPr>
          <a:xfrm>
            <a:off x="11667744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9" name="Shape 67"/>
          <p:cNvSpPr/>
          <p:nvPr/>
        </p:nvSpPr>
        <p:spPr>
          <a:xfrm>
            <a:off x="11667744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0" name="Shape 68"/>
          <p:cNvSpPr/>
          <p:nvPr/>
        </p:nvSpPr>
        <p:spPr>
          <a:xfrm>
            <a:off x="11667744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1" name="Shape 69"/>
          <p:cNvSpPr/>
          <p:nvPr/>
        </p:nvSpPr>
        <p:spPr>
          <a:xfrm>
            <a:off x="11667744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2" name="Shape 70"/>
          <p:cNvSpPr/>
          <p:nvPr/>
        </p:nvSpPr>
        <p:spPr>
          <a:xfrm>
            <a:off x="11740896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3" name="Shape 71"/>
          <p:cNvSpPr/>
          <p:nvPr/>
        </p:nvSpPr>
        <p:spPr>
          <a:xfrm>
            <a:off x="11740896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4" name="Shape 72"/>
          <p:cNvSpPr/>
          <p:nvPr/>
        </p:nvSpPr>
        <p:spPr>
          <a:xfrm>
            <a:off x="11740896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5" name="Shape 73"/>
          <p:cNvSpPr/>
          <p:nvPr/>
        </p:nvSpPr>
        <p:spPr>
          <a:xfrm>
            <a:off x="11740896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6" name="Shape 74"/>
          <p:cNvSpPr/>
          <p:nvPr/>
        </p:nvSpPr>
        <p:spPr>
          <a:xfrm>
            <a:off x="11740896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7" name="Shape 75"/>
          <p:cNvSpPr/>
          <p:nvPr/>
        </p:nvSpPr>
        <p:spPr>
          <a:xfrm>
            <a:off x="11740896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8" name="Shape 76"/>
          <p:cNvSpPr/>
          <p:nvPr/>
        </p:nvSpPr>
        <p:spPr>
          <a:xfrm>
            <a:off x="11740896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9" name="Shape 77"/>
          <p:cNvSpPr/>
          <p:nvPr/>
        </p:nvSpPr>
        <p:spPr>
          <a:xfrm>
            <a:off x="11814048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0" name="Shape 78"/>
          <p:cNvSpPr/>
          <p:nvPr/>
        </p:nvSpPr>
        <p:spPr>
          <a:xfrm>
            <a:off x="11814048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1" name="Shape 79"/>
          <p:cNvSpPr/>
          <p:nvPr/>
        </p:nvSpPr>
        <p:spPr>
          <a:xfrm>
            <a:off x="11814048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2" name="Shape 80"/>
          <p:cNvSpPr/>
          <p:nvPr/>
        </p:nvSpPr>
        <p:spPr>
          <a:xfrm>
            <a:off x="11814048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3" name="Shape 81"/>
          <p:cNvSpPr/>
          <p:nvPr/>
        </p:nvSpPr>
        <p:spPr>
          <a:xfrm>
            <a:off x="11814048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4" name="Shape 82"/>
          <p:cNvSpPr/>
          <p:nvPr/>
        </p:nvSpPr>
        <p:spPr>
          <a:xfrm>
            <a:off x="11814048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5" name="Shape 83"/>
          <p:cNvSpPr/>
          <p:nvPr/>
        </p:nvSpPr>
        <p:spPr>
          <a:xfrm>
            <a:off x="11814048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6" name="Text 84"/>
          <p:cNvSpPr/>
          <p:nvPr/>
        </p:nvSpPr>
        <p:spPr>
          <a:xfrm>
            <a:off x="182880" y="256032"/>
            <a:ext cx="685800" cy="3931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&amp; MÉTIERS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D’ART</a:t>
            </a:r>
            <a:endParaRPr lang="en-US" sz="820" dirty="0"/>
          </a:p>
        </p:txBody>
      </p:sp>
      <p:sp>
        <p:nvSpPr>
          <p:cNvPr id="87" name="Text 85"/>
          <p:cNvSpPr/>
          <p:nvPr/>
        </p:nvSpPr>
        <p:spPr>
          <a:xfrm>
            <a:off x="182880" y="713232"/>
            <a:ext cx="6858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ACADÉMIE</a:t>
            </a:r>
            <a:endParaRPr lang="en-US" sz="480" dirty="0"/>
          </a:p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 CRÉTEIL</a:t>
            </a:r>
            <a:endParaRPr lang="en-US" sz="480" dirty="0"/>
          </a:p>
        </p:txBody>
      </p:sp>
      <p:sp>
        <p:nvSpPr>
          <p:cNvPr id="88" name="Shape 86"/>
          <p:cNvSpPr/>
          <p:nvPr/>
        </p:nvSpPr>
        <p:spPr>
          <a:xfrm>
            <a:off x="155448" y="1225296"/>
            <a:ext cx="941832" cy="512064"/>
          </a:xfrm>
          <a:prstGeom prst="rect">
            <a:avLst/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9" name="Text 87"/>
          <p:cNvSpPr/>
          <p:nvPr/>
        </p:nvSpPr>
        <p:spPr>
          <a:xfrm>
            <a:off x="201168" y="1307592"/>
            <a:ext cx="859536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PRÉPARATION</a:t>
            </a:r>
            <a:endParaRPr lang="en-US" sz="520" dirty="0"/>
          </a:p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CAPLP &amp; 3E CONCOURS</a:t>
            </a:r>
            <a:endParaRPr lang="en-US" sz="520" dirty="0"/>
          </a:p>
        </p:txBody>
      </p:sp>
      <p:sp>
        <p:nvSpPr>
          <p:cNvPr id="90" name="Shape 88"/>
          <p:cNvSpPr/>
          <p:nvPr/>
        </p:nvSpPr>
        <p:spPr>
          <a:xfrm>
            <a:off x="219456" y="2057400"/>
            <a:ext cx="749808" cy="713232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1" name="Text 89"/>
          <p:cNvSpPr/>
          <p:nvPr/>
        </p:nvSpPr>
        <p:spPr>
          <a:xfrm>
            <a:off x="292608" y="2167128"/>
            <a:ext cx="594360" cy="4572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2026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2027</a:t>
            </a:r>
            <a:endParaRPr lang="en-US" sz="1700" dirty="0"/>
          </a:p>
        </p:txBody>
      </p:sp>
      <p:sp>
        <p:nvSpPr>
          <p:cNvPr id="92" name="Shape 90"/>
          <p:cNvSpPr/>
          <p:nvPr/>
        </p:nvSpPr>
        <p:spPr>
          <a:xfrm>
            <a:off x="201168" y="2907792"/>
            <a:ext cx="822960" cy="402336"/>
          </a:xfrm>
          <a:prstGeom prst="roundRect">
            <a:avLst>
              <a:gd name="adj" fmla="val 18182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3" name="Text 91"/>
          <p:cNvSpPr/>
          <p:nvPr/>
        </p:nvSpPr>
        <p:spPr>
          <a:xfrm>
            <a:off x="274320" y="2990088"/>
            <a:ext cx="676656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 fontScale="92500" lnSpcReduction="20000"/>
          </a:bodyPr>
          <a:lstStyle/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DÉFINITION</a:t>
            </a:r>
            <a:endParaRPr lang="en-US" sz="700" dirty="0">
              <a:solidFill>
                <a:schemeClr val="tx2"/>
              </a:solidFill>
            </a:endParaRPr>
          </a:p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ET ATTENTES DE L’ÉPREUVE</a:t>
            </a:r>
            <a:endParaRPr lang="en-US" sz="700" dirty="0">
              <a:solidFill>
                <a:schemeClr val="tx2"/>
              </a:solidFill>
            </a:endParaRPr>
          </a:p>
        </p:txBody>
      </p:sp>
      <p:sp>
        <p:nvSpPr>
          <p:cNvPr id="96" name="Text 94"/>
          <p:cNvSpPr/>
          <p:nvPr/>
        </p:nvSpPr>
        <p:spPr>
          <a:xfrm>
            <a:off x="1645920" y="228600"/>
            <a:ext cx="1014984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 PRATIQUE RÉFLEXIVE : LE CŒUR DU RAEP</a:t>
            </a:r>
            <a:endParaRPr lang="en-US" sz="2300" dirty="0"/>
          </a:p>
        </p:txBody>
      </p:sp>
      <p:sp>
        <p:nvSpPr>
          <p:cNvPr id="97" name="Text 95"/>
          <p:cNvSpPr/>
          <p:nvPr/>
        </p:nvSpPr>
        <p:spPr>
          <a:xfrm>
            <a:off x="1645920" y="676656"/>
            <a:ext cx="950976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Réfléchir à sa pratique, c’est devenir capable de l’expliquer, de l’ajuster et de la transformer.</a:t>
            </a:r>
            <a:endParaRPr lang="en-US" sz="1050" dirty="0"/>
          </a:p>
        </p:txBody>
      </p:sp>
      <p:sp>
        <p:nvSpPr>
          <p:cNvPr id="98" name="Shape 96"/>
          <p:cNvSpPr/>
          <p:nvPr/>
        </p:nvSpPr>
        <p:spPr>
          <a:xfrm>
            <a:off x="1737360" y="1188720"/>
            <a:ext cx="4343400" cy="4407408"/>
          </a:xfrm>
          <a:prstGeom prst="roundRect">
            <a:avLst>
              <a:gd name="adj" fmla="val 1684"/>
            </a:avLst>
          </a:prstGeom>
          <a:solidFill>
            <a:srgbClr val="FFFFF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9" name="Text 97"/>
          <p:cNvSpPr/>
          <p:nvPr/>
        </p:nvSpPr>
        <p:spPr>
          <a:xfrm>
            <a:off x="2039112" y="1481328"/>
            <a:ext cx="3566160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Trois dimensions imbriquées</a:t>
            </a:r>
            <a:endParaRPr lang="en-US" sz="1600" dirty="0"/>
          </a:p>
        </p:txBody>
      </p:sp>
      <p:sp>
        <p:nvSpPr>
          <p:cNvPr id="100" name="Shape 98"/>
          <p:cNvSpPr/>
          <p:nvPr/>
        </p:nvSpPr>
        <p:spPr>
          <a:xfrm>
            <a:off x="2075688" y="2057400"/>
            <a:ext cx="329184" cy="329184"/>
          </a:xfrm>
          <a:prstGeom prst="ellipse">
            <a:avLst/>
          </a:prstGeom>
          <a:solidFill>
            <a:srgbClr val="2B65B1"/>
          </a:solidFill>
          <a:ln w="12700">
            <a:solidFill>
              <a:srgbClr val="2B65B1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1" name="Text 99"/>
          <p:cNvSpPr/>
          <p:nvPr/>
        </p:nvSpPr>
        <p:spPr>
          <a:xfrm>
            <a:off x="2532888" y="2011680"/>
            <a:ext cx="1828800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DANS L’ACTION</a:t>
            </a:r>
            <a:endParaRPr lang="en-US" sz="1100" dirty="0"/>
          </a:p>
        </p:txBody>
      </p:sp>
      <p:sp>
        <p:nvSpPr>
          <p:cNvPr id="102" name="Text 100"/>
          <p:cNvSpPr/>
          <p:nvPr/>
        </p:nvSpPr>
        <p:spPr>
          <a:xfrm>
            <a:off x="2532888" y="2295144"/>
            <a:ext cx="283464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15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observer ce qui se passe et adapter l’action en cours.</a:t>
            </a:r>
            <a:endParaRPr lang="en-US" sz="1150" dirty="0"/>
          </a:p>
        </p:txBody>
      </p:sp>
      <p:sp>
        <p:nvSpPr>
          <p:cNvPr id="103" name="Shape 101"/>
          <p:cNvSpPr/>
          <p:nvPr/>
        </p:nvSpPr>
        <p:spPr>
          <a:xfrm>
            <a:off x="2075688" y="3017520"/>
            <a:ext cx="329184" cy="329184"/>
          </a:xfrm>
          <a:prstGeom prst="ellipse">
            <a:avLst/>
          </a:prstGeom>
          <a:solidFill>
            <a:srgbClr val="218E9E"/>
          </a:solidFill>
          <a:ln w="12700">
            <a:solidFill>
              <a:srgbClr val="218E9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4" name="Text 102"/>
          <p:cNvSpPr/>
          <p:nvPr/>
        </p:nvSpPr>
        <p:spPr>
          <a:xfrm>
            <a:off x="2532888" y="2971800"/>
            <a:ext cx="1828800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SUR L’ACTION</a:t>
            </a:r>
            <a:endParaRPr lang="en-US" sz="1100" dirty="0"/>
          </a:p>
        </p:txBody>
      </p:sp>
      <p:sp>
        <p:nvSpPr>
          <p:cNvPr id="105" name="Text 103"/>
          <p:cNvSpPr/>
          <p:nvPr/>
        </p:nvSpPr>
        <p:spPr>
          <a:xfrm>
            <a:off x="2532888" y="3255264"/>
            <a:ext cx="283464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15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revenir sur une expérience vécue pour en comprendre la logique.</a:t>
            </a:r>
            <a:endParaRPr lang="en-US" sz="1150" dirty="0"/>
          </a:p>
        </p:txBody>
      </p:sp>
      <p:sp>
        <p:nvSpPr>
          <p:cNvPr id="106" name="Shape 104"/>
          <p:cNvSpPr/>
          <p:nvPr/>
        </p:nvSpPr>
        <p:spPr>
          <a:xfrm>
            <a:off x="2075688" y="3977640"/>
            <a:ext cx="329184" cy="329184"/>
          </a:xfrm>
          <a:prstGeom prst="ellipse">
            <a:avLst/>
          </a:prstGeom>
          <a:solidFill>
            <a:srgbClr val="A63B78"/>
          </a:solidFill>
          <a:ln w="12700">
            <a:solidFill>
              <a:srgbClr val="A63B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7" name="Text 105"/>
          <p:cNvSpPr/>
          <p:nvPr/>
        </p:nvSpPr>
        <p:spPr>
          <a:xfrm>
            <a:off x="2532888" y="3931920"/>
            <a:ext cx="1828800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POUR L’ACTION</a:t>
            </a:r>
            <a:endParaRPr lang="en-US" sz="1100" dirty="0"/>
          </a:p>
        </p:txBody>
      </p:sp>
      <p:sp>
        <p:nvSpPr>
          <p:cNvPr id="108" name="Text 106"/>
          <p:cNvSpPr/>
          <p:nvPr/>
        </p:nvSpPr>
        <p:spPr>
          <a:xfrm>
            <a:off x="2532888" y="4215384"/>
            <a:ext cx="283464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15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préparer une transformation, une amélioration, un nouvel essai.</a:t>
            </a:r>
            <a:endParaRPr lang="en-US" sz="1150" dirty="0"/>
          </a:p>
        </p:txBody>
      </p:sp>
      <p:sp>
        <p:nvSpPr>
          <p:cNvPr id="109" name="Shape 107"/>
          <p:cNvSpPr/>
          <p:nvPr/>
        </p:nvSpPr>
        <p:spPr>
          <a:xfrm>
            <a:off x="6400800" y="1188720"/>
            <a:ext cx="5257800" cy="4407408"/>
          </a:xfrm>
          <a:prstGeom prst="roundRect">
            <a:avLst>
              <a:gd name="adj" fmla="val 1660"/>
            </a:avLst>
          </a:prstGeom>
          <a:solidFill>
            <a:srgbClr val="FFFFF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110" name="Image 0" descr="/mnt/data/pdf_pages/page_13.png"/>
          <p:cNvPicPr>
            <a:picLocks noChangeAspect="1"/>
          </p:cNvPicPr>
          <p:nvPr/>
        </p:nvPicPr>
        <p:blipFill>
          <a:blip r:embed="rId3"/>
          <a:srcRect l="6521" r="6521"/>
          <a:stretch/>
        </p:blipFill>
        <p:spPr>
          <a:xfrm>
            <a:off x="6583680" y="1417320"/>
            <a:ext cx="4892040" cy="3977640"/>
          </a:xfrm>
          <a:prstGeom prst="rect">
            <a:avLst/>
          </a:prstGeom>
        </p:spPr>
      </p:pic>
      <p:sp>
        <p:nvSpPr>
          <p:cNvPr id="111" name="Shape 108"/>
          <p:cNvSpPr/>
          <p:nvPr/>
        </p:nvSpPr>
        <p:spPr>
          <a:xfrm>
            <a:off x="1554480" y="6382512"/>
            <a:ext cx="10378440" cy="301752"/>
          </a:xfrm>
          <a:prstGeom prst="roundRect">
            <a:avLst>
              <a:gd name="adj" fmla="val 24242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2" name="Shape 109"/>
          <p:cNvSpPr/>
          <p:nvPr/>
        </p:nvSpPr>
        <p:spPr>
          <a:xfrm>
            <a:off x="1655064" y="6455664"/>
            <a:ext cx="128016" cy="12801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3" name="Text 110"/>
          <p:cNvSpPr/>
          <p:nvPr/>
        </p:nvSpPr>
        <p:spPr>
          <a:xfrm>
            <a:off x="1856232" y="6437376"/>
            <a:ext cx="982980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7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 jury attend moins une réussite parfaite qu’une capacité à analyser lucidement.</a:t>
            </a:r>
            <a:endParaRPr lang="en-US" sz="750" dirty="0"/>
          </a:p>
        </p:txBody>
      </p:sp>
      <p:sp>
        <p:nvSpPr>
          <p:cNvPr id="114" name="Shape 92">
            <a:extLst>
              <a:ext uri="{FF2B5EF4-FFF2-40B4-BE49-F238E27FC236}">
                <a16:creationId xmlns:a16="http://schemas.microsoft.com/office/drawing/2014/main" id="{B7409654-A2C8-8375-8284-60DB89EF4757}"/>
              </a:ext>
            </a:extLst>
          </p:cNvPr>
          <p:cNvSpPr/>
          <p:nvPr/>
        </p:nvSpPr>
        <p:spPr>
          <a:xfrm>
            <a:off x="181051" y="3565245"/>
            <a:ext cx="713232" cy="475488"/>
          </a:xfrm>
          <a:prstGeom prst="roundRect">
            <a:avLst>
              <a:gd name="adj" fmla="val 15385"/>
            </a:avLst>
          </a:prstGeom>
          <a:solidFill>
            <a:srgbClr val="EAF1FA"/>
          </a:solidFill>
          <a:ln w="12700">
            <a:solidFill>
              <a:srgbClr val="CBD7E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5" name="Text 93">
            <a:extLst>
              <a:ext uri="{FF2B5EF4-FFF2-40B4-BE49-F238E27FC236}">
                <a16:creationId xmlns:a16="http://schemas.microsoft.com/office/drawing/2014/main" id="{0D66CCED-15DA-A210-5D21-7F3F68825609}"/>
              </a:ext>
            </a:extLst>
          </p:cNvPr>
          <p:cNvSpPr/>
          <p:nvPr/>
        </p:nvSpPr>
        <p:spPr>
          <a:xfrm>
            <a:off x="235915" y="3647541"/>
            <a:ext cx="594360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/>
            <a:r>
              <a:rPr lang="en-US" sz="600" b="1" dirty="0">
                <a:solidFill>
                  <a:srgbClr val="071B52"/>
                </a:solidFill>
                <a:latin typeface="Aptos" pitchFamily="34" charset="0"/>
              </a:rPr>
              <a:t>CONSTRUCTION DU DOSSER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25880" cy="6858000"/>
          </a:xfrm>
          <a:prstGeom prst="rect">
            <a:avLst/>
          </a:prstGeom>
          <a:solidFill>
            <a:srgbClr val="F3F0EA"/>
          </a:solidFill>
          <a:ln w="12700">
            <a:solidFill>
              <a:srgbClr val="F3F0E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9144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9144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9144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Shape 4"/>
          <p:cNvSpPr/>
          <p:nvPr/>
        </p:nvSpPr>
        <p:spPr>
          <a:xfrm>
            <a:off x="9144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/>
          <p:cNvSpPr/>
          <p:nvPr/>
        </p:nvSpPr>
        <p:spPr>
          <a:xfrm>
            <a:off x="9144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Shape 6"/>
          <p:cNvSpPr/>
          <p:nvPr/>
        </p:nvSpPr>
        <p:spPr>
          <a:xfrm>
            <a:off x="9144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Shape 7"/>
          <p:cNvSpPr/>
          <p:nvPr/>
        </p:nvSpPr>
        <p:spPr>
          <a:xfrm>
            <a:off x="9144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Shape 8"/>
          <p:cNvSpPr/>
          <p:nvPr/>
        </p:nvSpPr>
        <p:spPr>
          <a:xfrm>
            <a:off x="9144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164592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Shape 10"/>
          <p:cNvSpPr/>
          <p:nvPr/>
        </p:nvSpPr>
        <p:spPr>
          <a:xfrm>
            <a:off x="164592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" name="Shape 11"/>
          <p:cNvSpPr/>
          <p:nvPr/>
        </p:nvSpPr>
        <p:spPr>
          <a:xfrm>
            <a:off x="164592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Shape 12"/>
          <p:cNvSpPr/>
          <p:nvPr/>
        </p:nvSpPr>
        <p:spPr>
          <a:xfrm>
            <a:off x="164592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5" name="Shape 13"/>
          <p:cNvSpPr/>
          <p:nvPr/>
        </p:nvSpPr>
        <p:spPr>
          <a:xfrm>
            <a:off x="164592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6" name="Shape 14"/>
          <p:cNvSpPr/>
          <p:nvPr/>
        </p:nvSpPr>
        <p:spPr>
          <a:xfrm>
            <a:off x="164592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Shape 15"/>
          <p:cNvSpPr/>
          <p:nvPr/>
        </p:nvSpPr>
        <p:spPr>
          <a:xfrm>
            <a:off x="164592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8" name="Shape 16"/>
          <p:cNvSpPr/>
          <p:nvPr/>
        </p:nvSpPr>
        <p:spPr>
          <a:xfrm>
            <a:off x="164592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9" name="Shape 17"/>
          <p:cNvSpPr/>
          <p:nvPr/>
        </p:nvSpPr>
        <p:spPr>
          <a:xfrm>
            <a:off x="237744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Shape 18"/>
          <p:cNvSpPr/>
          <p:nvPr/>
        </p:nvSpPr>
        <p:spPr>
          <a:xfrm>
            <a:off x="237744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Shape 19"/>
          <p:cNvSpPr/>
          <p:nvPr/>
        </p:nvSpPr>
        <p:spPr>
          <a:xfrm>
            <a:off x="237744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Shape 20"/>
          <p:cNvSpPr/>
          <p:nvPr/>
        </p:nvSpPr>
        <p:spPr>
          <a:xfrm>
            <a:off x="237744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3" name="Shape 21"/>
          <p:cNvSpPr/>
          <p:nvPr/>
        </p:nvSpPr>
        <p:spPr>
          <a:xfrm>
            <a:off x="237744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Shape 22"/>
          <p:cNvSpPr/>
          <p:nvPr/>
        </p:nvSpPr>
        <p:spPr>
          <a:xfrm>
            <a:off x="237744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Shape 23"/>
          <p:cNvSpPr/>
          <p:nvPr/>
        </p:nvSpPr>
        <p:spPr>
          <a:xfrm>
            <a:off x="237744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6" name="Shape 24"/>
          <p:cNvSpPr/>
          <p:nvPr/>
        </p:nvSpPr>
        <p:spPr>
          <a:xfrm>
            <a:off x="237744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7" name="Shape 25"/>
          <p:cNvSpPr/>
          <p:nvPr/>
        </p:nvSpPr>
        <p:spPr>
          <a:xfrm>
            <a:off x="310896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8" name="Shape 26"/>
          <p:cNvSpPr/>
          <p:nvPr/>
        </p:nvSpPr>
        <p:spPr>
          <a:xfrm>
            <a:off x="310896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9" name="Shape 27"/>
          <p:cNvSpPr/>
          <p:nvPr/>
        </p:nvSpPr>
        <p:spPr>
          <a:xfrm>
            <a:off x="310896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0" name="Shape 28"/>
          <p:cNvSpPr/>
          <p:nvPr/>
        </p:nvSpPr>
        <p:spPr>
          <a:xfrm>
            <a:off x="310896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1" name="Shape 29"/>
          <p:cNvSpPr/>
          <p:nvPr/>
        </p:nvSpPr>
        <p:spPr>
          <a:xfrm>
            <a:off x="310896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2" name="Shape 30"/>
          <p:cNvSpPr/>
          <p:nvPr/>
        </p:nvSpPr>
        <p:spPr>
          <a:xfrm>
            <a:off x="310896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3" name="Shape 31"/>
          <p:cNvSpPr/>
          <p:nvPr/>
        </p:nvSpPr>
        <p:spPr>
          <a:xfrm>
            <a:off x="310896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4" name="Shape 32"/>
          <p:cNvSpPr/>
          <p:nvPr/>
        </p:nvSpPr>
        <p:spPr>
          <a:xfrm>
            <a:off x="310896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5" name="Shape 33"/>
          <p:cNvSpPr/>
          <p:nvPr/>
        </p:nvSpPr>
        <p:spPr>
          <a:xfrm>
            <a:off x="384048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6" name="Shape 34"/>
          <p:cNvSpPr/>
          <p:nvPr/>
        </p:nvSpPr>
        <p:spPr>
          <a:xfrm>
            <a:off x="384048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7" name="Shape 35"/>
          <p:cNvSpPr/>
          <p:nvPr/>
        </p:nvSpPr>
        <p:spPr>
          <a:xfrm>
            <a:off x="384048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8" name="Shape 36"/>
          <p:cNvSpPr/>
          <p:nvPr/>
        </p:nvSpPr>
        <p:spPr>
          <a:xfrm>
            <a:off x="384048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9" name="Shape 37"/>
          <p:cNvSpPr/>
          <p:nvPr/>
        </p:nvSpPr>
        <p:spPr>
          <a:xfrm>
            <a:off x="384048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0" name="Shape 38"/>
          <p:cNvSpPr/>
          <p:nvPr/>
        </p:nvSpPr>
        <p:spPr>
          <a:xfrm>
            <a:off x="384048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1" name="Shape 39"/>
          <p:cNvSpPr/>
          <p:nvPr/>
        </p:nvSpPr>
        <p:spPr>
          <a:xfrm>
            <a:off x="384048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2" name="Shape 40"/>
          <p:cNvSpPr/>
          <p:nvPr/>
        </p:nvSpPr>
        <p:spPr>
          <a:xfrm>
            <a:off x="384048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3" name="Shape 41"/>
          <p:cNvSpPr/>
          <p:nvPr/>
        </p:nvSpPr>
        <p:spPr>
          <a:xfrm>
            <a:off x="45720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4" name="Shape 42"/>
          <p:cNvSpPr/>
          <p:nvPr/>
        </p:nvSpPr>
        <p:spPr>
          <a:xfrm>
            <a:off x="45720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5" name="Shape 43"/>
          <p:cNvSpPr/>
          <p:nvPr/>
        </p:nvSpPr>
        <p:spPr>
          <a:xfrm>
            <a:off x="45720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6" name="Shape 44"/>
          <p:cNvSpPr/>
          <p:nvPr/>
        </p:nvSpPr>
        <p:spPr>
          <a:xfrm>
            <a:off x="45720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7" name="Shape 45"/>
          <p:cNvSpPr/>
          <p:nvPr/>
        </p:nvSpPr>
        <p:spPr>
          <a:xfrm>
            <a:off x="45720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8" name="Shape 46"/>
          <p:cNvSpPr/>
          <p:nvPr/>
        </p:nvSpPr>
        <p:spPr>
          <a:xfrm>
            <a:off x="45720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9" name="Shape 47"/>
          <p:cNvSpPr/>
          <p:nvPr/>
        </p:nvSpPr>
        <p:spPr>
          <a:xfrm>
            <a:off x="45720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0" name="Shape 48"/>
          <p:cNvSpPr/>
          <p:nvPr/>
        </p:nvSpPr>
        <p:spPr>
          <a:xfrm>
            <a:off x="45720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1" name="Shape 49"/>
          <p:cNvSpPr/>
          <p:nvPr/>
        </p:nvSpPr>
        <p:spPr>
          <a:xfrm>
            <a:off x="11521440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2" name="Shape 50"/>
          <p:cNvSpPr/>
          <p:nvPr/>
        </p:nvSpPr>
        <p:spPr>
          <a:xfrm>
            <a:off x="11521440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3" name="Shape 51"/>
          <p:cNvSpPr/>
          <p:nvPr/>
        </p:nvSpPr>
        <p:spPr>
          <a:xfrm>
            <a:off x="11521440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4" name="Shape 52"/>
          <p:cNvSpPr/>
          <p:nvPr/>
        </p:nvSpPr>
        <p:spPr>
          <a:xfrm>
            <a:off x="11521440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5" name="Shape 53"/>
          <p:cNvSpPr/>
          <p:nvPr/>
        </p:nvSpPr>
        <p:spPr>
          <a:xfrm>
            <a:off x="11521440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6" name="Shape 54"/>
          <p:cNvSpPr/>
          <p:nvPr/>
        </p:nvSpPr>
        <p:spPr>
          <a:xfrm>
            <a:off x="11521440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7" name="Shape 55"/>
          <p:cNvSpPr/>
          <p:nvPr/>
        </p:nvSpPr>
        <p:spPr>
          <a:xfrm>
            <a:off x="11521440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8" name="Shape 56"/>
          <p:cNvSpPr/>
          <p:nvPr/>
        </p:nvSpPr>
        <p:spPr>
          <a:xfrm>
            <a:off x="11594592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9" name="Shape 57"/>
          <p:cNvSpPr/>
          <p:nvPr/>
        </p:nvSpPr>
        <p:spPr>
          <a:xfrm>
            <a:off x="11594592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0" name="Shape 58"/>
          <p:cNvSpPr/>
          <p:nvPr/>
        </p:nvSpPr>
        <p:spPr>
          <a:xfrm>
            <a:off x="11594592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1" name="Shape 59"/>
          <p:cNvSpPr/>
          <p:nvPr/>
        </p:nvSpPr>
        <p:spPr>
          <a:xfrm>
            <a:off x="11594592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2" name="Shape 60"/>
          <p:cNvSpPr/>
          <p:nvPr/>
        </p:nvSpPr>
        <p:spPr>
          <a:xfrm>
            <a:off x="11594592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3" name="Shape 61"/>
          <p:cNvSpPr/>
          <p:nvPr/>
        </p:nvSpPr>
        <p:spPr>
          <a:xfrm>
            <a:off x="11594592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4" name="Shape 62"/>
          <p:cNvSpPr/>
          <p:nvPr/>
        </p:nvSpPr>
        <p:spPr>
          <a:xfrm>
            <a:off x="11594592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5" name="Shape 63"/>
          <p:cNvSpPr/>
          <p:nvPr/>
        </p:nvSpPr>
        <p:spPr>
          <a:xfrm>
            <a:off x="11667744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6" name="Shape 64"/>
          <p:cNvSpPr/>
          <p:nvPr/>
        </p:nvSpPr>
        <p:spPr>
          <a:xfrm>
            <a:off x="11667744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7" name="Shape 65"/>
          <p:cNvSpPr/>
          <p:nvPr/>
        </p:nvSpPr>
        <p:spPr>
          <a:xfrm>
            <a:off x="11667744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8" name="Shape 66"/>
          <p:cNvSpPr/>
          <p:nvPr/>
        </p:nvSpPr>
        <p:spPr>
          <a:xfrm>
            <a:off x="11667744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9" name="Shape 67"/>
          <p:cNvSpPr/>
          <p:nvPr/>
        </p:nvSpPr>
        <p:spPr>
          <a:xfrm>
            <a:off x="11667744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0" name="Shape 68"/>
          <p:cNvSpPr/>
          <p:nvPr/>
        </p:nvSpPr>
        <p:spPr>
          <a:xfrm>
            <a:off x="11667744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1" name="Shape 69"/>
          <p:cNvSpPr/>
          <p:nvPr/>
        </p:nvSpPr>
        <p:spPr>
          <a:xfrm>
            <a:off x="11667744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2" name="Shape 70"/>
          <p:cNvSpPr/>
          <p:nvPr/>
        </p:nvSpPr>
        <p:spPr>
          <a:xfrm>
            <a:off x="11740896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3" name="Shape 71"/>
          <p:cNvSpPr/>
          <p:nvPr/>
        </p:nvSpPr>
        <p:spPr>
          <a:xfrm>
            <a:off x="11740896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4" name="Shape 72"/>
          <p:cNvSpPr/>
          <p:nvPr/>
        </p:nvSpPr>
        <p:spPr>
          <a:xfrm>
            <a:off x="11740896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5" name="Shape 73"/>
          <p:cNvSpPr/>
          <p:nvPr/>
        </p:nvSpPr>
        <p:spPr>
          <a:xfrm>
            <a:off x="11740896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6" name="Shape 74"/>
          <p:cNvSpPr/>
          <p:nvPr/>
        </p:nvSpPr>
        <p:spPr>
          <a:xfrm>
            <a:off x="11740896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7" name="Shape 75"/>
          <p:cNvSpPr/>
          <p:nvPr/>
        </p:nvSpPr>
        <p:spPr>
          <a:xfrm>
            <a:off x="11740896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8" name="Shape 76"/>
          <p:cNvSpPr/>
          <p:nvPr/>
        </p:nvSpPr>
        <p:spPr>
          <a:xfrm>
            <a:off x="11740896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9" name="Shape 77"/>
          <p:cNvSpPr/>
          <p:nvPr/>
        </p:nvSpPr>
        <p:spPr>
          <a:xfrm>
            <a:off x="11814048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0" name="Shape 78"/>
          <p:cNvSpPr/>
          <p:nvPr/>
        </p:nvSpPr>
        <p:spPr>
          <a:xfrm>
            <a:off x="11814048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1" name="Shape 79"/>
          <p:cNvSpPr/>
          <p:nvPr/>
        </p:nvSpPr>
        <p:spPr>
          <a:xfrm>
            <a:off x="11814048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2" name="Shape 80"/>
          <p:cNvSpPr/>
          <p:nvPr/>
        </p:nvSpPr>
        <p:spPr>
          <a:xfrm>
            <a:off x="11814048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3" name="Shape 81"/>
          <p:cNvSpPr/>
          <p:nvPr/>
        </p:nvSpPr>
        <p:spPr>
          <a:xfrm>
            <a:off x="11814048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4" name="Shape 82"/>
          <p:cNvSpPr/>
          <p:nvPr/>
        </p:nvSpPr>
        <p:spPr>
          <a:xfrm>
            <a:off x="11814048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5" name="Shape 83"/>
          <p:cNvSpPr/>
          <p:nvPr/>
        </p:nvSpPr>
        <p:spPr>
          <a:xfrm>
            <a:off x="11814048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6" name="Text 84"/>
          <p:cNvSpPr/>
          <p:nvPr/>
        </p:nvSpPr>
        <p:spPr>
          <a:xfrm>
            <a:off x="182880" y="256032"/>
            <a:ext cx="685800" cy="3931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&amp; MÉTIERS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D’ART</a:t>
            </a:r>
            <a:endParaRPr lang="en-US" sz="820" dirty="0"/>
          </a:p>
        </p:txBody>
      </p:sp>
      <p:sp>
        <p:nvSpPr>
          <p:cNvPr id="87" name="Text 85"/>
          <p:cNvSpPr/>
          <p:nvPr/>
        </p:nvSpPr>
        <p:spPr>
          <a:xfrm>
            <a:off x="182880" y="713232"/>
            <a:ext cx="6858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ACADÉMIE</a:t>
            </a:r>
            <a:endParaRPr lang="en-US" sz="480" dirty="0"/>
          </a:p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 CRÉTEIL</a:t>
            </a:r>
            <a:endParaRPr lang="en-US" sz="480" dirty="0"/>
          </a:p>
        </p:txBody>
      </p:sp>
      <p:sp>
        <p:nvSpPr>
          <p:cNvPr id="88" name="Shape 86"/>
          <p:cNvSpPr/>
          <p:nvPr/>
        </p:nvSpPr>
        <p:spPr>
          <a:xfrm>
            <a:off x="155448" y="1225296"/>
            <a:ext cx="941832" cy="512064"/>
          </a:xfrm>
          <a:prstGeom prst="rect">
            <a:avLst/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9" name="Text 87"/>
          <p:cNvSpPr/>
          <p:nvPr/>
        </p:nvSpPr>
        <p:spPr>
          <a:xfrm>
            <a:off x="201168" y="1307592"/>
            <a:ext cx="859536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PRÉPARATION</a:t>
            </a:r>
            <a:endParaRPr lang="en-US" sz="520" dirty="0"/>
          </a:p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CAPLP &amp; 3E CONCOURS</a:t>
            </a:r>
            <a:endParaRPr lang="en-US" sz="520" dirty="0"/>
          </a:p>
        </p:txBody>
      </p:sp>
      <p:sp>
        <p:nvSpPr>
          <p:cNvPr id="90" name="Shape 88"/>
          <p:cNvSpPr/>
          <p:nvPr/>
        </p:nvSpPr>
        <p:spPr>
          <a:xfrm>
            <a:off x="219456" y="2057400"/>
            <a:ext cx="749808" cy="713232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1" name="Text 89"/>
          <p:cNvSpPr/>
          <p:nvPr/>
        </p:nvSpPr>
        <p:spPr>
          <a:xfrm>
            <a:off x="292608" y="2167128"/>
            <a:ext cx="594360" cy="4572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2026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2027</a:t>
            </a:r>
            <a:endParaRPr lang="en-US" sz="1700" dirty="0"/>
          </a:p>
        </p:txBody>
      </p:sp>
      <p:sp>
        <p:nvSpPr>
          <p:cNvPr id="92" name="Shape 90"/>
          <p:cNvSpPr/>
          <p:nvPr/>
        </p:nvSpPr>
        <p:spPr>
          <a:xfrm>
            <a:off x="201168" y="2907792"/>
            <a:ext cx="822960" cy="402336"/>
          </a:xfrm>
          <a:prstGeom prst="roundRect">
            <a:avLst>
              <a:gd name="adj" fmla="val 18182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3" name="Text 91"/>
          <p:cNvSpPr/>
          <p:nvPr/>
        </p:nvSpPr>
        <p:spPr>
          <a:xfrm>
            <a:off x="274320" y="2990088"/>
            <a:ext cx="676656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 fontScale="92500" lnSpcReduction="20000"/>
          </a:bodyPr>
          <a:lstStyle/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DÉFINITION</a:t>
            </a:r>
            <a:endParaRPr lang="en-US" sz="700" dirty="0">
              <a:solidFill>
                <a:schemeClr val="tx2"/>
              </a:solidFill>
            </a:endParaRPr>
          </a:p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ET ATTENTES DE L’ÉPREUVE</a:t>
            </a:r>
            <a:endParaRPr lang="en-US" sz="700" dirty="0">
              <a:solidFill>
                <a:schemeClr val="tx2"/>
              </a:solidFill>
            </a:endParaRPr>
          </a:p>
        </p:txBody>
      </p:sp>
      <p:sp>
        <p:nvSpPr>
          <p:cNvPr id="94" name="Shape 92"/>
          <p:cNvSpPr/>
          <p:nvPr/>
        </p:nvSpPr>
        <p:spPr>
          <a:xfrm>
            <a:off x="203358" y="3565245"/>
            <a:ext cx="713232" cy="475488"/>
          </a:xfrm>
          <a:prstGeom prst="roundRect">
            <a:avLst>
              <a:gd name="adj" fmla="val 15385"/>
            </a:avLst>
          </a:prstGeom>
          <a:solidFill>
            <a:srgbClr val="EAF1FA"/>
          </a:solidFill>
          <a:ln w="12700">
            <a:solidFill>
              <a:srgbClr val="CBD7E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6" name="Text 94"/>
          <p:cNvSpPr/>
          <p:nvPr/>
        </p:nvSpPr>
        <p:spPr>
          <a:xfrm>
            <a:off x="1645920" y="228600"/>
            <a:ext cx="1014984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ÊTRE PROFESSEUR : UNE POSTURE À CONSTRUIRE</a:t>
            </a:r>
            <a:endParaRPr lang="en-US" sz="2300" dirty="0"/>
          </a:p>
        </p:txBody>
      </p:sp>
      <p:sp>
        <p:nvSpPr>
          <p:cNvPr id="97" name="Text 95"/>
          <p:cNvSpPr/>
          <p:nvPr/>
        </p:nvSpPr>
        <p:spPr>
          <a:xfrm>
            <a:off x="1645920" y="676656"/>
            <a:ext cx="950976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 RAEP doit montrer un candidat déjà engagé dans une posture d’enseignant responsable.</a:t>
            </a:r>
            <a:endParaRPr lang="en-US" sz="1050" dirty="0"/>
          </a:p>
        </p:txBody>
      </p:sp>
      <p:sp>
        <p:nvSpPr>
          <p:cNvPr id="98" name="Shape 96"/>
          <p:cNvSpPr/>
          <p:nvPr/>
        </p:nvSpPr>
        <p:spPr>
          <a:xfrm>
            <a:off x="1737360" y="1170432"/>
            <a:ext cx="4160520" cy="4526280"/>
          </a:xfrm>
          <a:prstGeom prst="roundRect">
            <a:avLst>
              <a:gd name="adj" fmla="val 1758"/>
            </a:avLst>
          </a:prstGeom>
          <a:solidFill>
            <a:srgbClr val="FFFFF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9" name="Shape 97"/>
          <p:cNvSpPr/>
          <p:nvPr/>
        </p:nvSpPr>
        <p:spPr>
          <a:xfrm>
            <a:off x="2011680" y="1481328"/>
            <a:ext cx="3611880" cy="475488"/>
          </a:xfrm>
          <a:prstGeom prst="roundRect">
            <a:avLst>
              <a:gd name="adj" fmla="val 15385"/>
            </a:avLst>
          </a:prstGeom>
          <a:solidFill>
            <a:srgbClr val="EFF7EF"/>
          </a:solidFill>
          <a:ln w="12700">
            <a:solidFill>
              <a:srgbClr val="DAD8C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0" name="Text 98"/>
          <p:cNvSpPr/>
          <p:nvPr/>
        </p:nvSpPr>
        <p:spPr>
          <a:xfrm>
            <a:off x="2194560" y="1600200"/>
            <a:ext cx="3017520" cy="1554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0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Acteur du service public</a:t>
            </a:r>
            <a:endParaRPr lang="en-US" sz="1050" dirty="0"/>
          </a:p>
        </p:txBody>
      </p:sp>
      <p:sp>
        <p:nvSpPr>
          <p:cNvPr id="101" name="Shape 99"/>
          <p:cNvSpPr/>
          <p:nvPr/>
        </p:nvSpPr>
        <p:spPr>
          <a:xfrm>
            <a:off x="2011680" y="2240280"/>
            <a:ext cx="3611880" cy="475488"/>
          </a:xfrm>
          <a:prstGeom prst="roundRect">
            <a:avLst>
              <a:gd name="adj" fmla="val 15385"/>
            </a:avLst>
          </a:prstGeom>
          <a:solidFill>
            <a:srgbClr val="EAF1FA"/>
          </a:solidFill>
          <a:ln w="12700">
            <a:solidFill>
              <a:srgbClr val="DAD8C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2" name="Text 100"/>
          <p:cNvSpPr/>
          <p:nvPr/>
        </p:nvSpPr>
        <p:spPr>
          <a:xfrm>
            <a:off x="2194560" y="2359152"/>
            <a:ext cx="3017520" cy="1554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0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Porteur de savoirs et d’une culture commune</a:t>
            </a:r>
            <a:endParaRPr lang="en-US" sz="1050" dirty="0"/>
          </a:p>
        </p:txBody>
      </p:sp>
      <p:sp>
        <p:nvSpPr>
          <p:cNvPr id="103" name="Shape 101"/>
          <p:cNvSpPr/>
          <p:nvPr/>
        </p:nvSpPr>
        <p:spPr>
          <a:xfrm>
            <a:off x="2011680" y="2999232"/>
            <a:ext cx="3611880" cy="475488"/>
          </a:xfrm>
          <a:prstGeom prst="roundRect">
            <a:avLst>
              <a:gd name="adj" fmla="val 15385"/>
            </a:avLst>
          </a:prstGeom>
          <a:solidFill>
            <a:srgbClr val="EFF7EF"/>
          </a:solidFill>
          <a:ln w="12700">
            <a:solidFill>
              <a:srgbClr val="DAD8C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4" name="Text 102"/>
          <p:cNvSpPr/>
          <p:nvPr/>
        </p:nvSpPr>
        <p:spPr>
          <a:xfrm>
            <a:off x="2194560" y="3118104"/>
            <a:ext cx="3017520" cy="1554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0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Praticien expert des apprentissages</a:t>
            </a:r>
            <a:endParaRPr lang="en-US" sz="1050" dirty="0"/>
          </a:p>
        </p:txBody>
      </p:sp>
      <p:sp>
        <p:nvSpPr>
          <p:cNvPr id="105" name="Shape 103"/>
          <p:cNvSpPr/>
          <p:nvPr/>
        </p:nvSpPr>
        <p:spPr>
          <a:xfrm>
            <a:off x="2011680" y="3758184"/>
            <a:ext cx="3611880" cy="475488"/>
          </a:xfrm>
          <a:prstGeom prst="roundRect">
            <a:avLst>
              <a:gd name="adj" fmla="val 15385"/>
            </a:avLst>
          </a:prstGeom>
          <a:solidFill>
            <a:srgbClr val="EAF1FA"/>
          </a:solidFill>
          <a:ln w="12700">
            <a:solidFill>
              <a:srgbClr val="DAD8C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6" name="Text 104"/>
          <p:cNvSpPr/>
          <p:nvPr/>
        </p:nvSpPr>
        <p:spPr>
          <a:xfrm>
            <a:off x="2194560" y="3877056"/>
            <a:ext cx="3017520" cy="1554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0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Pédagogue et éducateur</a:t>
            </a:r>
            <a:endParaRPr lang="en-US" sz="1050" dirty="0"/>
          </a:p>
        </p:txBody>
      </p:sp>
      <p:sp>
        <p:nvSpPr>
          <p:cNvPr id="107" name="Shape 105"/>
          <p:cNvSpPr/>
          <p:nvPr/>
        </p:nvSpPr>
        <p:spPr>
          <a:xfrm>
            <a:off x="2011680" y="4517136"/>
            <a:ext cx="3611880" cy="475488"/>
          </a:xfrm>
          <a:prstGeom prst="roundRect">
            <a:avLst>
              <a:gd name="adj" fmla="val 15385"/>
            </a:avLst>
          </a:prstGeom>
          <a:solidFill>
            <a:srgbClr val="EFF7EF"/>
          </a:solidFill>
          <a:ln w="12700">
            <a:solidFill>
              <a:srgbClr val="DAD8C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8" name="Text 106"/>
          <p:cNvSpPr/>
          <p:nvPr/>
        </p:nvSpPr>
        <p:spPr>
          <a:xfrm>
            <a:off x="2194560" y="4636008"/>
            <a:ext cx="3017520" cy="1554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05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Acteur de la communauté éducative</a:t>
            </a:r>
            <a:endParaRPr lang="en-US" sz="1050" dirty="0"/>
          </a:p>
        </p:txBody>
      </p:sp>
      <p:sp>
        <p:nvSpPr>
          <p:cNvPr id="109" name="Shape 107"/>
          <p:cNvSpPr/>
          <p:nvPr/>
        </p:nvSpPr>
        <p:spPr>
          <a:xfrm>
            <a:off x="6172200" y="1170432"/>
            <a:ext cx="5440680" cy="4526280"/>
          </a:xfrm>
          <a:prstGeom prst="roundRect">
            <a:avLst>
              <a:gd name="adj" fmla="val 1616"/>
            </a:avLst>
          </a:prstGeom>
          <a:solidFill>
            <a:srgbClr val="FFFFF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110" name="Image 0" descr="/mnt/data/pdf_pages/page_4.png"/>
          <p:cNvPicPr>
            <a:picLocks noChangeAspect="1"/>
          </p:cNvPicPr>
          <p:nvPr/>
        </p:nvPicPr>
        <p:blipFill>
          <a:blip r:embed="rId3"/>
          <a:srcRect l="5512" r="5512"/>
          <a:stretch/>
        </p:blipFill>
        <p:spPr>
          <a:xfrm>
            <a:off x="6336792" y="1399032"/>
            <a:ext cx="5120640" cy="4069080"/>
          </a:xfrm>
          <a:prstGeom prst="rect">
            <a:avLst/>
          </a:prstGeom>
        </p:spPr>
      </p:pic>
      <p:sp>
        <p:nvSpPr>
          <p:cNvPr id="111" name="Shape 108"/>
          <p:cNvSpPr/>
          <p:nvPr/>
        </p:nvSpPr>
        <p:spPr>
          <a:xfrm>
            <a:off x="1554480" y="6382512"/>
            <a:ext cx="10378440" cy="301752"/>
          </a:xfrm>
          <a:prstGeom prst="roundRect">
            <a:avLst>
              <a:gd name="adj" fmla="val 24242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2" name="Shape 109"/>
          <p:cNvSpPr/>
          <p:nvPr/>
        </p:nvSpPr>
        <p:spPr>
          <a:xfrm>
            <a:off x="1655064" y="6455664"/>
            <a:ext cx="128016" cy="12801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3" name="Text 110"/>
          <p:cNvSpPr/>
          <p:nvPr/>
        </p:nvSpPr>
        <p:spPr>
          <a:xfrm>
            <a:off x="1856232" y="6437376"/>
            <a:ext cx="982980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7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Question directrice : quelle posture professionnelle mon dossier donne-t-il à voir ?</a:t>
            </a:r>
            <a:endParaRPr lang="en-US" sz="750" dirty="0"/>
          </a:p>
        </p:txBody>
      </p:sp>
      <p:sp>
        <p:nvSpPr>
          <p:cNvPr id="115" name="Text 93">
            <a:extLst>
              <a:ext uri="{FF2B5EF4-FFF2-40B4-BE49-F238E27FC236}">
                <a16:creationId xmlns:a16="http://schemas.microsoft.com/office/drawing/2014/main" id="{AE0DDCC5-A454-FD02-20D3-EDD025EF8A4A}"/>
              </a:ext>
            </a:extLst>
          </p:cNvPr>
          <p:cNvSpPr/>
          <p:nvPr/>
        </p:nvSpPr>
        <p:spPr>
          <a:xfrm>
            <a:off x="276510" y="3659398"/>
            <a:ext cx="594360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/>
            <a:r>
              <a:rPr lang="en-US" sz="600" b="1" dirty="0">
                <a:solidFill>
                  <a:srgbClr val="071B52"/>
                </a:solidFill>
                <a:latin typeface="Aptos" pitchFamily="34" charset="0"/>
              </a:rPr>
              <a:t>CONSTRUCTION DU DOSSER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25880" cy="6858000"/>
          </a:xfrm>
          <a:prstGeom prst="rect">
            <a:avLst/>
          </a:prstGeom>
          <a:solidFill>
            <a:srgbClr val="F3F0EA"/>
          </a:solidFill>
          <a:ln w="12700">
            <a:solidFill>
              <a:srgbClr val="F3F0E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9144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9144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9144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Shape 4"/>
          <p:cNvSpPr/>
          <p:nvPr/>
        </p:nvSpPr>
        <p:spPr>
          <a:xfrm>
            <a:off x="9144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/>
          <p:cNvSpPr/>
          <p:nvPr/>
        </p:nvSpPr>
        <p:spPr>
          <a:xfrm>
            <a:off x="9144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Shape 6"/>
          <p:cNvSpPr/>
          <p:nvPr/>
        </p:nvSpPr>
        <p:spPr>
          <a:xfrm>
            <a:off x="9144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Shape 7"/>
          <p:cNvSpPr/>
          <p:nvPr/>
        </p:nvSpPr>
        <p:spPr>
          <a:xfrm>
            <a:off x="9144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Shape 8"/>
          <p:cNvSpPr/>
          <p:nvPr/>
        </p:nvSpPr>
        <p:spPr>
          <a:xfrm>
            <a:off x="9144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164592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Shape 10"/>
          <p:cNvSpPr/>
          <p:nvPr/>
        </p:nvSpPr>
        <p:spPr>
          <a:xfrm>
            <a:off x="164592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" name="Shape 11"/>
          <p:cNvSpPr/>
          <p:nvPr/>
        </p:nvSpPr>
        <p:spPr>
          <a:xfrm>
            <a:off x="164592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Shape 12"/>
          <p:cNvSpPr/>
          <p:nvPr/>
        </p:nvSpPr>
        <p:spPr>
          <a:xfrm>
            <a:off x="164592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5" name="Shape 13"/>
          <p:cNvSpPr/>
          <p:nvPr/>
        </p:nvSpPr>
        <p:spPr>
          <a:xfrm>
            <a:off x="164592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6" name="Shape 14"/>
          <p:cNvSpPr/>
          <p:nvPr/>
        </p:nvSpPr>
        <p:spPr>
          <a:xfrm>
            <a:off x="164592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Shape 15"/>
          <p:cNvSpPr/>
          <p:nvPr/>
        </p:nvSpPr>
        <p:spPr>
          <a:xfrm>
            <a:off x="164592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8" name="Shape 16"/>
          <p:cNvSpPr/>
          <p:nvPr/>
        </p:nvSpPr>
        <p:spPr>
          <a:xfrm>
            <a:off x="164592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9" name="Shape 17"/>
          <p:cNvSpPr/>
          <p:nvPr/>
        </p:nvSpPr>
        <p:spPr>
          <a:xfrm>
            <a:off x="237744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Shape 18"/>
          <p:cNvSpPr/>
          <p:nvPr/>
        </p:nvSpPr>
        <p:spPr>
          <a:xfrm>
            <a:off x="237744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Shape 19"/>
          <p:cNvSpPr/>
          <p:nvPr/>
        </p:nvSpPr>
        <p:spPr>
          <a:xfrm>
            <a:off x="237744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Shape 20"/>
          <p:cNvSpPr/>
          <p:nvPr/>
        </p:nvSpPr>
        <p:spPr>
          <a:xfrm>
            <a:off x="237744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3" name="Shape 21"/>
          <p:cNvSpPr/>
          <p:nvPr/>
        </p:nvSpPr>
        <p:spPr>
          <a:xfrm>
            <a:off x="237744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Shape 22"/>
          <p:cNvSpPr/>
          <p:nvPr/>
        </p:nvSpPr>
        <p:spPr>
          <a:xfrm>
            <a:off x="237744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Shape 23"/>
          <p:cNvSpPr/>
          <p:nvPr/>
        </p:nvSpPr>
        <p:spPr>
          <a:xfrm>
            <a:off x="237744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6" name="Shape 24"/>
          <p:cNvSpPr/>
          <p:nvPr/>
        </p:nvSpPr>
        <p:spPr>
          <a:xfrm>
            <a:off x="237744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7" name="Shape 25"/>
          <p:cNvSpPr/>
          <p:nvPr/>
        </p:nvSpPr>
        <p:spPr>
          <a:xfrm>
            <a:off x="310896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8" name="Shape 26"/>
          <p:cNvSpPr/>
          <p:nvPr/>
        </p:nvSpPr>
        <p:spPr>
          <a:xfrm>
            <a:off x="310896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9" name="Shape 27"/>
          <p:cNvSpPr/>
          <p:nvPr/>
        </p:nvSpPr>
        <p:spPr>
          <a:xfrm>
            <a:off x="310896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0" name="Shape 28"/>
          <p:cNvSpPr/>
          <p:nvPr/>
        </p:nvSpPr>
        <p:spPr>
          <a:xfrm>
            <a:off x="310896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1" name="Shape 29"/>
          <p:cNvSpPr/>
          <p:nvPr/>
        </p:nvSpPr>
        <p:spPr>
          <a:xfrm>
            <a:off x="310896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2" name="Shape 30"/>
          <p:cNvSpPr/>
          <p:nvPr/>
        </p:nvSpPr>
        <p:spPr>
          <a:xfrm>
            <a:off x="310896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3" name="Shape 31"/>
          <p:cNvSpPr/>
          <p:nvPr/>
        </p:nvSpPr>
        <p:spPr>
          <a:xfrm>
            <a:off x="310896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4" name="Shape 32"/>
          <p:cNvSpPr/>
          <p:nvPr/>
        </p:nvSpPr>
        <p:spPr>
          <a:xfrm>
            <a:off x="310896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5" name="Shape 33"/>
          <p:cNvSpPr/>
          <p:nvPr/>
        </p:nvSpPr>
        <p:spPr>
          <a:xfrm>
            <a:off x="384048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6" name="Shape 34"/>
          <p:cNvSpPr/>
          <p:nvPr/>
        </p:nvSpPr>
        <p:spPr>
          <a:xfrm>
            <a:off x="384048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7" name="Shape 35"/>
          <p:cNvSpPr/>
          <p:nvPr/>
        </p:nvSpPr>
        <p:spPr>
          <a:xfrm>
            <a:off x="384048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8" name="Shape 36"/>
          <p:cNvSpPr/>
          <p:nvPr/>
        </p:nvSpPr>
        <p:spPr>
          <a:xfrm>
            <a:off x="384048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9" name="Shape 37"/>
          <p:cNvSpPr/>
          <p:nvPr/>
        </p:nvSpPr>
        <p:spPr>
          <a:xfrm>
            <a:off x="384048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0" name="Shape 38"/>
          <p:cNvSpPr/>
          <p:nvPr/>
        </p:nvSpPr>
        <p:spPr>
          <a:xfrm>
            <a:off x="384048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1" name="Shape 39"/>
          <p:cNvSpPr/>
          <p:nvPr/>
        </p:nvSpPr>
        <p:spPr>
          <a:xfrm>
            <a:off x="384048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2" name="Shape 40"/>
          <p:cNvSpPr/>
          <p:nvPr/>
        </p:nvSpPr>
        <p:spPr>
          <a:xfrm>
            <a:off x="384048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3" name="Shape 41"/>
          <p:cNvSpPr/>
          <p:nvPr/>
        </p:nvSpPr>
        <p:spPr>
          <a:xfrm>
            <a:off x="45720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4" name="Shape 42"/>
          <p:cNvSpPr/>
          <p:nvPr/>
        </p:nvSpPr>
        <p:spPr>
          <a:xfrm>
            <a:off x="45720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5" name="Shape 43"/>
          <p:cNvSpPr/>
          <p:nvPr/>
        </p:nvSpPr>
        <p:spPr>
          <a:xfrm>
            <a:off x="45720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6" name="Shape 44"/>
          <p:cNvSpPr/>
          <p:nvPr/>
        </p:nvSpPr>
        <p:spPr>
          <a:xfrm>
            <a:off x="45720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7" name="Shape 45"/>
          <p:cNvSpPr/>
          <p:nvPr/>
        </p:nvSpPr>
        <p:spPr>
          <a:xfrm>
            <a:off x="45720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8" name="Shape 46"/>
          <p:cNvSpPr/>
          <p:nvPr/>
        </p:nvSpPr>
        <p:spPr>
          <a:xfrm>
            <a:off x="45720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9" name="Shape 47"/>
          <p:cNvSpPr/>
          <p:nvPr/>
        </p:nvSpPr>
        <p:spPr>
          <a:xfrm>
            <a:off x="45720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0" name="Shape 48"/>
          <p:cNvSpPr/>
          <p:nvPr/>
        </p:nvSpPr>
        <p:spPr>
          <a:xfrm>
            <a:off x="45720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1" name="Shape 49"/>
          <p:cNvSpPr/>
          <p:nvPr/>
        </p:nvSpPr>
        <p:spPr>
          <a:xfrm>
            <a:off x="11521440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2" name="Shape 50"/>
          <p:cNvSpPr/>
          <p:nvPr/>
        </p:nvSpPr>
        <p:spPr>
          <a:xfrm>
            <a:off x="11521440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3" name="Shape 51"/>
          <p:cNvSpPr/>
          <p:nvPr/>
        </p:nvSpPr>
        <p:spPr>
          <a:xfrm>
            <a:off x="11521440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4" name="Shape 52"/>
          <p:cNvSpPr/>
          <p:nvPr/>
        </p:nvSpPr>
        <p:spPr>
          <a:xfrm>
            <a:off x="11521440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5" name="Shape 53"/>
          <p:cNvSpPr/>
          <p:nvPr/>
        </p:nvSpPr>
        <p:spPr>
          <a:xfrm>
            <a:off x="11521440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6" name="Shape 54"/>
          <p:cNvSpPr/>
          <p:nvPr/>
        </p:nvSpPr>
        <p:spPr>
          <a:xfrm>
            <a:off x="11521440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7" name="Shape 55"/>
          <p:cNvSpPr/>
          <p:nvPr/>
        </p:nvSpPr>
        <p:spPr>
          <a:xfrm>
            <a:off x="11521440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8" name="Shape 56"/>
          <p:cNvSpPr/>
          <p:nvPr/>
        </p:nvSpPr>
        <p:spPr>
          <a:xfrm>
            <a:off x="11594592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9" name="Shape 57"/>
          <p:cNvSpPr/>
          <p:nvPr/>
        </p:nvSpPr>
        <p:spPr>
          <a:xfrm>
            <a:off x="11594592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0" name="Shape 58"/>
          <p:cNvSpPr/>
          <p:nvPr/>
        </p:nvSpPr>
        <p:spPr>
          <a:xfrm>
            <a:off x="11594592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1" name="Shape 59"/>
          <p:cNvSpPr/>
          <p:nvPr/>
        </p:nvSpPr>
        <p:spPr>
          <a:xfrm>
            <a:off x="11594592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2" name="Shape 60"/>
          <p:cNvSpPr/>
          <p:nvPr/>
        </p:nvSpPr>
        <p:spPr>
          <a:xfrm>
            <a:off x="11594592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3" name="Shape 61"/>
          <p:cNvSpPr/>
          <p:nvPr/>
        </p:nvSpPr>
        <p:spPr>
          <a:xfrm>
            <a:off x="11594592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4" name="Shape 62"/>
          <p:cNvSpPr/>
          <p:nvPr/>
        </p:nvSpPr>
        <p:spPr>
          <a:xfrm>
            <a:off x="11594592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5" name="Shape 63"/>
          <p:cNvSpPr/>
          <p:nvPr/>
        </p:nvSpPr>
        <p:spPr>
          <a:xfrm>
            <a:off x="11667744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6" name="Shape 64"/>
          <p:cNvSpPr/>
          <p:nvPr/>
        </p:nvSpPr>
        <p:spPr>
          <a:xfrm>
            <a:off x="11667744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7" name="Shape 65"/>
          <p:cNvSpPr/>
          <p:nvPr/>
        </p:nvSpPr>
        <p:spPr>
          <a:xfrm>
            <a:off x="11667744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8" name="Shape 66"/>
          <p:cNvSpPr/>
          <p:nvPr/>
        </p:nvSpPr>
        <p:spPr>
          <a:xfrm>
            <a:off x="11667744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9" name="Shape 67"/>
          <p:cNvSpPr/>
          <p:nvPr/>
        </p:nvSpPr>
        <p:spPr>
          <a:xfrm>
            <a:off x="11667744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0" name="Shape 68"/>
          <p:cNvSpPr/>
          <p:nvPr/>
        </p:nvSpPr>
        <p:spPr>
          <a:xfrm>
            <a:off x="11667744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1" name="Shape 69"/>
          <p:cNvSpPr/>
          <p:nvPr/>
        </p:nvSpPr>
        <p:spPr>
          <a:xfrm>
            <a:off x="11667744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2" name="Shape 70"/>
          <p:cNvSpPr/>
          <p:nvPr/>
        </p:nvSpPr>
        <p:spPr>
          <a:xfrm>
            <a:off x="11740896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3" name="Shape 71"/>
          <p:cNvSpPr/>
          <p:nvPr/>
        </p:nvSpPr>
        <p:spPr>
          <a:xfrm>
            <a:off x="11740896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4" name="Shape 72"/>
          <p:cNvSpPr/>
          <p:nvPr/>
        </p:nvSpPr>
        <p:spPr>
          <a:xfrm>
            <a:off x="11740896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5" name="Shape 73"/>
          <p:cNvSpPr/>
          <p:nvPr/>
        </p:nvSpPr>
        <p:spPr>
          <a:xfrm>
            <a:off x="11740896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6" name="Shape 74"/>
          <p:cNvSpPr/>
          <p:nvPr/>
        </p:nvSpPr>
        <p:spPr>
          <a:xfrm>
            <a:off x="11740896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7" name="Shape 75"/>
          <p:cNvSpPr/>
          <p:nvPr/>
        </p:nvSpPr>
        <p:spPr>
          <a:xfrm>
            <a:off x="11740896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8" name="Shape 76"/>
          <p:cNvSpPr/>
          <p:nvPr/>
        </p:nvSpPr>
        <p:spPr>
          <a:xfrm>
            <a:off x="11740896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9" name="Shape 77"/>
          <p:cNvSpPr/>
          <p:nvPr/>
        </p:nvSpPr>
        <p:spPr>
          <a:xfrm>
            <a:off x="11814048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0" name="Shape 78"/>
          <p:cNvSpPr/>
          <p:nvPr/>
        </p:nvSpPr>
        <p:spPr>
          <a:xfrm>
            <a:off x="11814048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1" name="Shape 79"/>
          <p:cNvSpPr/>
          <p:nvPr/>
        </p:nvSpPr>
        <p:spPr>
          <a:xfrm>
            <a:off x="11814048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2" name="Shape 80"/>
          <p:cNvSpPr/>
          <p:nvPr/>
        </p:nvSpPr>
        <p:spPr>
          <a:xfrm>
            <a:off x="11814048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3" name="Shape 81"/>
          <p:cNvSpPr/>
          <p:nvPr/>
        </p:nvSpPr>
        <p:spPr>
          <a:xfrm>
            <a:off x="11814048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4" name="Shape 82"/>
          <p:cNvSpPr/>
          <p:nvPr/>
        </p:nvSpPr>
        <p:spPr>
          <a:xfrm>
            <a:off x="11814048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5" name="Shape 83"/>
          <p:cNvSpPr/>
          <p:nvPr/>
        </p:nvSpPr>
        <p:spPr>
          <a:xfrm>
            <a:off x="11814048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6" name="Text 84"/>
          <p:cNvSpPr/>
          <p:nvPr/>
        </p:nvSpPr>
        <p:spPr>
          <a:xfrm>
            <a:off x="182880" y="256032"/>
            <a:ext cx="685800" cy="3931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&amp; MÉTIERS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D’ART</a:t>
            </a:r>
            <a:endParaRPr lang="en-US" sz="820" dirty="0"/>
          </a:p>
        </p:txBody>
      </p:sp>
      <p:sp>
        <p:nvSpPr>
          <p:cNvPr id="87" name="Text 85"/>
          <p:cNvSpPr/>
          <p:nvPr/>
        </p:nvSpPr>
        <p:spPr>
          <a:xfrm>
            <a:off x="182880" y="713232"/>
            <a:ext cx="6858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ACADÉMIE</a:t>
            </a:r>
            <a:endParaRPr lang="en-US" sz="480" dirty="0"/>
          </a:p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 CRÉTEIL</a:t>
            </a:r>
            <a:endParaRPr lang="en-US" sz="480" dirty="0"/>
          </a:p>
        </p:txBody>
      </p:sp>
      <p:sp>
        <p:nvSpPr>
          <p:cNvPr id="88" name="Shape 86"/>
          <p:cNvSpPr/>
          <p:nvPr/>
        </p:nvSpPr>
        <p:spPr>
          <a:xfrm>
            <a:off x="155448" y="1225296"/>
            <a:ext cx="941832" cy="512064"/>
          </a:xfrm>
          <a:prstGeom prst="rect">
            <a:avLst/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9" name="Text 87"/>
          <p:cNvSpPr/>
          <p:nvPr/>
        </p:nvSpPr>
        <p:spPr>
          <a:xfrm>
            <a:off x="201168" y="1307592"/>
            <a:ext cx="859536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PRÉPARATION</a:t>
            </a:r>
            <a:endParaRPr lang="en-US" sz="520" dirty="0"/>
          </a:p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CAPLP &amp; 3E CONCOURS</a:t>
            </a:r>
            <a:endParaRPr lang="en-US" sz="520" dirty="0"/>
          </a:p>
        </p:txBody>
      </p:sp>
      <p:sp>
        <p:nvSpPr>
          <p:cNvPr id="90" name="Shape 88"/>
          <p:cNvSpPr/>
          <p:nvPr/>
        </p:nvSpPr>
        <p:spPr>
          <a:xfrm>
            <a:off x="219456" y="2057400"/>
            <a:ext cx="749808" cy="713232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1" name="Text 89"/>
          <p:cNvSpPr/>
          <p:nvPr/>
        </p:nvSpPr>
        <p:spPr>
          <a:xfrm>
            <a:off x="292608" y="2167128"/>
            <a:ext cx="594360" cy="4572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2026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2027</a:t>
            </a:r>
            <a:endParaRPr lang="en-US" sz="1700" dirty="0"/>
          </a:p>
        </p:txBody>
      </p:sp>
      <p:sp>
        <p:nvSpPr>
          <p:cNvPr id="92" name="Shape 90"/>
          <p:cNvSpPr/>
          <p:nvPr/>
        </p:nvSpPr>
        <p:spPr>
          <a:xfrm>
            <a:off x="201168" y="2907792"/>
            <a:ext cx="822960" cy="402336"/>
          </a:xfrm>
          <a:prstGeom prst="roundRect">
            <a:avLst>
              <a:gd name="adj" fmla="val 18182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3" name="Text 91"/>
          <p:cNvSpPr/>
          <p:nvPr/>
        </p:nvSpPr>
        <p:spPr>
          <a:xfrm>
            <a:off x="274320" y="2990088"/>
            <a:ext cx="676656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 fontScale="92500" lnSpcReduction="20000"/>
          </a:bodyPr>
          <a:lstStyle/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DÉFINITION</a:t>
            </a:r>
            <a:endParaRPr lang="en-US" sz="700" dirty="0">
              <a:solidFill>
                <a:schemeClr val="tx2"/>
              </a:solidFill>
            </a:endParaRPr>
          </a:p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ET ATTENTES DE L’ÉPREUVE</a:t>
            </a:r>
            <a:endParaRPr lang="en-US" sz="700" dirty="0">
              <a:solidFill>
                <a:schemeClr val="tx2"/>
              </a:solidFill>
            </a:endParaRPr>
          </a:p>
        </p:txBody>
      </p:sp>
      <p:sp>
        <p:nvSpPr>
          <p:cNvPr id="96" name="Text 94"/>
          <p:cNvSpPr/>
          <p:nvPr/>
        </p:nvSpPr>
        <p:spPr>
          <a:xfrm>
            <a:off x="1645920" y="228600"/>
            <a:ext cx="1014984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DIDACTIQUE ET PÉDAGOGIE : DEUX LEVIERS COMPLÉMENTAIRES</a:t>
            </a:r>
            <a:endParaRPr lang="en-US" sz="2300" dirty="0"/>
          </a:p>
        </p:txBody>
      </p:sp>
      <p:sp>
        <p:nvSpPr>
          <p:cNvPr id="97" name="Text 95"/>
          <p:cNvSpPr/>
          <p:nvPr/>
        </p:nvSpPr>
        <p:spPr>
          <a:xfrm>
            <a:off x="1645920" y="676656"/>
            <a:ext cx="950976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 distinction permet de formuler des choix plus précis dans la séquence présentée.</a:t>
            </a:r>
            <a:endParaRPr lang="en-US" sz="1050" dirty="0"/>
          </a:p>
        </p:txBody>
      </p:sp>
      <p:sp>
        <p:nvSpPr>
          <p:cNvPr id="98" name="Shape 96"/>
          <p:cNvSpPr/>
          <p:nvPr/>
        </p:nvSpPr>
        <p:spPr>
          <a:xfrm>
            <a:off x="1737360" y="1234440"/>
            <a:ext cx="4709160" cy="4251960"/>
          </a:xfrm>
          <a:prstGeom prst="roundRect">
            <a:avLst>
              <a:gd name="adj" fmla="val 1720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9" name="Text 97"/>
          <p:cNvSpPr/>
          <p:nvPr/>
        </p:nvSpPr>
        <p:spPr>
          <a:xfrm>
            <a:off x="2039112" y="1536192"/>
            <a:ext cx="256032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PÉDAGOGIE</a:t>
            </a:r>
            <a:endParaRPr lang="en-US" sz="1900" dirty="0"/>
          </a:p>
        </p:txBody>
      </p:sp>
      <p:sp>
        <p:nvSpPr>
          <p:cNvPr id="100" name="Text 98"/>
          <p:cNvSpPr/>
          <p:nvPr/>
        </p:nvSpPr>
        <p:spPr>
          <a:xfrm>
            <a:off x="2057400" y="1965960"/>
            <a:ext cx="3566160" cy="24688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 comment enseigner</a:t>
            </a:r>
            <a:endParaRPr lang="en-US" sz="1400" dirty="0"/>
          </a:p>
        </p:txBody>
      </p:sp>
      <p:sp>
        <p:nvSpPr>
          <p:cNvPr id="101" name="Text 99"/>
          <p:cNvSpPr/>
          <p:nvPr/>
        </p:nvSpPr>
        <p:spPr>
          <a:xfrm>
            <a:off x="2057400" y="2514600"/>
            <a:ext cx="3886200" cy="17830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36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Méthodes et pratiques</a:t>
            </a:r>
            <a:endParaRPr lang="en-US" sz="1360" dirty="0"/>
          </a:p>
          <a:p>
            <a:pPr marL="0" indent="0" algn="l">
              <a:buNone/>
            </a:pPr>
            <a:r>
              <a:rPr lang="en-US" sz="136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Stratégies d’enseignement</a:t>
            </a:r>
            <a:endParaRPr lang="en-US" sz="1360" dirty="0"/>
          </a:p>
          <a:p>
            <a:pPr marL="0" indent="0" algn="l">
              <a:buNone/>
            </a:pPr>
            <a:r>
              <a:rPr lang="en-US" sz="136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Gestion de classe</a:t>
            </a:r>
            <a:endParaRPr lang="en-US" sz="1360" dirty="0"/>
          </a:p>
          <a:p>
            <a:pPr marL="0" indent="0" algn="l">
              <a:buNone/>
            </a:pPr>
            <a:r>
              <a:rPr lang="en-US" sz="136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Adaptation aux besoins des élèves</a:t>
            </a:r>
            <a:endParaRPr lang="en-US" sz="1360" dirty="0"/>
          </a:p>
          <a:p>
            <a:pPr marL="0" indent="0" algn="l">
              <a:buNone/>
            </a:pPr>
            <a:r>
              <a:rPr lang="en-US" sz="136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Engagement et climat d’apprentissage</a:t>
            </a:r>
            <a:endParaRPr lang="en-US" sz="1360" dirty="0"/>
          </a:p>
        </p:txBody>
      </p:sp>
      <p:sp>
        <p:nvSpPr>
          <p:cNvPr id="102" name="Shape 100"/>
          <p:cNvSpPr/>
          <p:nvPr/>
        </p:nvSpPr>
        <p:spPr>
          <a:xfrm>
            <a:off x="6812280" y="1234440"/>
            <a:ext cx="4709160" cy="4251960"/>
          </a:xfrm>
          <a:prstGeom prst="roundRect">
            <a:avLst>
              <a:gd name="adj" fmla="val 1720"/>
            </a:avLst>
          </a:prstGeom>
          <a:solidFill>
            <a:srgbClr val="FFFFF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3" name="Text 101"/>
          <p:cNvSpPr/>
          <p:nvPr/>
        </p:nvSpPr>
        <p:spPr>
          <a:xfrm>
            <a:off x="7132320" y="1536192"/>
            <a:ext cx="2560320" cy="3200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DIDACTIQUE</a:t>
            </a:r>
            <a:endParaRPr lang="en-US" sz="1900" dirty="0"/>
          </a:p>
        </p:txBody>
      </p:sp>
      <p:sp>
        <p:nvSpPr>
          <p:cNvPr id="104" name="Text 102"/>
          <p:cNvSpPr/>
          <p:nvPr/>
        </p:nvSpPr>
        <p:spPr>
          <a:xfrm>
            <a:off x="7132320" y="1965960"/>
            <a:ext cx="3657600" cy="24688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71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 quoi et pourquoi enseigner</a:t>
            </a:r>
            <a:endParaRPr lang="en-US" sz="1400" dirty="0"/>
          </a:p>
        </p:txBody>
      </p:sp>
      <p:sp>
        <p:nvSpPr>
          <p:cNvPr id="105" name="Text 103"/>
          <p:cNvSpPr/>
          <p:nvPr/>
        </p:nvSpPr>
        <p:spPr>
          <a:xfrm>
            <a:off x="7132320" y="2514600"/>
            <a:ext cx="3886200" cy="17830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36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Contenus d’enseignement</a:t>
            </a:r>
            <a:endParaRPr lang="en-US" sz="1360" dirty="0"/>
          </a:p>
          <a:p>
            <a:pPr marL="0" indent="0" algn="l">
              <a:buNone/>
            </a:pPr>
            <a:r>
              <a:rPr lang="en-US" sz="136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Objectifs d’apprentissage</a:t>
            </a:r>
            <a:endParaRPr lang="en-US" sz="1360" dirty="0"/>
          </a:p>
          <a:p>
            <a:pPr marL="0" indent="0" algn="l">
              <a:buNone/>
            </a:pPr>
            <a:r>
              <a:rPr lang="en-US" sz="136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Organisation des savoirs</a:t>
            </a:r>
            <a:endParaRPr lang="en-US" sz="1360" dirty="0"/>
          </a:p>
          <a:p>
            <a:pPr marL="0" indent="0" algn="l">
              <a:buNone/>
            </a:pPr>
            <a:r>
              <a:rPr lang="en-US" sz="136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Méthodes propres à la discipline</a:t>
            </a:r>
            <a:endParaRPr lang="en-US" sz="1360" dirty="0"/>
          </a:p>
          <a:p>
            <a:pPr marL="0" indent="0" algn="l">
              <a:buNone/>
            </a:pPr>
            <a:r>
              <a:rPr lang="en-US" sz="1360" dirty="0">
                <a:solidFill>
                  <a:srgbClr val="0C1D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Relation enseignant / élève / savoir</a:t>
            </a:r>
            <a:endParaRPr lang="en-US" sz="1360" dirty="0"/>
          </a:p>
        </p:txBody>
      </p:sp>
      <p:sp>
        <p:nvSpPr>
          <p:cNvPr id="106" name="Shape 104"/>
          <p:cNvSpPr/>
          <p:nvPr/>
        </p:nvSpPr>
        <p:spPr>
          <a:xfrm>
            <a:off x="1554480" y="6382512"/>
            <a:ext cx="10378440" cy="301752"/>
          </a:xfrm>
          <a:prstGeom prst="roundRect">
            <a:avLst>
              <a:gd name="adj" fmla="val 24242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7" name="Shape 105"/>
          <p:cNvSpPr/>
          <p:nvPr/>
        </p:nvSpPr>
        <p:spPr>
          <a:xfrm>
            <a:off x="1655064" y="6455664"/>
            <a:ext cx="128016" cy="12801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8" name="Text 106"/>
          <p:cNvSpPr/>
          <p:nvPr/>
        </p:nvSpPr>
        <p:spPr>
          <a:xfrm>
            <a:off x="1856232" y="6437376"/>
            <a:ext cx="982980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7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Dans le dossier : nommer explicitement vos choix pédagogiques ET didactiques.</a:t>
            </a:r>
            <a:endParaRPr lang="en-US" sz="750" dirty="0"/>
          </a:p>
        </p:txBody>
      </p:sp>
      <p:sp>
        <p:nvSpPr>
          <p:cNvPr id="109" name="Shape 92">
            <a:extLst>
              <a:ext uri="{FF2B5EF4-FFF2-40B4-BE49-F238E27FC236}">
                <a16:creationId xmlns:a16="http://schemas.microsoft.com/office/drawing/2014/main" id="{B589FD57-1C60-919C-0A59-C0540E6EEBFF}"/>
              </a:ext>
            </a:extLst>
          </p:cNvPr>
          <p:cNvSpPr/>
          <p:nvPr/>
        </p:nvSpPr>
        <p:spPr>
          <a:xfrm>
            <a:off x="228600" y="3447288"/>
            <a:ext cx="713232" cy="475488"/>
          </a:xfrm>
          <a:prstGeom prst="roundRect">
            <a:avLst>
              <a:gd name="adj" fmla="val 15385"/>
            </a:avLst>
          </a:prstGeom>
          <a:solidFill>
            <a:srgbClr val="EAF1FA"/>
          </a:solidFill>
          <a:ln w="12700">
            <a:solidFill>
              <a:srgbClr val="CBD7E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0" name="Text 93">
            <a:extLst>
              <a:ext uri="{FF2B5EF4-FFF2-40B4-BE49-F238E27FC236}">
                <a16:creationId xmlns:a16="http://schemas.microsoft.com/office/drawing/2014/main" id="{A79444A6-9705-ABDB-EAF3-8B1F7A810489}"/>
              </a:ext>
            </a:extLst>
          </p:cNvPr>
          <p:cNvSpPr/>
          <p:nvPr/>
        </p:nvSpPr>
        <p:spPr>
          <a:xfrm>
            <a:off x="283464" y="3529584"/>
            <a:ext cx="594360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/>
            <a:r>
              <a:rPr lang="en-US" sz="600" b="1" dirty="0">
                <a:solidFill>
                  <a:srgbClr val="071B52"/>
                </a:solidFill>
                <a:latin typeface="Aptos" pitchFamily="34" charset="0"/>
              </a:rPr>
              <a:t>CONSTRUCTION DU DOSSER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325880" cy="6858000"/>
          </a:xfrm>
          <a:prstGeom prst="rect">
            <a:avLst/>
          </a:prstGeom>
          <a:solidFill>
            <a:srgbClr val="F3F0EA"/>
          </a:solidFill>
          <a:ln w="12700">
            <a:solidFill>
              <a:srgbClr val="F3F0E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9144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9144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9144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Shape 4"/>
          <p:cNvSpPr/>
          <p:nvPr/>
        </p:nvSpPr>
        <p:spPr>
          <a:xfrm>
            <a:off x="9144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/>
          <p:cNvSpPr/>
          <p:nvPr/>
        </p:nvSpPr>
        <p:spPr>
          <a:xfrm>
            <a:off x="9144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Shape 6"/>
          <p:cNvSpPr/>
          <p:nvPr/>
        </p:nvSpPr>
        <p:spPr>
          <a:xfrm>
            <a:off x="9144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Shape 7"/>
          <p:cNvSpPr/>
          <p:nvPr/>
        </p:nvSpPr>
        <p:spPr>
          <a:xfrm>
            <a:off x="9144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Shape 8"/>
          <p:cNvSpPr/>
          <p:nvPr/>
        </p:nvSpPr>
        <p:spPr>
          <a:xfrm>
            <a:off x="9144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164592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Shape 10"/>
          <p:cNvSpPr/>
          <p:nvPr/>
        </p:nvSpPr>
        <p:spPr>
          <a:xfrm>
            <a:off x="164592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" name="Shape 11"/>
          <p:cNvSpPr/>
          <p:nvPr/>
        </p:nvSpPr>
        <p:spPr>
          <a:xfrm>
            <a:off x="164592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Shape 12"/>
          <p:cNvSpPr/>
          <p:nvPr/>
        </p:nvSpPr>
        <p:spPr>
          <a:xfrm>
            <a:off x="164592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5" name="Shape 13"/>
          <p:cNvSpPr/>
          <p:nvPr/>
        </p:nvSpPr>
        <p:spPr>
          <a:xfrm>
            <a:off x="164592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6" name="Shape 14"/>
          <p:cNvSpPr/>
          <p:nvPr/>
        </p:nvSpPr>
        <p:spPr>
          <a:xfrm>
            <a:off x="164592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Shape 15"/>
          <p:cNvSpPr/>
          <p:nvPr/>
        </p:nvSpPr>
        <p:spPr>
          <a:xfrm>
            <a:off x="164592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8" name="Shape 16"/>
          <p:cNvSpPr/>
          <p:nvPr/>
        </p:nvSpPr>
        <p:spPr>
          <a:xfrm>
            <a:off x="164592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9" name="Shape 17"/>
          <p:cNvSpPr/>
          <p:nvPr/>
        </p:nvSpPr>
        <p:spPr>
          <a:xfrm>
            <a:off x="237744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Shape 18"/>
          <p:cNvSpPr/>
          <p:nvPr/>
        </p:nvSpPr>
        <p:spPr>
          <a:xfrm>
            <a:off x="237744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Shape 19"/>
          <p:cNvSpPr/>
          <p:nvPr/>
        </p:nvSpPr>
        <p:spPr>
          <a:xfrm>
            <a:off x="237744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Shape 20"/>
          <p:cNvSpPr/>
          <p:nvPr/>
        </p:nvSpPr>
        <p:spPr>
          <a:xfrm>
            <a:off x="237744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3" name="Shape 21"/>
          <p:cNvSpPr/>
          <p:nvPr/>
        </p:nvSpPr>
        <p:spPr>
          <a:xfrm>
            <a:off x="237744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Shape 22"/>
          <p:cNvSpPr/>
          <p:nvPr/>
        </p:nvSpPr>
        <p:spPr>
          <a:xfrm>
            <a:off x="237744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Shape 23"/>
          <p:cNvSpPr/>
          <p:nvPr/>
        </p:nvSpPr>
        <p:spPr>
          <a:xfrm>
            <a:off x="237744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6" name="Shape 24"/>
          <p:cNvSpPr/>
          <p:nvPr/>
        </p:nvSpPr>
        <p:spPr>
          <a:xfrm>
            <a:off x="237744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7" name="Shape 25"/>
          <p:cNvSpPr/>
          <p:nvPr/>
        </p:nvSpPr>
        <p:spPr>
          <a:xfrm>
            <a:off x="310896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8" name="Shape 26"/>
          <p:cNvSpPr/>
          <p:nvPr/>
        </p:nvSpPr>
        <p:spPr>
          <a:xfrm>
            <a:off x="310896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9" name="Shape 27"/>
          <p:cNvSpPr/>
          <p:nvPr/>
        </p:nvSpPr>
        <p:spPr>
          <a:xfrm>
            <a:off x="310896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0" name="Shape 28"/>
          <p:cNvSpPr/>
          <p:nvPr/>
        </p:nvSpPr>
        <p:spPr>
          <a:xfrm>
            <a:off x="310896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1" name="Shape 29"/>
          <p:cNvSpPr/>
          <p:nvPr/>
        </p:nvSpPr>
        <p:spPr>
          <a:xfrm>
            <a:off x="310896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2" name="Shape 30"/>
          <p:cNvSpPr/>
          <p:nvPr/>
        </p:nvSpPr>
        <p:spPr>
          <a:xfrm>
            <a:off x="310896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3" name="Shape 31"/>
          <p:cNvSpPr/>
          <p:nvPr/>
        </p:nvSpPr>
        <p:spPr>
          <a:xfrm>
            <a:off x="310896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4" name="Shape 32"/>
          <p:cNvSpPr/>
          <p:nvPr/>
        </p:nvSpPr>
        <p:spPr>
          <a:xfrm>
            <a:off x="310896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5" name="Shape 33"/>
          <p:cNvSpPr/>
          <p:nvPr/>
        </p:nvSpPr>
        <p:spPr>
          <a:xfrm>
            <a:off x="384048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6" name="Shape 34"/>
          <p:cNvSpPr/>
          <p:nvPr/>
        </p:nvSpPr>
        <p:spPr>
          <a:xfrm>
            <a:off x="384048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7" name="Shape 35"/>
          <p:cNvSpPr/>
          <p:nvPr/>
        </p:nvSpPr>
        <p:spPr>
          <a:xfrm>
            <a:off x="384048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8" name="Shape 36"/>
          <p:cNvSpPr/>
          <p:nvPr/>
        </p:nvSpPr>
        <p:spPr>
          <a:xfrm>
            <a:off x="384048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9" name="Shape 37"/>
          <p:cNvSpPr/>
          <p:nvPr/>
        </p:nvSpPr>
        <p:spPr>
          <a:xfrm>
            <a:off x="384048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0" name="Shape 38"/>
          <p:cNvSpPr/>
          <p:nvPr/>
        </p:nvSpPr>
        <p:spPr>
          <a:xfrm>
            <a:off x="384048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1" name="Shape 39"/>
          <p:cNvSpPr/>
          <p:nvPr/>
        </p:nvSpPr>
        <p:spPr>
          <a:xfrm>
            <a:off x="384048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2" name="Shape 40"/>
          <p:cNvSpPr/>
          <p:nvPr/>
        </p:nvSpPr>
        <p:spPr>
          <a:xfrm>
            <a:off x="384048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3" name="Shape 41"/>
          <p:cNvSpPr/>
          <p:nvPr/>
        </p:nvSpPr>
        <p:spPr>
          <a:xfrm>
            <a:off x="457200" y="21945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4" name="Shape 42"/>
          <p:cNvSpPr/>
          <p:nvPr/>
        </p:nvSpPr>
        <p:spPr>
          <a:xfrm>
            <a:off x="457200" y="29260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5" name="Shape 43"/>
          <p:cNvSpPr/>
          <p:nvPr/>
        </p:nvSpPr>
        <p:spPr>
          <a:xfrm>
            <a:off x="457200" y="36576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6" name="Shape 44"/>
          <p:cNvSpPr/>
          <p:nvPr/>
        </p:nvSpPr>
        <p:spPr>
          <a:xfrm>
            <a:off x="457200" y="43891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7" name="Shape 45"/>
          <p:cNvSpPr/>
          <p:nvPr/>
        </p:nvSpPr>
        <p:spPr>
          <a:xfrm>
            <a:off x="457200" y="51206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8" name="Shape 46"/>
          <p:cNvSpPr/>
          <p:nvPr/>
        </p:nvSpPr>
        <p:spPr>
          <a:xfrm>
            <a:off x="457200" y="58521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9" name="Shape 47"/>
          <p:cNvSpPr/>
          <p:nvPr/>
        </p:nvSpPr>
        <p:spPr>
          <a:xfrm>
            <a:off x="457200" y="65836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0" name="Shape 48"/>
          <p:cNvSpPr/>
          <p:nvPr/>
        </p:nvSpPr>
        <p:spPr>
          <a:xfrm>
            <a:off x="457200" y="73152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1" name="Shape 49"/>
          <p:cNvSpPr/>
          <p:nvPr/>
        </p:nvSpPr>
        <p:spPr>
          <a:xfrm>
            <a:off x="11521440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2" name="Shape 50"/>
          <p:cNvSpPr/>
          <p:nvPr/>
        </p:nvSpPr>
        <p:spPr>
          <a:xfrm>
            <a:off x="11521440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3" name="Shape 51"/>
          <p:cNvSpPr/>
          <p:nvPr/>
        </p:nvSpPr>
        <p:spPr>
          <a:xfrm>
            <a:off x="11521440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4" name="Shape 52"/>
          <p:cNvSpPr/>
          <p:nvPr/>
        </p:nvSpPr>
        <p:spPr>
          <a:xfrm>
            <a:off x="11521440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5" name="Shape 53"/>
          <p:cNvSpPr/>
          <p:nvPr/>
        </p:nvSpPr>
        <p:spPr>
          <a:xfrm>
            <a:off x="11521440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6" name="Shape 54"/>
          <p:cNvSpPr/>
          <p:nvPr/>
        </p:nvSpPr>
        <p:spPr>
          <a:xfrm>
            <a:off x="11521440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7" name="Shape 55"/>
          <p:cNvSpPr/>
          <p:nvPr/>
        </p:nvSpPr>
        <p:spPr>
          <a:xfrm>
            <a:off x="11521440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8" name="Shape 56"/>
          <p:cNvSpPr/>
          <p:nvPr/>
        </p:nvSpPr>
        <p:spPr>
          <a:xfrm>
            <a:off x="11594592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9" name="Shape 57"/>
          <p:cNvSpPr/>
          <p:nvPr/>
        </p:nvSpPr>
        <p:spPr>
          <a:xfrm>
            <a:off x="11594592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0" name="Shape 58"/>
          <p:cNvSpPr/>
          <p:nvPr/>
        </p:nvSpPr>
        <p:spPr>
          <a:xfrm>
            <a:off x="11594592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1" name="Shape 59"/>
          <p:cNvSpPr/>
          <p:nvPr/>
        </p:nvSpPr>
        <p:spPr>
          <a:xfrm>
            <a:off x="11594592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2" name="Shape 60"/>
          <p:cNvSpPr/>
          <p:nvPr/>
        </p:nvSpPr>
        <p:spPr>
          <a:xfrm>
            <a:off x="11594592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3" name="Shape 61"/>
          <p:cNvSpPr/>
          <p:nvPr/>
        </p:nvSpPr>
        <p:spPr>
          <a:xfrm>
            <a:off x="11594592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4" name="Shape 62"/>
          <p:cNvSpPr/>
          <p:nvPr/>
        </p:nvSpPr>
        <p:spPr>
          <a:xfrm>
            <a:off x="11594592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5" name="Shape 63"/>
          <p:cNvSpPr/>
          <p:nvPr/>
        </p:nvSpPr>
        <p:spPr>
          <a:xfrm>
            <a:off x="11667744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6" name="Shape 64"/>
          <p:cNvSpPr/>
          <p:nvPr/>
        </p:nvSpPr>
        <p:spPr>
          <a:xfrm>
            <a:off x="11667744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7" name="Shape 65"/>
          <p:cNvSpPr/>
          <p:nvPr/>
        </p:nvSpPr>
        <p:spPr>
          <a:xfrm>
            <a:off x="11667744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8" name="Shape 66"/>
          <p:cNvSpPr/>
          <p:nvPr/>
        </p:nvSpPr>
        <p:spPr>
          <a:xfrm>
            <a:off x="11667744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9" name="Shape 67"/>
          <p:cNvSpPr/>
          <p:nvPr/>
        </p:nvSpPr>
        <p:spPr>
          <a:xfrm>
            <a:off x="11667744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0" name="Shape 68"/>
          <p:cNvSpPr/>
          <p:nvPr/>
        </p:nvSpPr>
        <p:spPr>
          <a:xfrm>
            <a:off x="11667744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1" name="Shape 69"/>
          <p:cNvSpPr/>
          <p:nvPr/>
        </p:nvSpPr>
        <p:spPr>
          <a:xfrm>
            <a:off x="11667744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2" name="Shape 70"/>
          <p:cNvSpPr/>
          <p:nvPr/>
        </p:nvSpPr>
        <p:spPr>
          <a:xfrm>
            <a:off x="11740896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3" name="Shape 71"/>
          <p:cNvSpPr/>
          <p:nvPr/>
        </p:nvSpPr>
        <p:spPr>
          <a:xfrm>
            <a:off x="11740896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4" name="Shape 72"/>
          <p:cNvSpPr/>
          <p:nvPr/>
        </p:nvSpPr>
        <p:spPr>
          <a:xfrm>
            <a:off x="11740896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5" name="Shape 73"/>
          <p:cNvSpPr/>
          <p:nvPr/>
        </p:nvSpPr>
        <p:spPr>
          <a:xfrm>
            <a:off x="11740896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6" name="Shape 74"/>
          <p:cNvSpPr/>
          <p:nvPr/>
        </p:nvSpPr>
        <p:spPr>
          <a:xfrm>
            <a:off x="11740896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7" name="Shape 75"/>
          <p:cNvSpPr/>
          <p:nvPr/>
        </p:nvSpPr>
        <p:spPr>
          <a:xfrm>
            <a:off x="11740896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8" name="Shape 76"/>
          <p:cNvSpPr/>
          <p:nvPr/>
        </p:nvSpPr>
        <p:spPr>
          <a:xfrm>
            <a:off x="11740896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9" name="Shape 77"/>
          <p:cNvSpPr/>
          <p:nvPr/>
        </p:nvSpPr>
        <p:spPr>
          <a:xfrm>
            <a:off x="11814048" y="25603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0" name="Shape 78"/>
          <p:cNvSpPr/>
          <p:nvPr/>
        </p:nvSpPr>
        <p:spPr>
          <a:xfrm>
            <a:off x="11814048" y="32918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1" name="Shape 79"/>
          <p:cNvSpPr/>
          <p:nvPr/>
        </p:nvSpPr>
        <p:spPr>
          <a:xfrm>
            <a:off x="11814048" y="402336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2" name="Shape 80"/>
          <p:cNvSpPr/>
          <p:nvPr/>
        </p:nvSpPr>
        <p:spPr>
          <a:xfrm>
            <a:off x="11814048" y="475488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3" name="Shape 81"/>
          <p:cNvSpPr/>
          <p:nvPr/>
        </p:nvSpPr>
        <p:spPr>
          <a:xfrm>
            <a:off x="11814048" y="548640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4" name="Shape 82"/>
          <p:cNvSpPr/>
          <p:nvPr/>
        </p:nvSpPr>
        <p:spPr>
          <a:xfrm>
            <a:off x="11814048" y="621792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5" name="Shape 83"/>
          <p:cNvSpPr/>
          <p:nvPr/>
        </p:nvSpPr>
        <p:spPr>
          <a:xfrm>
            <a:off x="11814048" y="694944"/>
            <a:ext cx="16459" cy="16459"/>
          </a:xfrm>
          <a:prstGeom prst="ellipse">
            <a:avLst/>
          </a:prstGeom>
          <a:solidFill>
            <a:srgbClr val="D8D5CE"/>
          </a:solidFill>
          <a:ln w="12700">
            <a:solidFill>
              <a:srgbClr val="D8D5C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6" name="Text 84"/>
          <p:cNvSpPr/>
          <p:nvPr/>
        </p:nvSpPr>
        <p:spPr>
          <a:xfrm>
            <a:off x="182880" y="256032"/>
            <a:ext cx="685800" cy="3931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&amp; MÉTIERS</a:t>
            </a:r>
            <a:endParaRPr lang="en-US" sz="820" dirty="0"/>
          </a:p>
          <a:p>
            <a:pPr marL="0" indent="0">
              <a:buNone/>
            </a:pPr>
            <a:r>
              <a:rPr lang="en-US" sz="82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D’ART</a:t>
            </a:r>
            <a:endParaRPr lang="en-US" sz="820" dirty="0"/>
          </a:p>
        </p:txBody>
      </p:sp>
      <p:sp>
        <p:nvSpPr>
          <p:cNvPr id="87" name="Text 85"/>
          <p:cNvSpPr/>
          <p:nvPr/>
        </p:nvSpPr>
        <p:spPr>
          <a:xfrm>
            <a:off x="182880" y="713232"/>
            <a:ext cx="6858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ACADÉMIE</a:t>
            </a:r>
            <a:endParaRPr lang="en-US" sz="480" dirty="0"/>
          </a:p>
          <a:p>
            <a:pPr marL="0" indent="0">
              <a:buNone/>
            </a:pPr>
            <a:r>
              <a:rPr lang="en-US" sz="480" b="1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 CRÉTEIL</a:t>
            </a:r>
            <a:endParaRPr lang="en-US" sz="480" dirty="0"/>
          </a:p>
        </p:txBody>
      </p:sp>
      <p:sp>
        <p:nvSpPr>
          <p:cNvPr id="88" name="Shape 86"/>
          <p:cNvSpPr/>
          <p:nvPr/>
        </p:nvSpPr>
        <p:spPr>
          <a:xfrm>
            <a:off x="155448" y="1225296"/>
            <a:ext cx="941832" cy="512064"/>
          </a:xfrm>
          <a:prstGeom prst="rect">
            <a:avLst/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9" name="Text 87"/>
          <p:cNvSpPr/>
          <p:nvPr/>
        </p:nvSpPr>
        <p:spPr>
          <a:xfrm>
            <a:off x="201168" y="1307592"/>
            <a:ext cx="859536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PRÉPARATION</a:t>
            </a:r>
            <a:endParaRPr lang="en-US" sz="520" dirty="0"/>
          </a:p>
          <a:p>
            <a:pPr marL="0" indent="0" algn="ctr">
              <a:buNone/>
            </a:pPr>
            <a:r>
              <a:rPr lang="en-US" sz="5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CAPLP &amp; 3E CONCOURS</a:t>
            </a:r>
            <a:endParaRPr lang="en-US" sz="520" dirty="0"/>
          </a:p>
        </p:txBody>
      </p:sp>
      <p:sp>
        <p:nvSpPr>
          <p:cNvPr id="90" name="Shape 88"/>
          <p:cNvSpPr/>
          <p:nvPr/>
        </p:nvSpPr>
        <p:spPr>
          <a:xfrm>
            <a:off x="219456" y="2057400"/>
            <a:ext cx="749808" cy="713232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1" name="Text 89"/>
          <p:cNvSpPr/>
          <p:nvPr/>
        </p:nvSpPr>
        <p:spPr>
          <a:xfrm>
            <a:off x="292608" y="2167128"/>
            <a:ext cx="594360" cy="4572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2026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2027</a:t>
            </a:r>
            <a:endParaRPr lang="en-US" sz="1700" dirty="0"/>
          </a:p>
        </p:txBody>
      </p:sp>
      <p:sp>
        <p:nvSpPr>
          <p:cNvPr id="92" name="Shape 90"/>
          <p:cNvSpPr/>
          <p:nvPr/>
        </p:nvSpPr>
        <p:spPr>
          <a:xfrm>
            <a:off x="201168" y="2907792"/>
            <a:ext cx="822960" cy="402336"/>
          </a:xfrm>
          <a:prstGeom prst="roundRect">
            <a:avLst>
              <a:gd name="adj" fmla="val 18182"/>
            </a:avLst>
          </a:prstGeom>
          <a:solidFill>
            <a:srgbClr val="FFFFFF"/>
          </a:solidFill>
          <a:ln w="12700">
            <a:solidFill>
              <a:srgbClr val="E4E0D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3" name="Text 91"/>
          <p:cNvSpPr/>
          <p:nvPr/>
        </p:nvSpPr>
        <p:spPr>
          <a:xfrm>
            <a:off x="274320" y="2990088"/>
            <a:ext cx="676656" cy="2286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 fontScale="92500" lnSpcReduction="20000"/>
          </a:bodyPr>
          <a:lstStyle/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DÉFINITION</a:t>
            </a:r>
            <a:endParaRPr lang="en-US" sz="700" dirty="0">
              <a:solidFill>
                <a:schemeClr val="tx2"/>
              </a:solidFill>
            </a:endParaRPr>
          </a:p>
          <a:p>
            <a:r>
              <a:rPr lang="en-US" sz="700" b="1" dirty="0">
                <a:solidFill>
                  <a:schemeClr val="tx2"/>
                </a:solidFill>
                <a:ea typeface="Aptos" pitchFamily="34" charset="-122"/>
                <a:cs typeface="Aptos" pitchFamily="34" charset="-120"/>
              </a:rPr>
              <a:t>ET ATTENTES DE L’ÉPREUVE</a:t>
            </a:r>
            <a:endParaRPr lang="en-US" sz="700" dirty="0">
              <a:solidFill>
                <a:schemeClr val="tx2"/>
              </a:solidFill>
            </a:endParaRPr>
          </a:p>
        </p:txBody>
      </p:sp>
      <p:sp>
        <p:nvSpPr>
          <p:cNvPr id="96" name="Text 94"/>
          <p:cNvSpPr/>
          <p:nvPr/>
        </p:nvSpPr>
        <p:spPr>
          <a:xfrm>
            <a:off x="1645920" y="228600"/>
            <a:ext cx="1014984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071B5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LEXIQUE PROFESSIONNEL : PARLER LE LANGAGE DU MÉTIER</a:t>
            </a:r>
            <a:endParaRPr lang="en-US" sz="2300" dirty="0"/>
          </a:p>
        </p:txBody>
      </p:sp>
      <p:sp>
        <p:nvSpPr>
          <p:cNvPr id="97" name="Text 95"/>
          <p:cNvSpPr/>
          <p:nvPr/>
        </p:nvSpPr>
        <p:spPr>
          <a:xfrm>
            <a:off x="1645920" y="676656"/>
            <a:ext cx="950976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6170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 vocabulaire donne de la précision à l’analyse : compétence, objectif, séquence, séance, évaluation.</a:t>
            </a:r>
            <a:endParaRPr lang="en-US" sz="1050" dirty="0"/>
          </a:p>
        </p:txBody>
      </p:sp>
      <p:sp>
        <p:nvSpPr>
          <p:cNvPr id="98" name="Shape 96"/>
          <p:cNvSpPr/>
          <p:nvPr/>
        </p:nvSpPr>
        <p:spPr>
          <a:xfrm>
            <a:off x="1737360" y="1097280"/>
            <a:ext cx="9875520" cy="4617720"/>
          </a:xfrm>
          <a:prstGeom prst="roundRect">
            <a:avLst>
              <a:gd name="adj" fmla="val 1584"/>
            </a:avLst>
          </a:prstGeom>
          <a:solidFill>
            <a:srgbClr val="FFFFFF"/>
          </a:solidFill>
          <a:ln w="12700">
            <a:solidFill>
              <a:srgbClr val="E2DFD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0" name="Shape 97"/>
          <p:cNvSpPr/>
          <p:nvPr/>
        </p:nvSpPr>
        <p:spPr>
          <a:xfrm>
            <a:off x="1554480" y="6382512"/>
            <a:ext cx="10378440" cy="301752"/>
          </a:xfrm>
          <a:prstGeom prst="roundRect">
            <a:avLst>
              <a:gd name="adj" fmla="val 24242"/>
            </a:avLst>
          </a:prstGeom>
          <a:solidFill>
            <a:srgbClr val="071B52"/>
          </a:solidFill>
          <a:ln w="12700">
            <a:solidFill>
              <a:srgbClr val="071B5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1" name="Shape 98"/>
          <p:cNvSpPr/>
          <p:nvPr/>
        </p:nvSpPr>
        <p:spPr>
          <a:xfrm>
            <a:off x="1655064" y="6455664"/>
            <a:ext cx="128016" cy="12801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2" name="Text 99"/>
          <p:cNvSpPr/>
          <p:nvPr/>
        </p:nvSpPr>
        <p:spPr>
          <a:xfrm>
            <a:off x="1856232" y="6437376"/>
            <a:ext cx="982980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7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 lexique maîtrisé évite les approximations et renforce la crédibilité du dossier.</a:t>
            </a:r>
            <a:endParaRPr lang="en-US" sz="750" dirty="0"/>
          </a:p>
        </p:txBody>
      </p:sp>
      <p:pic>
        <p:nvPicPr>
          <p:cNvPr id="103" name="Picture 102" descr="page9_recad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331" y="1207008"/>
            <a:ext cx="6367857" cy="4407408"/>
          </a:xfrm>
          <a:prstGeom prst="rect">
            <a:avLst/>
          </a:prstGeom>
        </p:spPr>
      </p:pic>
      <p:sp>
        <p:nvSpPr>
          <p:cNvPr id="99" name="Shape 92">
            <a:extLst>
              <a:ext uri="{FF2B5EF4-FFF2-40B4-BE49-F238E27FC236}">
                <a16:creationId xmlns:a16="http://schemas.microsoft.com/office/drawing/2014/main" id="{BEDA070E-D7AB-8B1E-204B-5E46AC072BD2}"/>
              </a:ext>
            </a:extLst>
          </p:cNvPr>
          <p:cNvSpPr/>
          <p:nvPr/>
        </p:nvSpPr>
        <p:spPr>
          <a:xfrm>
            <a:off x="228600" y="3447288"/>
            <a:ext cx="713232" cy="475488"/>
          </a:xfrm>
          <a:prstGeom prst="roundRect">
            <a:avLst>
              <a:gd name="adj" fmla="val 15385"/>
            </a:avLst>
          </a:prstGeom>
          <a:solidFill>
            <a:srgbClr val="EAF1FA"/>
          </a:solidFill>
          <a:ln w="12700">
            <a:solidFill>
              <a:srgbClr val="CBD7E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4" name="Text 93">
            <a:extLst>
              <a:ext uri="{FF2B5EF4-FFF2-40B4-BE49-F238E27FC236}">
                <a16:creationId xmlns:a16="http://schemas.microsoft.com/office/drawing/2014/main" id="{245805EF-9A6A-7241-AC48-55E430D9FD98}"/>
              </a:ext>
            </a:extLst>
          </p:cNvPr>
          <p:cNvSpPr/>
          <p:nvPr/>
        </p:nvSpPr>
        <p:spPr>
          <a:xfrm>
            <a:off x="283464" y="3529584"/>
            <a:ext cx="594360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/>
            <a:r>
              <a:rPr lang="en-US" sz="600" b="1" dirty="0">
                <a:solidFill>
                  <a:srgbClr val="071B52"/>
                </a:solidFill>
                <a:latin typeface="Aptos" pitchFamily="34" charset="0"/>
              </a:rPr>
              <a:t>CONSTRUCTION DU DOSSER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1689</Words>
  <Application>Microsoft Macintosh PowerPoint</Application>
  <PresentationFormat>Grand écran</PresentationFormat>
  <Paragraphs>400</Paragraphs>
  <Slides>15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Académie de Créteil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Définition et attentes de l’épreuve RAEP</dc:title>
  <dc:subject>CAPLP interne Arts appliqués - RAEP</dc:subject>
  <dc:creator>Marie-Joana Chamlong</dc:creator>
  <cp:lastModifiedBy>marie-joana chamlong</cp:lastModifiedBy>
  <cp:revision>2</cp:revision>
  <dcterms:created xsi:type="dcterms:W3CDTF">2026-06-29T17:23:35Z</dcterms:created>
  <dcterms:modified xsi:type="dcterms:W3CDTF">2026-06-29T18:50:01Z</dcterms:modified>
</cp:coreProperties>
</file>