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99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325880" cy="6858000"/>
          </a:xfrm>
          <a:prstGeom prst="rect">
            <a:avLst/>
          </a:prstGeom>
          <a:solidFill>
            <a:srgbClr val="F3F0EA"/>
          </a:solidFill>
          <a:ln w="9525">
            <a:solidFill>
              <a:srgbClr val="F3F0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0584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0584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0584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00584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00584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0584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00584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75564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75564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75564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75564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75564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75564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75564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250545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250545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50545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250545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250545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250545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250545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25526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25526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25526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325526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25526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25526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25526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00507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00507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00507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00507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00507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00507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00507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75488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75488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475488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475488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75488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475488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475488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550468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50468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550468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50468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50468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50468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50468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11503152" y="27432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11503152" y="34930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11503152" y="424281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1503152" y="49926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11503152" y="57424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11503152" y="64922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11578132" y="27432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11578132" y="34930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11578132" y="424281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11578132" y="49926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11578132" y="57424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11578132" y="64922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11653113" y="27432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11653113" y="34930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11653113" y="424281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11653113" y="49926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11653113" y="57424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11653113" y="64922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11728094" y="27432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11728094" y="34930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1728094" y="424281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1728094" y="49926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11728094" y="57424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11728094" y="64922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11803075" y="27432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11803075" y="34930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11803075" y="424281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11803075" y="49926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11803075" y="57424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11803075" y="64922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192024" y="246888"/>
            <a:ext cx="749808" cy="50292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800" b="1">
                <a:solidFill>
                  <a:srgbClr val="071B52"/>
                </a:solidFill>
                <a:latin typeface="Aptos Display"/>
              </a:rPr>
              <a:t>DESIGN</a:t>
            </a:r>
            <a:br/>
            <a:r>
              <a:rPr sz="800" b="1">
                <a:solidFill>
                  <a:srgbClr val="071B52"/>
                </a:solidFill>
                <a:latin typeface="Aptos Display"/>
              </a:rPr>
              <a:t>&amp; MÉTIERS</a:t>
            </a:r>
            <a:br/>
            <a:r>
              <a:rPr sz="800" b="1">
                <a:solidFill>
                  <a:srgbClr val="071B52"/>
                </a:solidFill>
                <a:latin typeface="Aptos Display"/>
              </a:rPr>
              <a:t>D’ART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92024" y="749808"/>
            <a:ext cx="749808" cy="27432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500" b="1">
                <a:solidFill>
                  <a:srgbClr val="071B52"/>
                </a:solidFill>
                <a:latin typeface="Aptos"/>
              </a:rPr>
              <a:t>ACADÉMIE</a:t>
            </a:r>
            <a:br/>
            <a:r>
              <a:rPr sz="500" b="1">
                <a:solidFill>
                  <a:srgbClr val="071B52"/>
                </a:solidFill>
                <a:latin typeface="Aptos"/>
              </a:rPr>
              <a:t>DE CRÉTEIL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155448" y="1207008"/>
            <a:ext cx="960120" cy="530352"/>
          </a:xfrm>
          <a:prstGeom prst="round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210312" y="1298448"/>
            <a:ext cx="859536" cy="310896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pPr algn="ctr"/>
            <a:r>
              <a:rPr sz="530" b="1">
                <a:solidFill>
                  <a:srgbClr val="FFFFFF"/>
                </a:solidFill>
                <a:latin typeface="Aptos"/>
              </a:rPr>
              <a:t>PRÉPARATION</a:t>
            </a:r>
            <a:br/>
            <a:r>
              <a:rPr sz="530" b="1">
                <a:solidFill>
                  <a:srgbClr val="FFFFFF"/>
                </a:solidFill>
                <a:latin typeface="Aptos"/>
              </a:rPr>
              <a:t>CAPLP &amp; 3E CONCOURS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219456" y="2039112"/>
            <a:ext cx="758952" cy="694944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9E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274320" y="2167128"/>
            <a:ext cx="658368" cy="384048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pPr algn="ctr"/>
            <a:r>
              <a:rPr sz="1300" b="1">
                <a:solidFill>
                  <a:srgbClr val="071B52"/>
                </a:solidFill>
                <a:latin typeface="Aptos Display"/>
              </a:rPr>
              <a:t>2026</a:t>
            </a:r>
            <a:br/>
            <a:r>
              <a:rPr sz="1300" b="1">
                <a:solidFill>
                  <a:srgbClr val="071B52"/>
                </a:solidFill>
                <a:latin typeface="Aptos Display"/>
              </a:rPr>
              <a:t>2027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219456" y="2944368"/>
            <a:ext cx="758952" cy="457200"/>
          </a:xfrm>
          <a:prstGeom prst="roundRect">
            <a:avLst/>
          </a:prstGeom>
          <a:solidFill>
            <a:srgbClr val="EAF1FA"/>
          </a:solidFill>
          <a:ln w="9525">
            <a:solidFill>
              <a:srgbClr val="CBD7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265176" y="3035808"/>
            <a:ext cx="658368" cy="219456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pPr algn="ctr"/>
            <a:r>
              <a:rPr sz="560" b="1">
                <a:solidFill>
                  <a:srgbClr val="071B52"/>
                </a:solidFill>
                <a:latin typeface="Aptos"/>
              </a:rPr>
              <a:t>MÉTHODE</a:t>
            </a:r>
            <a:br/>
            <a:r>
              <a:rPr sz="560" b="1">
                <a:solidFill>
                  <a:srgbClr val="071B52"/>
                </a:solidFill>
                <a:latin typeface="Aptos"/>
              </a:rPr>
              <a:t>DISSERT.</a:t>
            </a:r>
          </a:p>
        </p:txBody>
      </p:sp>
      <p:cxnSp>
        <p:nvCxnSpPr>
          <p:cNvPr id="90" name="Connector 89"/>
          <p:cNvCxnSpPr/>
          <p:nvPr/>
        </p:nvCxnSpPr>
        <p:spPr>
          <a:xfrm>
            <a:off x="356616" y="3767328"/>
            <a:ext cx="466344" cy="0"/>
          </a:xfrm>
          <a:prstGeom prst="line">
            <a:avLst/>
          </a:prstGeom>
          <a:ln w="31750">
            <a:solidFill>
              <a:srgbClr val="071B5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572768" y="338328"/>
            <a:ext cx="8869680" cy="41148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2200" b="1">
                <a:solidFill>
                  <a:srgbClr val="071B52"/>
                </a:solidFill>
                <a:latin typeface="Aptos Display"/>
              </a:rPr>
              <a:t>LA DISSERTATION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572768" y="850392"/>
            <a:ext cx="1325880" cy="32004"/>
          </a:xfrm>
          <a:prstGeom prst="rect">
            <a:avLst/>
          </a:prstGeom>
          <a:solidFill>
            <a:srgbClr val="218E9E"/>
          </a:solidFill>
          <a:ln w="9525">
            <a:solidFill>
              <a:srgbClr val="218E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ounded Rectangle 92"/>
          <p:cNvSpPr/>
          <p:nvPr/>
        </p:nvSpPr>
        <p:spPr>
          <a:xfrm>
            <a:off x="8942832" y="320040"/>
            <a:ext cx="2267712" cy="365760"/>
          </a:xfrm>
          <a:prstGeom prst="round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9079992" y="411480"/>
            <a:ext cx="1993392" cy="137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30" b="1">
                <a:solidFill>
                  <a:srgbClr val="FFFFFF"/>
                </a:solidFill>
                <a:latin typeface="Aptos"/>
              </a:rPr>
              <a:t>FICHE MÉTHODE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572768" y="987552"/>
            <a:ext cx="9418320" cy="292608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1050" b="0">
                <a:solidFill>
                  <a:srgbClr val="0C1D4A"/>
                </a:solidFill>
                <a:latin typeface="Aptos"/>
              </a:rPr>
              <a:t>Confronter des ressources entre elles, les analyser, les synthétiser, puis communiquer une argumentation autour d’une problématique.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0634472" y="274320"/>
            <a:ext cx="749808" cy="32004"/>
          </a:xfrm>
          <a:prstGeom prst="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11356848" y="274320"/>
            <a:ext cx="32004" cy="530352"/>
          </a:xfrm>
          <a:prstGeom prst="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ounded Rectangle 97"/>
          <p:cNvSpPr/>
          <p:nvPr/>
        </p:nvSpPr>
        <p:spPr>
          <a:xfrm>
            <a:off x="1572768" y="1417320"/>
            <a:ext cx="3127248" cy="1499616"/>
          </a:xfrm>
          <a:prstGeom prst="roundRect">
            <a:avLst/>
          </a:prstGeom>
          <a:solidFill>
            <a:srgbClr val="EAF1FA"/>
          </a:solidFill>
          <a:ln w="8890">
            <a:solidFill>
              <a:srgbClr val="D9E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ounded Rectangle 98"/>
          <p:cNvSpPr/>
          <p:nvPr/>
        </p:nvSpPr>
        <p:spPr>
          <a:xfrm>
            <a:off x="1709928" y="1545336"/>
            <a:ext cx="384048" cy="384048"/>
          </a:xfrm>
          <a:prstGeom prst="roundRect">
            <a:avLst/>
          </a:prstGeom>
          <a:solidFill>
            <a:srgbClr val="2B65B1"/>
          </a:solidFill>
          <a:ln w="6350">
            <a:solidFill>
              <a:srgbClr val="2B65B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1709928" y="1595628"/>
            <a:ext cx="384048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1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206240" y="1508760"/>
            <a:ext cx="211226" cy="276514"/>
          </a:xfrm>
          <a:prstGeom prst="rect">
            <a:avLst/>
          </a:prstGeom>
          <a:solidFill>
            <a:srgbClr val="FFFFFF"/>
          </a:solidFill>
          <a:ln w="13970">
            <a:solidFill>
              <a:srgbClr val="2B65B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02" name="Connector 101"/>
          <p:cNvCxnSpPr/>
          <p:nvPr/>
        </p:nvCxnSpPr>
        <p:spPr>
          <a:xfrm>
            <a:off x="4288536" y="1655064"/>
            <a:ext cx="237743" cy="0"/>
          </a:xfrm>
          <a:prstGeom prst="line">
            <a:avLst/>
          </a:prstGeom>
          <a:ln w="12700">
            <a:solidFill>
              <a:srgbClr val="2B65B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Connector 102"/>
          <p:cNvCxnSpPr/>
          <p:nvPr/>
        </p:nvCxnSpPr>
        <p:spPr>
          <a:xfrm>
            <a:off x="4288536" y="1755648"/>
            <a:ext cx="237743" cy="0"/>
          </a:xfrm>
          <a:prstGeom prst="line">
            <a:avLst/>
          </a:prstGeom>
          <a:ln w="12700">
            <a:solidFill>
              <a:srgbClr val="2B65B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Connector 103"/>
          <p:cNvCxnSpPr/>
          <p:nvPr/>
        </p:nvCxnSpPr>
        <p:spPr>
          <a:xfrm>
            <a:off x="4288536" y="1856232"/>
            <a:ext cx="237743" cy="0"/>
          </a:xfrm>
          <a:prstGeom prst="line">
            <a:avLst/>
          </a:prstGeom>
          <a:ln w="12700">
            <a:solidFill>
              <a:srgbClr val="2B65B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2176272" y="1536192"/>
            <a:ext cx="2048256" cy="27432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940" b="1">
                <a:solidFill>
                  <a:srgbClr val="071B52"/>
                </a:solidFill>
                <a:latin typeface="Aptos Display"/>
              </a:rPr>
              <a:t>INTRODUCTION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847088" y="1892808"/>
            <a:ext cx="2670048" cy="969264"/>
          </a:xfrm>
          <a:prstGeom prst="rect">
            <a:avLst/>
          </a:prstGeom>
          <a:noFill/>
        </p:spPr>
        <p:txBody>
          <a:bodyPr wrap="square" lIns="18288" rIns="18288" tIns="18288" bIns="18288">
            <a:spAutoFit/>
          </a:bodyPr>
          <a:lstStyle/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amorce concise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définition des termes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problématique en lien avec le corpus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présentation des documents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annonce du plan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4828032" y="1417320"/>
            <a:ext cx="2999232" cy="1499616"/>
          </a:xfrm>
          <a:prstGeom prst="roundRect">
            <a:avLst/>
          </a:prstGeom>
          <a:solidFill>
            <a:srgbClr val="FFFFFF"/>
          </a:solidFill>
          <a:ln w="8890">
            <a:solidFill>
              <a:srgbClr val="D9E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ounded Rectangle 107"/>
          <p:cNvSpPr/>
          <p:nvPr/>
        </p:nvSpPr>
        <p:spPr>
          <a:xfrm>
            <a:off x="4965192" y="1545336"/>
            <a:ext cx="384048" cy="384048"/>
          </a:xfrm>
          <a:prstGeom prst="roundRect">
            <a:avLst/>
          </a:prstGeom>
          <a:solidFill>
            <a:srgbClr val="218E9E"/>
          </a:solidFill>
          <a:ln w="6350">
            <a:solidFill>
              <a:srgbClr val="218E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4965192" y="1595628"/>
            <a:ext cx="384048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2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7351776" y="1572768"/>
            <a:ext cx="46085" cy="46085"/>
          </a:xfrm>
          <a:prstGeom prst="roundRect">
            <a:avLst/>
          </a:prstGeom>
          <a:solidFill>
            <a:srgbClr val="218E9E"/>
          </a:solidFill>
          <a:ln w="9525">
            <a:solidFill>
              <a:srgbClr val="218E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11" name="Connector 110"/>
          <p:cNvCxnSpPr/>
          <p:nvPr/>
        </p:nvCxnSpPr>
        <p:spPr>
          <a:xfrm>
            <a:off x="7516368" y="1627632"/>
            <a:ext cx="310896" cy="0"/>
          </a:xfrm>
          <a:prstGeom prst="line">
            <a:avLst/>
          </a:prstGeom>
          <a:ln w="15240">
            <a:solidFill>
              <a:srgbClr val="218E9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2" name="Rounded Rectangle 111"/>
          <p:cNvSpPr/>
          <p:nvPr/>
        </p:nvSpPr>
        <p:spPr>
          <a:xfrm>
            <a:off x="7351776" y="1719072"/>
            <a:ext cx="46085" cy="46085"/>
          </a:xfrm>
          <a:prstGeom prst="roundRect">
            <a:avLst/>
          </a:prstGeom>
          <a:solidFill>
            <a:srgbClr val="218E9E"/>
          </a:solidFill>
          <a:ln w="9525">
            <a:solidFill>
              <a:srgbClr val="218E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13" name="Connector 112"/>
          <p:cNvCxnSpPr/>
          <p:nvPr/>
        </p:nvCxnSpPr>
        <p:spPr>
          <a:xfrm>
            <a:off x="7516368" y="1773936"/>
            <a:ext cx="310896" cy="0"/>
          </a:xfrm>
          <a:prstGeom prst="line">
            <a:avLst/>
          </a:prstGeom>
          <a:ln w="15240">
            <a:solidFill>
              <a:srgbClr val="218E9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Rounded Rectangle 113"/>
          <p:cNvSpPr/>
          <p:nvPr/>
        </p:nvSpPr>
        <p:spPr>
          <a:xfrm>
            <a:off x="7351776" y="1865376"/>
            <a:ext cx="46085" cy="46085"/>
          </a:xfrm>
          <a:prstGeom prst="roundRect">
            <a:avLst/>
          </a:prstGeom>
          <a:solidFill>
            <a:srgbClr val="218E9E"/>
          </a:solidFill>
          <a:ln w="9525">
            <a:solidFill>
              <a:srgbClr val="218E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15" name="Connector 114"/>
          <p:cNvCxnSpPr/>
          <p:nvPr/>
        </p:nvCxnSpPr>
        <p:spPr>
          <a:xfrm>
            <a:off x="7516368" y="1920240"/>
            <a:ext cx="310896" cy="0"/>
          </a:xfrm>
          <a:prstGeom prst="line">
            <a:avLst/>
          </a:prstGeom>
          <a:ln w="15240">
            <a:solidFill>
              <a:srgbClr val="218E9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5431536" y="1536192"/>
            <a:ext cx="1920239" cy="27432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940" b="1">
                <a:solidFill>
                  <a:srgbClr val="071B52"/>
                </a:solidFill>
                <a:latin typeface="Aptos Display"/>
              </a:rPr>
              <a:t>DÉVELOPPEMENT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5102352" y="1892808"/>
            <a:ext cx="2542032" cy="969264"/>
          </a:xfrm>
          <a:prstGeom prst="rect">
            <a:avLst/>
          </a:prstGeom>
          <a:noFill/>
        </p:spPr>
        <p:txBody>
          <a:bodyPr wrap="square" lIns="18288" rIns="18288" tIns="18288" bIns="18288">
            <a:spAutoFit/>
          </a:bodyPr>
          <a:lstStyle/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2 ou 3 parties structurées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idée directrice par partie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arguments + références au corpus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transitions logiques entre les parties</a:t>
            </a:r>
          </a:p>
        </p:txBody>
      </p:sp>
      <p:sp>
        <p:nvSpPr>
          <p:cNvPr id="118" name="Rounded Rectangle 117"/>
          <p:cNvSpPr/>
          <p:nvPr/>
        </p:nvSpPr>
        <p:spPr>
          <a:xfrm>
            <a:off x="7955279" y="1417320"/>
            <a:ext cx="2971800" cy="1499616"/>
          </a:xfrm>
          <a:prstGeom prst="roundRect">
            <a:avLst/>
          </a:prstGeom>
          <a:solidFill>
            <a:srgbClr val="EFF7EF"/>
          </a:solidFill>
          <a:ln w="8890">
            <a:solidFill>
              <a:srgbClr val="D9E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ounded Rectangle 118"/>
          <p:cNvSpPr/>
          <p:nvPr/>
        </p:nvSpPr>
        <p:spPr>
          <a:xfrm>
            <a:off x="8092440" y="1545336"/>
            <a:ext cx="384048" cy="384048"/>
          </a:xfrm>
          <a:prstGeom prst="roundRect">
            <a:avLst/>
          </a:prstGeom>
          <a:solidFill>
            <a:srgbClr val="2B65B1"/>
          </a:solidFill>
          <a:ln w="6350">
            <a:solidFill>
              <a:srgbClr val="2B65B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8092440" y="1595628"/>
            <a:ext cx="384048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3</a:t>
            </a:r>
          </a:p>
        </p:txBody>
      </p:sp>
      <p:sp>
        <p:nvSpPr>
          <p:cNvPr id="121" name="Oval 120"/>
          <p:cNvSpPr/>
          <p:nvPr/>
        </p:nvSpPr>
        <p:spPr>
          <a:xfrm>
            <a:off x="10424160" y="1554480"/>
            <a:ext cx="249631" cy="249631"/>
          </a:xfrm>
          <a:prstGeom prst="ellipse">
            <a:avLst/>
          </a:prstGeom>
          <a:solidFill>
            <a:srgbClr val="FFFFFF"/>
          </a:solidFill>
          <a:ln w="16510">
            <a:solidFill>
              <a:srgbClr val="2B65B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22" name="Connector 121"/>
          <p:cNvCxnSpPr/>
          <p:nvPr/>
        </p:nvCxnSpPr>
        <p:spPr>
          <a:xfrm>
            <a:off x="10533888" y="1819656"/>
            <a:ext cx="137160" cy="118872"/>
          </a:xfrm>
          <a:prstGeom prst="line">
            <a:avLst/>
          </a:prstGeom>
          <a:ln w="16510">
            <a:solidFill>
              <a:srgbClr val="2B65B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Connector 122"/>
          <p:cNvCxnSpPr/>
          <p:nvPr/>
        </p:nvCxnSpPr>
        <p:spPr>
          <a:xfrm flipV="1">
            <a:off x="10671048" y="1682496"/>
            <a:ext cx="228600" cy="256032"/>
          </a:xfrm>
          <a:prstGeom prst="line">
            <a:avLst/>
          </a:prstGeom>
          <a:ln w="16510">
            <a:solidFill>
              <a:srgbClr val="2B65B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8558784" y="1536192"/>
            <a:ext cx="1892808" cy="27432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940" b="1">
                <a:solidFill>
                  <a:srgbClr val="071B52"/>
                </a:solidFill>
                <a:latin typeface="Aptos Display"/>
              </a:rPr>
              <a:t>CONCLUSION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8229600" y="1892808"/>
            <a:ext cx="2514600" cy="969264"/>
          </a:xfrm>
          <a:prstGeom prst="rect">
            <a:avLst/>
          </a:prstGeom>
          <a:noFill/>
        </p:spPr>
        <p:txBody>
          <a:bodyPr wrap="square" lIns="18288" rIns="18288" tIns="18288" bIns="18288">
            <a:spAutoFit/>
          </a:bodyPr>
          <a:lstStyle/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synthèse des idées développées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bilan objectif et position personnelle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80" b="0">
                <a:solidFill>
                  <a:srgbClr val="0C1D4A"/>
                </a:solidFill>
                <a:latin typeface="Aptos"/>
              </a:rPr>
              <a:t>• ouverture facultative seulement si elle est pertinente</a:t>
            </a:r>
          </a:p>
        </p:txBody>
      </p:sp>
      <p:cxnSp>
        <p:nvCxnSpPr>
          <p:cNvPr id="126" name="Connector 125"/>
          <p:cNvCxnSpPr/>
          <p:nvPr/>
        </p:nvCxnSpPr>
        <p:spPr>
          <a:xfrm>
            <a:off x="4617720" y="2176272"/>
            <a:ext cx="192024" cy="0"/>
          </a:xfrm>
          <a:prstGeom prst="line">
            <a:avLst/>
          </a:prstGeom>
          <a:ln w="19050">
            <a:solidFill>
              <a:srgbClr val="218E9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Connector 126"/>
          <p:cNvCxnSpPr/>
          <p:nvPr/>
        </p:nvCxnSpPr>
        <p:spPr>
          <a:xfrm>
            <a:off x="7790688" y="2176272"/>
            <a:ext cx="146304" cy="0"/>
          </a:xfrm>
          <a:prstGeom prst="line">
            <a:avLst/>
          </a:prstGeom>
          <a:ln w="19050">
            <a:solidFill>
              <a:srgbClr val="218E9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Rounded Rectangle 127"/>
          <p:cNvSpPr/>
          <p:nvPr/>
        </p:nvSpPr>
        <p:spPr>
          <a:xfrm>
            <a:off x="1572768" y="3127248"/>
            <a:ext cx="4864608" cy="2029968"/>
          </a:xfrm>
          <a:prstGeom prst="roundRect">
            <a:avLst/>
          </a:prstGeom>
          <a:solidFill>
            <a:srgbClr val="FFFFFF"/>
          </a:solidFill>
          <a:ln w="8890">
            <a:solidFill>
              <a:srgbClr val="D9E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ounded Rectangle 128"/>
          <p:cNvSpPr/>
          <p:nvPr/>
        </p:nvSpPr>
        <p:spPr>
          <a:xfrm>
            <a:off x="1737360" y="3273552"/>
            <a:ext cx="384048" cy="384048"/>
          </a:xfrm>
          <a:prstGeom prst="roundRect">
            <a:avLst/>
          </a:prstGeom>
          <a:solidFill>
            <a:srgbClr val="218E9E"/>
          </a:solidFill>
          <a:ln w="6350">
            <a:solidFill>
              <a:srgbClr val="218E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1737360" y="3323844"/>
            <a:ext cx="384048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4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249424" y="3273552"/>
            <a:ext cx="3547872" cy="22860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1000" b="1">
                <a:solidFill>
                  <a:srgbClr val="071B52"/>
                </a:solidFill>
                <a:latin typeface="Aptos Display"/>
              </a:rPr>
              <a:t>AVANT DE RÉDIGER : AU BROUILLON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4773168" y="3310128"/>
            <a:ext cx="123444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620" b="1">
                <a:solidFill>
                  <a:srgbClr val="218E9E"/>
                </a:solidFill>
                <a:latin typeface="Aptos"/>
              </a:rPr>
              <a:t>maximum 1/3 du temps imparti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1810512" y="3675887"/>
            <a:ext cx="4343400" cy="1161288"/>
          </a:xfrm>
          <a:prstGeom prst="rect">
            <a:avLst/>
          </a:prstGeom>
          <a:noFill/>
        </p:spPr>
        <p:txBody>
          <a:bodyPr wrap="square" lIns="18288" rIns="18288" tIns="18288" bIns="18288">
            <a:spAutoFit/>
          </a:bodyPr>
          <a:lstStyle/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60" b="0">
                <a:solidFill>
                  <a:srgbClr val="0C1D4A"/>
                </a:solidFill>
                <a:latin typeface="Aptos"/>
              </a:rPr>
              <a:t>• définir les termes du sujet et leur pertinence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60" b="0">
                <a:solidFill>
                  <a:srgbClr val="0C1D4A"/>
                </a:solidFill>
                <a:latin typeface="Aptos"/>
              </a:rPr>
              <a:t>• analyser chaque document de manière linéaire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60" b="0">
                <a:solidFill>
                  <a:srgbClr val="0C1D4A"/>
                </a:solidFill>
                <a:latin typeface="Aptos"/>
              </a:rPr>
              <a:t>• croiser les documents pour faire émerger principes, moyens et enjeux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60" b="0">
                <a:solidFill>
                  <a:srgbClr val="0C1D4A"/>
                </a:solidFill>
                <a:latin typeface="Aptos"/>
              </a:rPr>
              <a:t>• chercher des références personnelles ou culturelles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60" b="0">
                <a:solidFill>
                  <a:srgbClr val="0C1D4A"/>
                </a:solidFill>
                <a:latin typeface="Aptos"/>
              </a:rPr>
              <a:t>• dégager axes de confrontation, problématique et plan détaillé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1920240" y="4855464"/>
            <a:ext cx="4160520" cy="201168"/>
          </a:xfrm>
          <a:prstGeom prst="roundRect">
            <a:avLst/>
          </a:prstGeom>
          <a:solidFill>
            <a:srgbClr val="EAF8F9"/>
          </a:solidFill>
          <a:ln w="6350">
            <a:solidFill>
              <a:srgbClr val="BEE7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TextBox 134"/>
          <p:cNvSpPr txBox="1"/>
          <p:nvPr/>
        </p:nvSpPr>
        <p:spPr>
          <a:xfrm>
            <a:off x="2011680" y="4901184"/>
            <a:ext cx="3977639" cy="731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580" b="1">
                <a:solidFill>
                  <a:srgbClr val="0C1D4A"/>
                </a:solidFill>
                <a:latin typeface="Aptos"/>
              </a:rPr>
              <a:t>Le brouillon sert à organiser la pensée, pas à rédiger tout le devoir.</a:t>
            </a:r>
          </a:p>
        </p:txBody>
      </p:sp>
      <p:sp>
        <p:nvSpPr>
          <p:cNvPr id="136" name="Rounded Rectangle 135"/>
          <p:cNvSpPr/>
          <p:nvPr/>
        </p:nvSpPr>
        <p:spPr>
          <a:xfrm>
            <a:off x="6583680" y="3127248"/>
            <a:ext cx="4343400" cy="1143000"/>
          </a:xfrm>
          <a:prstGeom prst="roundRect">
            <a:avLst/>
          </a:prstGeom>
          <a:solidFill>
            <a:srgbClr val="EAF8F9"/>
          </a:solidFill>
          <a:ln w="8890">
            <a:solidFill>
              <a:srgbClr val="BFE7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Oval 136"/>
          <p:cNvSpPr/>
          <p:nvPr/>
        </p:nvSpPr>
        <p:spPr>
          <a:xfrm>
            <a:off x="6839712" y="3328416"/>
            <a:ext cx="289681" cy="289681"/>
          </a:xfrm>
          <a:prstGeom prst="ellipse">
            <a:avLst/>
          </a:prstGeom>
          <a:solidFill>
            <a:srgbClr val="FFFFFF"/>
          </a:solidFill>
          <a:ln w="16510">
            <a:solidFill>
              <a:srgbClr val="218E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972300" y="3410712"/>
            <a:ext cx="153619" cy="11850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700" b="1">
                <a:solidFill>
                  <a:srgbClr val="218E9E"/>
                </a:solidFill>
                <a:latin typeface="Aptos"/>
              </a:rPr>
              <a:t>?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7333488" y="3246120"/>
            <a:ext cx="3145536" cy="219456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1000" b="1">
                <a:solidFill>
                  <a:srgbClr val="071B52"/>
                </a:solidFill>
                <a:latin typeface="Aptos Display"/>
              </a:rPr>
              <a:t>PROBLÉMATIQUE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7333488" y="3529584"/>
            <a:ext cx="3154680" cy="448056"/>
          </a:xfrm>
          <a:prstGeom prst="rect">
            <a:avLst/>
          </a:prstGeom>
          <a:noFill/>
        </p:spPr>
        <p:txBody>
          <a:bodyPr wrap="square" lIns="18288" rIns="18288" tIns="18288" bIns="18288">
            <a:spAutoFit/>
          </a:bodyPr>
          <a:lstStyle/>
          <a:p>
            <a:r>
              <a:rPr sz="680" b="0">
                <a:solidFill>
                  <a:srgbClr val="0C1D4A"/>
                </a:solidFill>
                <a:latin typeface="Aptos"/>
              </a:rPr>
              <a:t>Point de départ de la réflexion : une question + une phrase pour l’expliquer, la préciser et éventuellement proposer des sous-questionnements.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7333488" y="4005072"/>
            <a:ext cx="3145536" cy="118872"/>
          </a:xfrm>
          <a:prstGeom prst="rect">
            <a:avLst/>
          </a:prstGeom>
          <a:noFill/>
        </p:spPr>
        <p:txBody>
          <a:bodyPr wrap="square" lIns="9144" rIns="9144" tIns="9144" bIns="9144">
            <a:spAutoFit/>
          </a:bodyPr>
          <a:lstStyle/>
          <a:p>
            <a:r>
              <a:rPr sz="640" b="1">
                <a:solidFill>
                  <a:srgbClr val="218E9E"/>
                </a:solidFill>
                <a:latin typeface="Aptos"/>
              </a:rPr>
              <a:t>Questionner une facette du thème en mettant en tension les éléments du corpus.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6583680" y="4443984"/>
            <a:ext cx="4343400" cy="713232"/>
          </a:xfrm>
          <a:prstGeom prst="roundRect">
            <a:avLst/>
          </a:prstGeom>
          <a:solidFill>
            <a:srgbClr val="FFFFFF"/>
          </a:solidFill>
          <a:ln w="8890">
            <a:solidFill>
              <a:srgbClr val="D9E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TextBox 142"/>
          <p:cNvSpPr txBox="1"/>
          <p:nvPr/>
        </p:nvSpPr>
        <p:spPr>
          <a:xfrm>
            <a:off x="6793992" y="4562856"/>
            <a:ext cx="3794760" cy="201168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919" b="1">
                <a:solidFill>
                  <a:srgbClr val="071B52"/>
                </a:solidFill>
                <a:latin typeface="Aptos Display"/>
              </a:rPr>
              <a:t>TON GÉNÉRAL ET STRATÉGIE D’ÉCRITURE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6803136" y="4791456"/>
            <a:ext cx="3767328" cy="246888"/>
          </a:xfrm>
          <a:prstGeom prst="rect">
            <a:avLst/>
          </a:prstGeom>
          <a:noFill/>
        </p:spPr>
        <p:txBody>
          <a:bodyPr wrap="square" lIns="18288" rIns="18288" tIns="18288" bIns="18288">
            <a:spAutoFit/>
          </a:bodyPr>
          <a:lstStyle/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00" b="0">
                <a:solidFill>
                  <a:srgbClr val="0C1D4A"/>
                </a:solidFill>
                <a:latin typeface="Aptos"/>
              </a:rPr>
              <a:t>• connecteurs logiques et phrases courtes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00" b="0">
                <a:solidFill>
                  <a:srgbClr val="0C1D4A"/>
                </a:solidFill>
                <a:latin typeface="Aptos"/>
              </a:rPr>
              <a:t>• objectivité : citations et exemples pour justifier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00" b="0">
                <a:solidFill>
                  <a:srgbClr val="0C1D4A"/>
                </a:solidFill>
                <a:latin typeface="Aptos"/>
              </a:rPr>
              <a:t>• style efficace : informer, convaincre, persuader, démontrer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1572768" y="6272784"/>
            <a:ext cx="9829800" cy="384048"/>
          </a:xfrm>
          <a:prstGeom prst="round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Oval 145"/>
          <p:cNvSpPr/>
          <p:nvPr/>
        </p:nvSpPr>
        <p:spPr>
          <a:xfrm>
            <a:off x="1783080" y="6382512"/>
            <a:ext cx="204094" cy="204094"/>
          </a:xfrm>
          <a:prstGeom prst="ellipse">
            <a:avLst/>
          </a:prstGeom>
          <a:solidFill>
            <a:srgbClr val="FFFFFF"/>
          </a:solidFill>
          <a:ln w="1651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Oval 146"/>
          <p:cNvSpPr/>
          <p:nvPr/>
        </p:nvSpPr>
        <p:spPr>
          <a:xfrm>
            <a:off x="1911096" y="6510528"/>
            <a:ext cx="111922" cy="111922"/>
          </a:xfrm>
          <a:prstGeom prst="ellipse">
            <a:avLst/>
          </a:prstGeom>
          <a:solidFill>
            <a:srgbClr val="FFFFFF"/>
          </a:solidFill>
          <a:ln w="1397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Oval 147"/>
          <p:cNvSpPr/>
          <p:nvPr/>
        </p:nvSpPr>
        <p:spPr>
          <a:xfrm>
            <a:off x="2011680" y="6611112"/>
            <a:ext cx="39502" cy="39502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TextBox 148"/>
          <p:cNvSpPr txBox="1"/>
          <p:nvPr/>
        </p:nvSpPr>
        <p:spPr>
          <a:xfrm>
            <a:off x="2157984" y="6364224"/>
            <a:ext cx="8595360" cy="192024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840" b="1">
                <a:solidFill>
                  <a:srgbClr val="FFFFFF"/>
                </a:solidFill>
                <a:latin typeface="Aptos"/>
              </a:rPr>
              <a:t>À RETENIR : une dissertation efficace construit un raisonnement lisible - du corpus vers une problématique, puis vers un plan argumenté.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11045952" y="6391656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11045952" y="6455664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11109960" y="6391656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1109960" y="6455664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11173968" y="6391656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11173968" y="6455664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11237976" y="6391656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11237976" y="6455664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11301984" y="6391656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11301984" y="6455664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325880" cy="6858000"/>
          </a:xfrm>
          <a:prstGeom prst="rect">
            <a:avLst/>
          </a:prstGeom>
          <a:solidFill>
            <a:srgbClr val="F3F0EA"/>
          </a:solidFill>
          <a:ln w="9525">
            <a:solidFill>
              <a:srgbClr val="F3F0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0584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0584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0584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00584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00584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0584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00584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75564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75564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75564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75564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75564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75564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75564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250545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250545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50545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250545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250545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250545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250545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25526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25526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25526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325526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25526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25526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25526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00507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00507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00507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00507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00507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00507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00507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75488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75488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475488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475488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75488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475488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475488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550468" y="25603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50468" y="33101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550468" y="40599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50468" y="48097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50468" y="555955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50468" y="63093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50468" y="705916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11503152" y="27432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11503152" y="34930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11503152" y="424281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1503152" y="49926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11503152" y="57424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11503152" y="64922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11578132" y="27432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11578132" y="34930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11578132" y="424281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11578132" y="49926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11578132" y="57424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11578132" y="64922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11653113" y="27432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11653113" y="34930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11653113" y="424281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11653113" y="49926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11653113" y="57424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11653113" y="64922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11728094" y="27432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11728094" y="34930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1728094" y="424281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1728094" y="49926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11728094" y="57424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11728094" y="64922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11803075" y="27432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11803075" y="349300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11803075" y="424281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11803075" y="499262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11803075" y="574243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11803075" y="649224"/>
            <a:ext cx="18288" cy="18288"/>
          </a:xfrm>
          <a:prstGeom prst="rect">
            <a:avLst/>
          </a:prstGeom>
          <a:solidFill>
            <a:srgbClr val="D8D5CE"/>
          </a:solidFill>
          <a:ln w="9525">
            <a:solidFill>
              <a:srgbClr val="D8D5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192024" y="246888"/>
            <a:ext cx="749808" cy="50292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800" b="1">
                <a:solidFill>
                  <a:srgbClr val="071B52"/>
                </a:solidFill>
                <a:latin typeface="Aptos Display"/>
              </a:rPr>
              <a:t>DESIGN</a:t>
            </a:r>
            <a:br/>
            <a:r>
              <a:rPr sz="800" b="1">
                <a:solidFill>
                  <a:srgbClr val="071B52"/>
                </a:solidFill>
                <a:latin typeface="Aptos Display"/>
              </a:rPr>
              <a:t>&amp; MÉTIERS</a:t>
            </a:r>
            <a:br/>
            <a:r>
              <a:rPr sz="800" b="1">
                <a:solidFill>
                  <a:srgbClr val="071B52"/>
                </a:solidFill>
                <a:latin typeface="Aptos Display"/>
              </a:rPr>
              <a:t>D’ART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92024" y="749808"/>
            <a:ext cx="749808" cy="27432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500" b="1">
                <a:solidFill>
                  <a:srgbClr val="071B52"/>
                </a:solidFill>
                <a:latin typeface="Aptos"/>
              </a:rPr>
              <a:t>ACADÉMIE</a:t>
            </a:r>
            <a:br/>
            <a:r>
              <a:rPr sz="500" b="1">
                <a:solidFill>
                  <a:srgbClr val="071B52"/>
                </a:solidFill>
                <a:latin typeface="Aptos"/>
              </a:rPr>
              <a:t>DE CRÉTEIL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155448" y="1207008"/>
            <a:ext cx="960120" cy="530352"/>
          </a:xfrm>
          <a:prstGeom prst="round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210312" y="1298448"/>
            <a:ext cx="859536" cy="310896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pPr algn="ctr"/>
            <a:r>
              <a:rPr sz="530" b="1">
                <a:solidFill>
                  <a:srgbClr val="FFFFFF"/>
                </a:solidFill>
                <a:latin typeface="Aptos"/>
              </a:rPr>
              <a:t>PRÉPARATION</a:t>
            </a:r>
            <a:br/>
            <a:r>
              <a:rPr sz="530" b="1">
                <a:solidFill>
                  <a:srgbClr val="FFFFFF"/>
                </a:solidFill>
                <a:latin typeface="Aptos"/>
              </a:rPr>
              <a:t>CAPLP &amp; 3E CONCOURS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219456" y="2039112"/>
            <a:ext cx="758952" cy="694944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9E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274320" y="2167128"/>
            <a:ext cx="658368" cy="384048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pPr algn="ctr"/>
            <a:r>
              <a:rPr sz="1300" b="1">
                <a:solidFill>
                  <a:srgbClr val="071B52"/>
                </a:solidFill>
                <a:latin typeface="Aptos Display"/>
              </a:rPr>
              <a:t>2026</a:t>
            </a:r>
            <a:br/>
            <a:r>
              <a:rPr sz="1300" b="1">
                <a:solidFill>
                  <a:srgbClr val="071B52"/>
                </a:solidFill>
                <a:latin typeface="Aptos Display"/>
              </a:rPr>
              <a:t>2027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219456" y="2944368"/>
            <a:ext cx="758952" cy="457200"/>
          </a:xfrm>
          <a:prstGeom prst="roundRect">
            <a:avLst/>
          </a:prstGeom>
          <a:solidFill>
            <a:srgbClr val="EAF1FA"/>
          </a:solidFill>
          <a:ln w="9525">
            <a:solidFill>
              <a:srgbClr val="CBD7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265176" y="3035808"/>
            <a:ext cx="658368" cy="219456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pPr algn="ctr"/>
            <a:r>
              <a:rPr sz="560" b="1">
                <a:solidFill>
                  <a:srgbClr val="071B52"/>
                </a:solidFill>
                <a:latin typeface="Aptos"/>
              </a:rPr>
              <a:t>ANALYSE</a:t>
            </a:r>
            <a:br/>
            <a:r>
              <a:rPr sz="560" b="1">
                <a:solidFill>
                  <a:srgbClr val="071B52"/>
                </a:solidFill>
                <a:latin typeface="Aptos"/>
              </a:rPr>
              <a:t>COMPARÉE</a:t>
            </a:r>
          </a:p>
        </p:txBody>
      </p:sp>
      <p:cxnSp>
        <p:nvCxnSpPr>
          <p:cNvPr id="90" name="Connector 89"/>
          <p:cNvCxnSpPr/>
          <p:nvPr/>
        </p:nvCxnSpPr>
        <p:spPr>
          <a:xfrm>
            <a:off x="356616" y="3767328"/>
            <a:ext cx="466344" cy="0"/>
          </a:xfrm>
          <a:prstGeom prst="line">
            <a:avLst/>
          </a:prstGeom>
          <a:ln w="31750">
            <a:solidFill>
              <a:srgbClr val="071B5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572768" y="338328"/>
            <a:ext cx="8869680" cy="41148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2200" b="1">
                <a:solidFill>
                  <a:srgbClr val="071B52"/>
                </a:solidFill>
                <a:latin typeface="Aptos Display"/>
              </a:rPr>
              <a:t>ANALYSE COMPARÉE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572768" y="850392"/>
            <a:ext cx="1325880" cy="32004"/>
          </a:xfrm>
          <a:prstGeom prst="rect">
            <a:avLst/>
          </a:prstGeom>
          <a:solidFill>
            <a:srgbClr val="218E9E"/>
          </a:solidFill>
          <a:ln w="9525">
            <a:solidFill>
              <a:srgbClr val="218E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ounded Rectangle 92"/>
          <p:cNvSpPr/>
          <p:nvPr/>
        </p:nvSpPr>
        <p:spPr>
          <a:xfrm>
            <a:off x="8942832" y="320040"/>
            <a:ext cx="2267712" cy="365760"/>
          </a:xfrm>
          <a:prstGeom prst="round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9079992" y="411480"/>
            <a:ext cx="1993392" cy="137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30" b="1">
                <a:solidFill>
                  <a:srgbClr val="FFFFFF"/>
                </a:solidFill>
                <a:latin typeface="Aptos"/>
              </a:rPr>
              <a:t>OUTIL MÉTHODOLOGIQUE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572768" y="987552"/>
            <a:ext cx="9418320" cy="292608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1050" b="0">
                <a:solidFill>
                  <a:srgbClr val="0C1D4A"/>
                </a:solidFill>
                <a:latin typeface="Aptos"/>
              </a:rPr>
              <a:t>Croiser, confronter et mettre en tension les documents pour dégager des points communs, des différences, des enjeux et une problématique.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0634472" y="274320"/>
            <a:ext cx="749808" cy="32004"/>
          </a:xfrm>
          <a:prstGeom prst="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11356848" y="274320"/>
            <a:ext cx="32004" cy="530352"/>
          </a:xfrm>
          <a:prstGeom prst="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Oval 97"/>
          <p:cNvSpPr/>
          <p:nvPr/>
        </p:nvSpPr>
        <p:spPr>
          <a:xfrm>
            <a:off x="1490472" y="1353312"/>
            <a:ext cx="457200" cy="457200"/>
          </a:xfrm>
          <a:prstGeom prst="ellipse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1490472" y="1444752"/>
            <a:ext cx="457200" cy="1280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Aptos"/>
              </a:rPr>
              <a:t>1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2011680" y="1444752"/>
            <a:ext cx="5303520" cy="18288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1000" b="1">
                <a:solidFill>
                  <a:srgbClr val="071B52"/>
                </a:solidFill>
                <a:latin typeface="Aptos Display"/>
              </a:rPr>
              <a:t>NOTER SES OBSERVATIONS ET DÉDUCTIONS POUR CHAQUE DOCUMENT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1572768" y="1773936"/>
            <a:ext cx="9857232" cy="1874519"/>
          </a:xfrm>
          <a:prstGeom prst="roundRect">
            <a:avLst/>
          </a:prstGeom>
          <a:solidFill>
            <a:srgbClr val="FFFFFF"/>
          </a:solidFill>
          <a:ln w="8890">
            <a:solidFill>
              <a:srgbClr val="D9E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ounded Rectangle 101"/>
          <p:cNvSpPr/>
          <p:nvPr/>
        </p:nvSpPr>
        <p:spPr>
          <a:xfrm>
            <a:off x="1755648" y="1901952"/>
            <a:ext cx="2176272" cy="402336"/>
          </a:xfrm>
          <a:prstGeom prst="roundRect">
            <a:avLst/>
          </a:prstGeom>
          <a:solidFill>
            <a:srgbClr val="2B65B1"/>
          </a:solidFill>
          <a:ln w="6350">
            <a:solidFill>
              <a:srgbClr val="2B65B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ounded Rectangle 102"/>
          <p:cNvSpPr/>
          <p:nvPr/>
        </p:nvSpPr>
        <p:spPr>
          <a:xfrm>
            <a:off x="1828800" y="2011680"/>
            <a:ext cx="73152" cy="182880"/>
          </a:xfrm>
          <a:prstGeom prst="roundRect">
            <a:avLst/>
          </a:prstGeom>
          <a:solidFill>
            <a:srgbClr val="FFFFFF"/>
          </a:solidFill>
          <a:ln w="25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965960" y="1993392"/>
            <a:ext cx="1865376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720" b="1">
                <a:solidFill>
                  <a:srgbClr val="FFFFFF"/>
                </a:solidFill>
                <a:latin typeface="Aptos Display"/>
              </a:rPr>
              <a:t>CONTEXTE HISTORIQUE,</a:t>
            </a:r>
            <a:br/>
            <a:r>
              <a:rPr sz="720" b="1">
                <a:solidFill>
                  <a:srgbClr val="FFFFFF"/>
                </a:solidFill>
                <a:latin typeface="Aptos Display"/>
              </a:rPr>
              <a:t>ÉCONOMIQUE ET SOCIAL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4133087" y="1901952"/>
            <a:ext cx="2176272" cy="402336"/>
          </a:xfrm>
          <a:prstGeom prst="roundRect">
            <a:avLst/>
          </a:prstGeom>
          <a:solidFill>
            <a:srgbClr val="2B65B1"/>
          </a:solidFill>
          <a:ln w="6350">
            <a:solidFill>
              <a:srgbClr val="2B65B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ounded Rectangle 105"/>
          <p:cNvSpPr/>
          <p:nvPr/>
        </p:nvSpPr>
        <p:spPr>
          <a:xfrm>
            <a:off x="4206240" y="2011680"/>
            <a:ext cx="73152" cy="182880"/>
          </a:xfrm>
          <a:prstGeom prst="roundRect">
            <a:avLst/>
          </a:prstGeom>
          <a:solidFill>
            <a:srgbClr val="FFFFFF"/>
          </a:solidFill>
          <a:ln w="25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4343400" y="1993392"/>
            <a:ext cx="1865376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720" b="1">
                <a:solidFill>
                  <a:srgbClr val="FFFFFF"/>
                </a:solidFill>
                <a:latin typeface="Aptos Display"/>
              </a:rPr>
              <a:t>LA TECHNIQUE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6510528" y="1901952"/>
            <a:ext cx="2176272" cy="402336"/>
          </a:xfrm>
          <a:prstGeom prst="roundRect">
            <a:avLst/>
          </a:prstGeom>
          <a:solidFill>
            <a:srgbClr val="2B65B1"/>
          </a:solidFill>
          <a:ln w="6350">
            <a:solidFill>
              <a:srgbClr val="2B65B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ounded Rectangle 108"/>
          <p:cNvSpPr/>
          <p:nvPr/>
        </p:nvSpPr>
        <p:spPr>
          <a:xfrm>
            <a:off x="6583680" y="2011680"/>
            <a:ext cx="73152" cy="182880"/>
          </a:xfrm>
          <a:prstGeom prst="roundRect">
            <a:avLst/>
          </a:prstGeom>
          <a:solidFill>
            <a:srgbClr val="FFFFFF"/>
          </a:solidFill>
          <a:ln w="25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6720840" y="1993392"/>
            <a:ext cx="1865376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720" b="1">
                <a:solidFill>
                  <a:srgbClr val="FFFFFF"/>
                </a:solidFill>
                <a:latin typeface="Aptos Display"/>
              </a:rPr>
              <a:t>LA FONCTION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8887968" y="1901952"/>
            <a:ext cx="2176272" cy="402336"/>
          </a:xfrm>
          <a:prstGeom prst="roundRect">
            <a:avLst/>
          </a:prstGeom>
          <a:solidFill>
            <a:srgbClr val="2B65B1"/>
          </a:solidFill>
          <a:ln w="6350">
            <a:solidFill>
              <a:srgbClr val="2B65B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ounded Rectangle 111"/>
          <p:cNvSpPr/>
          <p:nvPr/>
        </p:nvSpPr>
        <p:spPr>
          <a:xfrm>
            <a:off x="8961120" y="2011680"/>
            <a:ext cx="73152" cy="182880"/>
          </a:xfrm>
          <a:prstGeom prst="roundRect">
            <a:avLst/>
          </a:prstGeom>
          <a:solidFill>
            <a:srgbClr val="FFFFFF"/>
          </a:solidFill>
          <a:ln w="25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9098280" y="1993392"/>
            <a:ext cx="1865376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720" b="1">
                <a:solidFill>
                  <a:srgbClr val="FFFFFF"/>
                </a:solidFill>
                <a:latin typeface="Aptos Display"/>
              </a:rPr>
              <a:t>L’ASPECT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1883664" y="2377440"/>
            <a:ext cx="1938528" cy="640080"/>
          </a:xfrm>
          <a:prstGeom prst="rect">
            <a:avLst/>
          </a:prstGeom>
          <a:noFill/>
        </p:spPr>
        <p:txBody>
          <a:bodyPr wrap="square" lIns="9144" rIns="9144" tIns="9144" bIns="9144">
            <a:spAutoFit/>
          </a:bodyPr>
          <a:lstStyle/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Quoi ? Par qui ? Quand ?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Matériaux ? Dimensions ? Budget ?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Lieu de création ou conservation ?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4261103" y="2377440"/>
            <a:ext cx="1938528" cy="640080"/>
          </a:xfrm>
          <a:prstGeom prst="rect">
            <a:avLst/>
          </a:prstGeom>
          <a:noFill/>
        </p:spPr>
        <p:txBody>
          <a:bodyPr wrap="square" lIns="9144" rIns="9144" tIns="9144" bIns="9144">
            <a:spAutoFit/>
          </a:bodyPr>
          <a:lstStyle/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Comment c’est fait ?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Matériaux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Mise en œuvre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Production artisanale / industrielle ?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6638544" y="2377440"/>
            <a:ext cx="1938528" cy="640080"/>
          </a:xfrm>
          <a:prstGeom prst="rect">
            <a:avLst/>
          </a:prstGeom>
          <a:noFill/>
        </p:spPr>
        <p:txBody>
          <a:bodyPr wrap="square" lIns="9144" rIns="9144" tIns="9144" bIns="9144">
            <a:spAutoFit/>
          </a:bodyPr>
          <a:lstStyle/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À quoi ça sert ?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Comment on s’en sert ?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Usage(s), durée, cible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Relation à l’usager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9015984" y="2377440"/>
            <a:ext cx="1938528" cy="640080"/>
          </a:xfrm>
          <a:prstGeom prst="rect">
            <a:avLst/>
          </a:prstGeom>
          <a:noFill/>
        </p:spPr>
        <p:txBody>
          <a:bodyPr wrap="square" lIns="9144" rIns="9144" tIns="9144" bIns="9144">
            <a:spAutoFit/>
          </a:bodyPr>
          <a:lstStyle/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À quoi cela ressemble ?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Formes, couleurs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Matériaux / textures</a:t>
            </a:r>
          </a:p>
          <a:p>
            <a:pPr>
              <a:lnSpc>
                <a:spcPct val="94000"/>
              </a:lnSpc>
              <a:spcAft>
                <a:spcPts val="120"/>
              </a:spcAft>
            </a:pPr>
            <a:r>
              <a:rPr sz="620" b="0">
                <a:solidFill>
                  <a:srgbClr val="0C1D4A"/>
                </a:solidFill>
                <a:latin typeface="Aptos"/>
              </a:rPr>
              <a:t>• Échelle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1755648" y="3081528"/>
            <a:ext cx="960120" cy="164592"/>
          </a:xfrm>
          <a:prstGeom prst="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1828800" y="3122676"/>
            <a:ext cx="786384" cy="45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90" b="1">
                <a:solidFill>
                  <a:srgbClr val="FFFFFF"/>
                </a:solidFill>
                <a:latin typeface="Aptos"/>
              </a:rPr>
              <a:t>DOCUMENT 1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2715768" y="3081528"/>
            <a:ext cx="1417320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4133087" y="3081528"/>
            <a:ext cx="2176272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6510528" y="3081528"/>
            <a:ext cx="2176272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8887968" y="3081528"/>
            <a:ext cx="2176272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1755648" y="3246120"/>
            <a:ext cx="960120" cy="164592"/>
          </a:xfrm>
          <a:prstGeom prst="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1828800" y="3287268"/>
            <a:ext cx="786384" cy="45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90" b="1">
                <a:solidFill>
                  <a:srgbClr val="FFFFFF"/>
                </a:solidFill>
                <a:latin typeface="Aptos"/>
              </a:rPr>
              <a:t>DOCUMENT 2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2715768" y="3246120"/>
            <a:ext cx="1417320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4133087" y="3246120"/>
            <a:ext cx="2176272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6510528" y="3246120"/>
            <a:ext cx="2176272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8887968" y="3246120"/>
            <a:ext cx="2176272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1755648" y="3410712"/>
            <a:ext cx="960120" cy="164592"/>
          </a:xfrm>
          <a:prstGeom prst="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1828800" y="3451860"/>
            <a:ext cx="786384" cy="45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90" b="1">
                <a:solidFill>
                  <a:srgbClr val="FFFFFF"/>
                </a:solidFill>
                <a:latin typeface="Aptos"/>
              </a:rPr>
              <a:t>DOCUMENT 3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2715768" y="3410712"/>
            <a:ext cx="1417320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4133087" y="3410712"/>
            <a:ext cx="2176272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6510528" y="3410712"/>
            <a:ext cx="2176272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8887968" y="3410712"/>
            <a:ext cx="2176272" cy="164592"/>
          </a:xfrm>
          <a:prstGeom prst="rect">
            <a:avLst/>
          </a:prstGeom>
          <a:solidFill>
            <a:srgbClr val="F9FBFE"/>
          </a:solidFill>
          <a:ln w="4445">
            <a:solidFill>
              <a:srgbClr val="B8C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36" name="Connector 135"/>
          <p:cNvCxnSpPr/>
          <p:nvPr/>
        </p:nvCxnSpPr>
        <p:spPr>
          <a:xfrm>
            <a:off x="4041648" y="1901952"/>
            <a:ext cx="0" cy="1673352"/>
          </a:xfrm>
          <a:prstGeom prst="line">
            <a:avLst/>
          </a:prstGeom>
          <a:ln w="8890">
            <a:solidFill>
              <a:srgbClr val="B7C7D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Connector 136"/>
          <p:cNvCxnSpPr/>
          <p:nvPr/>
        </p:nvCxnSpPr>
        <p:spPr>
          <a:xfrm>
            <a:off x="6419088" y="1901952"/>
            <a:ext cx="0" cy="1673352"/>
          </a:xfrm>
          <a:prstGeom prst="line">
            <a:avLst/>
          </a:prstGeom>
          <a:ln w="8890">
            <a:solidFill>
              <a:srgbClr val="B7C7D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Connector 137"/>
          <p:cNvCxnSpPr/>
          <p:nvPr/>
        </p:nvCxnSpPr>
        <p:spPr>
          <a:xfrm>
            <a:off x="8796528" y="1901952"/>
            <a:ext cx="0" cy="1673352"/>
          </a:xfrm>
          <a:prstGeom prst="line">
            <a:avLst/>
          </a:prstGeom>
          <a:ln w="8890">
            <a:solidFill>
              <a:srgbClr val="B7C7D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Oval 138"/>
          <p:cNvSpPr/>
          <p:nvPr/>
        </p:nvSpPr>
        <p:spPr>
          <a:xfrm>
            <a:off x="1490472" y="3831336"/>
            <a:ext cx="457200" cy="457200"/>
          </a:xfrm>
          <a:prstGeom prst="ellipse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1490472" y="3922776"/>
            <a:ext cx="457200" cy="1280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Aptos"/>
              </a:rPr>
              <a:t>2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2011680" y="3922776"/>
            <a:ext cx="8321040" cy="18288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900" b="1">
                <a:solidFill>
                  <a:srgbClr val="071B52"/>
                </a:solidFill>
                <a:latin typeface="Aptos Display"/>
              </a:rPr>
              <a:t>ENTOURER / SURLIGNER LES POINTS DE JONCTION POUR METTRE EN TENSION LES DOCUMENTS ENTRE EUX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1572768" y="4242816"/>
            <a:ext cx="9857232" cy="1709928"/>
          </a:xfrm>
          <a:prstGeom prst="roundRect">
            <a:avLst/>
          </a:prstGeom>
          <a:solidFill>
            <a:srgbClr val="FFFFFF"/>
          </a:solidFill>
          <a:ln w="8890">
            <a:solidFill>
              <a:srgbClr val="D9E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Oval 142"/>
          <p:cNvSpPr/>
          <p:nvPr/>
        </p:nvSpPr>
        <p:spPr>
          <a:xfrm>
            <a:off x="1865376" y="4535424"/>
            <a:ext cx="271576" cy="271576"/>
          </a:xfrm>
          <a:prstGeom prst="ellipse">
            <a:avLst/>
          </a:prstGeom>
          <a:solidFill>
            <a:srgbClr val="FFFFFF"/>
          </a:solidFill>
          <a:ln w="16510">
            <a:solidFill>
              <a:srgbClr val="218E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1997964" y="4617720"/>
            <a:ext cx="144018" cy="11109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700" b="1">
                <a:solidFill>
                  <a:srgbClr val="218E9E"/>
                </a:solidFill>
                <a:latin typeface="Aptos"/>
              </a:rPr>
              <a:t>?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2331720" y="4425696"/>
            <a:ext cx="2331720" cy="320040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760" b="1">
                <a:solidFill>
                  <a:srgbClr val="071B52"/>
                </a:solidFill>
                <a:latin typeface="Aptos Display"/>
              </a:rPr>
              <a:t>DÉGAGER DES QUESTIONNEMENTS</a:t>
            </a:r>
            <a:br/>
            <a:r>
              <a:rPr sz="760" b="1">
                <a:solidFill>
                  <a:srgbClr val="071B52"/>
                </a:solidFill>
                <a:latin typeface="Aptos Display"/>
              </a:rPr>
              <a:t>ET UNE PROBLÉMATIQUE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1810512" y="4882896"/>
            <a:ext cx="2788920" cy="658368"/>
          </a:xfrm>
          <a:prstGeom prst="roundRect">
            <a:avLst/>
          </a:prstGeom>
          <a:solidFill>
            <a:srgbClr val="EAF1FA"/>
          </a:solidFill>
          <a:ln w="7620">
            <a:solidFill>
              <a:srgbClr val="AFC5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1993392" y="5010912"/>
            <a:ext cx="960120" cy="822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540" b="1">
                <a:solidFill>
                  <a:srgbClr val="2B65B1"/>
                </a:solidFill>
                <a:latin typeface="Aptos"/>
              </a:rPr>
              <a:t>PROBLÉMATIQUE</a:t>
            </a:r>
          </a:p>
        </p:txBody>
      </p:sp>
      <p:cxnSp>
        <p:nvCxnSpPr>
          <p:cNvPr id="148" name="Connector 147"/>
          <p:cNvCxnSpPr/>
          <p:nvPr/>
        </p:nvCxnSpPr>
        <p:spPr>
          <a:xfrm>
            <a:off x="3054096" y="5074920"/>
            <a:ext cx="1261872" cy="0"/>
          </a:xfrm>
          <a:prstGeom prst="line">
            <a:avLst/>
          </a:prstGeom>
          <a:ln w="10160">
            <a:solidFill>
              <a:srgbClr val="7F9CC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Connector 148"/>
          <p:cNvCxnSpPr/>
          <p:nvPr/>
        </p:nvCxnSpPr>
        <p:spPr>
          <a:xfrm>
            <a:off x="3054096" y="5285232"/>
            <a:ext cx="1261872" cy="0"/>
          </a:xfrm>
          <a:prstGeom prst="line">
            <a:avLst/>
          </a:prstGeom>
          <a:ln w="10160">
            <a:solidFill>
              <a:srgbClr val="7F9CC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0" name="Oval 149"/>
          <p:cNvSpPr/>
          <p:nvPr/>
        </p:nvSpPr>
        <p:spPr>
          <a:xfrm>
            <a:off x="4937760" y="4572000"/>
            <a:ext cx="205740" cy="205740"/>
          </a:xfrm>
          <a:prstGeom prst="ellipse">
            <a:avLst/>
          </a:prstGeom>
          <a:solidFill>
            <a:srgbClr val="FFFFFF"/>
          </a:solidFill>
          <a:ln w="16510">
            <a:solidFill>
              <a:srgbClr val="2B65B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51" name="Connector 150"/>
          <p:cNvCxnSpPr/>
          <p:nvPr/>
        </p:nvCxnSpPr>
        <p:spPr>
          <a:xfrm>
            <a:off x="5285232" y="4928616"/>
            <a:ext cx="201168" cy="192024"/>
          </a:xfrm>
          <a:prstGeom prst="line">
            <a:avLst/>
          </a:prstGeom>
          <a:ln w="25400">
            <a:solidFill>
              <a:srgbClr val="2B65B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5376672" y="4443984"/>
            <a:ext cx="2057400" cy="292608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760" b="1">
                <a:solidFill>
                  <a:srgbClr val="071B52"/>
                </a:solidFill>
                <a:latin typeface="Aptos Display"/>
              </a:rPr>
              <a:t>DÉGAGER DES AXES</a:t>
            </a:r>
            <a:br/>
            <a:r>
              <a:rPr sz="760" b="1">
                <a:solidFill>
                  <a:srgbClr val="071B52"/>
                </a:solidFill>
                <a:latin typeface="Aptos Display"/>
              </a:rPr>
              <a:t>DE CONFRONTATION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5376672" y="4818888"/>
            <a:ext cx="1600200" cy="91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580" b="1">
                <a:solidFill>
                  <a:srgbClr val="2B65B1"/>
                </a:solidFill>
                <a:latin typeface="Aptos"/>
              </a:rPr>
              <a:t>AXES DE CONFRONTATION</a:t>
            </a:r>
          </a:p>
        </p:txBody>
      </p:sp>
      <p:sp>
        <p:nvSpPr>
          <p:cNvPr id="154" name="Oval 153"/>
          <p:cNvSpPr/>
          <p:nvPr/>
        </p:nvSpPr>
        <p:spPr>
          <a:xfrm>
            <a:off x="5376672" y="4983480"/>
            <a:ext cx="182880" cy="182880"/>
          </a:xfrm>
          <a:prstGeom prst="ellipse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5376672" y="5020056"/>
            <a:ext cx="182880" cy="45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90" b="1">
                <a:solidFill>
                  <a:srgbClr val="FFFFFF"/>
                </a:solidFill>
                <a:latin typeface="Aptos"/>
              </a:rPr>
              <a:t>1</a:t>
            </a:r>
          </a:p>
        </p:txBody>
      </p:sp>
      <p:cxnSp>
        <p:nvCxnSpPr>
          <p:cNvPr id="156" name="Connector 155"/>
          <p:cNvCxnSpPr/>
          <p:nvPr/>
        </p:nvCxnSpPr>
        <p:spPr>
          <a:xfrm>
            <a:off x="5669280" y="5074920"/>
            <a:ext cx="1280160" cy="0"/>
          </a:xfrm>
          <a:prstGeom prst="line">
            <a:avLst/>
          </a:prstGeom>
          <a:ln w="10160">
            <a:solidFill>
              <a:srgbClr val="7F9CC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7" name="Oval 156"/>
          <p:cNvSpPr/>
          <p:nvPr/>
        </p:nvSpPr>
        <p:spPr>
          <a:xfrm>
            <a:off x="5376672" y="5193792"/>
            <a:ext cx="182880" cy="182880"/>
          </a:xfrm>
          <a:prstGeom prst="ellipse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5376672" y="5230368"/>
            <a:ext cx="182880" cy="45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90" b="1">
                <a:solidFill>
                  <a:srgbClr val="FFFFFF"/>
                </a:solidFill>
                <a:latin typeface="Aptos"/>
              </a:rPr>
              <a:t>2</a:t>
            </a:r>
          </a:p>
        </p:txBody>
      </p:sp>
      <p:cxnSp>
        <p:nvCxnSpPr>
          <p:cNvPr id="159" name="Connector 158"/>
          <p:cNvCxnSpPr/>
          <p:nvPr/>
        </p:nvCxnSpPr>
        <p:spPr>
          <a:xfrm>
            <a:off x="5669280" y="5285232"/>
            <a:ext cx="1280160" cy="0"/>
          </a:xfrm>
          <a:prstGeom prst="line">
            <a:avLst/>
          </a:prstGeom>
          <a:ln w="10160">
            <a:solidFill>
              <a:srgbClr val="7F9CC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0" name="Oval 159"/>
          <p:cNvSpPr/>
          <p:nvPr/>
        </p:nvSpPr>
        <p:spPr>
          <a:xfrm>
            <a:off x="5376672" y="5404104"/>
            <a:ext cx="182880" cy="182880"/>
          </a:xfrm>
          <a:prstGeom prst="ellipse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TextBox 160"/>
          <p:cNvSpPr txBox="1"/>
          <p:nvPr/>
        </p:nvSpPr>
        <p:spPr>
          <a:xfrm>
            <a:off x="5376672" y="5440680"/>
            <a:ext cx="182880" cy="45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90" b="1">
                <a:solidFill>
                  <a:srgbClr val="FFFFFF"/>
                </a:solidFill>
                <a:latin typeface="Aptos"/>
              </a:rPr>
              <a:t>3</a:t>
            </a:r>
          </a:p>
        </p:txBody>
      </p:sp>
      <p:cxnSp>
        <p:nvCxnSpPr>
          <p:cNvPr id="162" name="Connector 161"/>
          <p:cNvCxnSpPr/>
          <p:nvPr/>
        </p:nvCxnSpPr>
        <p:spPr>
          <a:xfrm>
            <a:off x="5669280" y="5495544"/>
            <a:ext cx="1280160" cy="0"/>
          </a:xfrm>
          <a:prstGeom prst="line">
            <a:avLst/>
          </a:prstGeom>
          <a:ln w="10160">
            <a:solidFill>
              <a:srgbClr val="7F9CC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Rounded Rectangle 162"/>
          <p:cNvSpPr/>
          <p:nvPr/>
        </p:nvSpPr>
        <p:spPr>
          <a:xfrm>
            <a:off x="7388352" y="4480560"/>
            <a:ext cx="3584448" cy="1060704"/>
          </a:xfrm>
          <a:prstGeom prst="roundRect">
            <a:avLst/>
          </a:prstGeom>
          <a:solidFill>
            <a:srgbClr val="FAFCFF"/>
          </a:solidFill>
          <a:ln w="7620">
            <a:solidFill>
              <a:srgbClr val="AFC5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7571231" y="4590288"/>
            <a:ext cx="786384" cy="731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90" b="1">
                <a:solidFill>
                  <a:srgbClr val="071B52"/>
                </a:solidFill>
                <a:latin typeface="Aptos"/>
              </a:rPr>
              <a:t>DOCUMENT 1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8650224" y="4590288"/>
            <a:ext cx="786384" cy="731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90" b="1">
                <a:solidFill>
                  <a:srgbClr val="071B52"/>
                </a:solidFill>
                <a:latin typeface="Aptos"/>
              </a:rPr>
              <a:t>DOCUMENT 2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9729215" y="4590288"/>
            <a:ext cx="786384" cy="731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90" b="1">
                <a:solidFill>
                  <a:srgbClr val="071B52"/>
                </a:solidFill>
                <a:latin typeface="Aptos"/>
              </a:rPr>
              <a:t>DOCUMENT 3</a:t>
            </a:r>
          </a:p>
        </p:txBody>
      </p:sp>
      <p:cxnSp>
        <p:nvCxnSpPr>
          <p:cNvPr id="167" name="Connector 166"/>
          <p:cNvCxnSpPr/>
          <p:nvPr/>
        </p:nvCxnSpPr>
        <p:spPr>
          <a:xfrm>
            <a:off x="8494776" y="4480560"/>
            <a:ext cx="0" cy="1060704"/>
          </a:xfrm>
          <a:prstGeom prst="line">
            <a:avLst/>
          </a:prstGeom>
          <a:ln w="8890">
            <a:solidFill>
              <a:srgbClr val="B7C7D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8" name="Connector 167"/>
          <p:cNvCxnSpPr/>
          <p:nvPr/>
        </p:nvCxnSpPr>
        <p:spPr>
          <a:xfrm>
            <a:off x="9573768" y="4480560"/>
            <a:ext cx="0" cy="1060704"/>
          </a:xfrm>
          <a:prstGeom prst="line">
            <a:avLst/>
          </a:prstGeom>
          <a:ln w="8890">
            <a:solidFill>
              <a:srgbClr val="B7C7D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9" name="Connector 168"/>
          <p:cNvCxnSpPr/>
          <p:nvPr/>
        </p:nvCxnSpPr>
        <p:spPr>
          <a:xfrm>
            <a:off x="7388352" y="4773168"/>
            <a:ext cx="3584448" cy="0"/>
          </a:xfrm>
          <a:prstGeom prst="line">
            <a:avLst/>
          </a:prstGeom>
          <a:ln w="6985">
            <a:solidFill>
              <a:srgbClr val="B7C7D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Connector 169"/>
          <p:cNvCxnSpPr/>
          <p:nvPr/>
        </p:nvCxnSpPr>
        <p:spPr>
          <a:xfrm>
            <a:off x="7388352" y="5029200"/>
            <a:ext cx="3584448" cy="0"/>
          </a:xfrm>
          <a:prstGeom prst="line">
            <a:avLst/>
          </a:prstGeom>
          <a:ln w="6985">
            <a:solidFill>
              <a:srgbClr val="B7C7D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Connector 170"/>
          <p:cNvCxnSpPr/>
          <p:nvPr/>
        </p:nvCxnSpPr>
        <p:spPr>
          <a:xfrm>
            <a:off x="7388352" y="5285232"/>
            <a:ext cx="3584448" cy="0"/>
          </a:xfrm>
          <a:prstGeom prst="line">
            <a:avLst/>
          </a:prstGeom>
          <a:ln w="6985">
            <a:solidFill>
              <a:srgbClr val="B7C7D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2" name="TextBox 171"/>
          <p:cNvSpPr txBox="1"/>
          <p:nvPr/>
        </p:nvSpPr>
        <p:spPr>
          <a:xfrm>
            <a:off x="7424927" y="4837176"/>
            <a:ext cx="164592" cy="548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520" b="1">
                <a:solidFill>
                  <a:srgbClr val="2B65B1"/>
                </a:solidFill>
                <a:latin typeface="Aptos"/>
              </a:rPr>
              <a:t>C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7424927" y="5093208"/>
            <a:ext cx="164592" cy="548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520" b="1">
                <a:solidFill>
                  <a:srgbClr val="2B65B1"/>
                </a:solidFill>
                <a:latin typeface="Aptos"/>
              </a:rPr>
              <a:t>T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7424927" y="5349240"/>
            <a:ext cx="164592" cy="548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520" b="1">
                <a:solidFill>
                  <a:srgbClr val="2B65B1"/>
                </a:solidFill>
                <a:latin typeface="Aptos"/>
              </a:rPr>
              <a:t>F</a:t>
            </a:r>
          </a:p>
        </p:txBody>
      </p:sp>
      <p:sp>
        <p:nvSpPr>
          <p:cNvPr id="175" name="Rounded Rectangle 174"/>
          <p:cNvSpPr/>
          <p:nvPr/>
        </p:nvSpPr>
        <p:spPr>
          <a:xfrm>
            <a:off x="1572768" y="6272784"/>
            <a:ext cx="9829800" cy="384048"/>
          </a:xfrm>
          <a:prstGeom prst="roundRect">
            <a:avLst/>
          </a:prstGeom>
          <a:solidFill>
            <a:srgbClr val="071B52"/>
          </a:solidFill>
          <a:ln w="9525">
            <a:solidFill>
              <a:srgbClr val="071B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Oval 175"/>
          <p:cNvSpPr/>
          <p:nvPr/>
        </p:nvSpPr>
        <p:spPr>
          <a:xfrm>
            <a:off x="1783080" y="6382512"/>
            <a:ext cx="204094" cy="204094"/>
          </a:xfrm>
          <a:prstGeom prst="ellipse">
            <a:avLst/>
          </a:prstGeom>
          <a:solidFill>
            <a:srgbClr val="FFFFFF"/>
          </a:solidFill>
          <a:ln w="1651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Oval 176"/>
          <p:cNvSpPr/>
          <p:nvPr/>
        </p:nvSpPr>
        <p:spPr>
          <a:xfrm>
            <a:off x="1911096" y="6510528"/>
            <a:ext cx="111922" cy="111922"/>
          </a:xfrm>
          <a:prstGeom prst="ellipse">
            <a:avLst/>
          </a:prstGeom>
          <a:solidFill>
            <a:srgbClr val="FFFFFF"/>
          </a:solidFill>
          <a:ln w="1397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Oval 177"/>
          <p:cNvSpPr/>
          <p:nvPr/>
        </p:nvSpPr>
        <p:spPr>
          <a:xfrm>
            <a:off x="2011680" y="6611112"/>
            <a:ext cx="39502" cy="39502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2157984" y="6364224"/>
            <a:ext cx="8595360" cy="192024"/>
          </a:xfrm>
          <a:prstGeom prst="rect">
            <a:avLst/>
          </a:prstGeom>
          <a:noFill/>
        </p:spPr>
        <p:txBody>
          <a:bodyPr wrap="square" lIns="36576" rIns="36576" tIns="36576" bIns="36576">
            <a:spAutoFit/>
          </a:bodyPr>
          <a:lstStyle/>
          <a:p>
            <a:r>
              <a:rPr sz="840" b="1">
                <a:solidFill>
                  <a:srgbClr val="FFFFFF"/>
                </a:solidFill>
                <a:latin typeface="Aptos"/>
              </a:rPr>
              <a:t>OBJECTIF : analyser des productions en les croisant pour dégager des points communs, des différences et des enjeux.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11045952" y="6391656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11045952" y="6455664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11109960" y="6391656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11109960" y="6455664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1173968" y="6391656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11173968" y="6455664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11237976" y="6391656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11237976" y="6455664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1301984" y="6391656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1301984" y="6455664"/>
            <a:ext cx="16459" cy="16459"/>
          </a:xfrm>
          <a:prstGeom prst="rect">
            <a:avLst/>
          </a:prstGeom>
          <a:solidFill>
            <a:srgbClr val="9CB4D8"/>
          </a:solidFill>
          <a:ln w="9525">
            <a:solidFill>
              <a:srgbClr val="9C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