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3401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89888" cy="6858000"/>
          </a:xfrm>
          <a:prstGeom prst="rect">
            <a:avLst/>
          </a:prstGeom>
          <a:solidFill>
            <a:srgbClr val="F7F8FA"/>
          </a:solidFill>
          <a:ln w="12700">
            <a:solidFill>
              <a:srgbClr val="F7F8F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01168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201168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201168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201168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01168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01168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201168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310896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310896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310896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310896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310896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310896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310896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420624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420624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420624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420624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420624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420624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420624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530352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Shape 23"/>
          <p:cNvSpPr/>
          <p:nvPr/>
        </p:nvSpPr>
        <p:spPr>
          <a:xfrm>
            <a:off x="530352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530352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530352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530352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530352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Shape 28"/>
          <p:cNvSpPr/>
          <p:nvPr/>
        </p:nvSpPr>
        <p:spPr>
          <a:xfrm>
            <a:off x="530352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Shape 29"/>
          <p:cNvSpPr/>
          <p:nvPr/>
        </p:nvSpPr>
        <p:spPr>
          <a:xfrm>
            <a:off x="640080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640080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640080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Shape 32"/>
          <p:cNvSpPr/>
          <p:nvPr/>
        </p:nvSpPr>
        <p:spPr>
          <a:xfrm>
            <a:off x="640080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Shape 33"/>
          <p:cNvSpPr/>
          <p:nvPr/>
        </p:nvSpPr>
        <p:spPr>
          <a:xfrm>
            <a:off x="640080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4"/>
          <p:cNvSpPr/>
          <p:nvPr/>
        </p:nvSpPr>
        <p:spPr>
          <a:xfrm>
            <a:off x="640080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Shape 35"/>
          <p:cNvSpPr/>
          <p:nvPr/>
        </p:nvSpPr>
        <p:spPr>
          <a:xfrm>
            <a:off x="640080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6"/>
          <p:cNvSpPr/>
          <p:nvPr/>
        </p:nvSpPr>
        <p:spPr>
          <a:xfrm>
            <a:off x="201168" y="502920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DESIGN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&amp; MÉTIERS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D’ART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228600" y="1417320"/>
            <a:ext cx="64008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8"/>
          <p:cNvSpPr/>
          <p:nvPr/>
        </p:nvSpPr>
        <p:spPr>
          <a:xfrm>
            <a:off x="201168" y="1600200"/>
            <a:ext cx="960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ACADÉMIE</a:t>
            </a:r>
            <a:endParaRPr lang="en-US" sz="1050" dirty="0"/>
          </a:p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 CRÉTEIL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146304" y="2221992"/>
            <a:ext cx="1078992" cy="667512"/>
          </a:xfrm>
          <a:prstGeom prst="roundRect">
            <a:avLst>
              <a:gd name="adj" fmla="val 16438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40"/>
          <p:cNvSpPr/>
          <p:nvPr/>
        </p:nvSpPr>
        <p:spPr>
          <a:xfrm>
            <a:off x="246888" y="2359152"/>
            <a:ext cx="868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PRÉPARATION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CAPLP &amp; 3E CONCOURS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301752" y="3429000"/>
            <a:ext cx="768096" cy="676656"/>
          </a:xfrm>
          <a:prstGeom prst="roundRect">
            <a:avLst>
              <a:gd name="adj" fmla="val 13514"/>
            </a:avLst>
          </a:prstGeom>
          <a:solidFill>
            <a:srgbClr val="FFFFFF"/>
          </a:solidFill>
          <a:ln w="10160">
            <a:solidFill>
              <a:srgbClr val="D9DDE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448056" y="3584448"/>
            <a:ext cx="47548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2026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2027</a:t>
            </a:r>
            <a:endParaRPr lang="en-US" sz="1700" dirty="0"/>
          </a:p>
        </p:txBody>
      </p:sp>
      <p:sp>
        <p:nvSpPr>
          <p:cNvPr id="45" name="Shape 43"/>
          <p:cNvSpPr/>
          <p:nvPr/>
        </p:nvSpPr>
        <p:spPr>
          <a:xfrm>
            <a:off x="411480" y="4645152"/>
            <a:ext cx="54864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146304" y="4983480"/>
            <a:ext cx="10789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5B9C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SÉANCE / SÉQUENCE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1737360" y="320040"/>
            <a:ext cx="1013429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CONCEVOIR UNE SÉANCE OU UNE SÉQUENCE</a:t>
            </a:r>
            <a:endParaRPr lang="en-US" sz="2900" dirty="0"/>
          </a:p>
        </p:txBody>
      </p:sp>
      <p:sp>
        <p:nvSpPr>
          <p:cNvPr id="48" name="Text 46"/>
          <p:cNvSpPr/>
          <p:nvPr/>
        </p:nvSpPr>
        <p:spPr>
          <a:xfrm>
            <a:off x="1737360" y="749808"/>
            <a:ext cx="8614151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proposition mise en page plus lisible, structurée par codes couleurs et centrée sur la logique professionnelle du RAEP.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1737360" y="1024128"/>
            <a:ext cx="1554480" cy="32004"/>
          </a:xfrm>
          <a:prstGeom prst="rect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Shape 48"/>
          <p:cNvSpPr/>
          <p:nvPr/>
        </p:nvSpPr>
        <p:spPr>
          <a:xfrm>
            <a:off x="11405311" y="246888"/>
            <a:ext cx="530352" cy="0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1" name="Shape 49"/>
          <p:cNvSpPr/>
          <p:nvPr/>
        </p:nvSpPr>
        <p:spPr>
          <a:xfrm>
            <a:off x="11935663" y="246888"/>
            <a:ext cx="0" cy="512064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Shape 50"/>
          <p:cNvSpPr/>
          <p:nvPr/>
        </p:nvSpPr>
        <p:spPr>
          <a:xfrm>
            <a:off x="1737360" y="1481328"/>
            <a:ext cx="2423846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5240">
            <a:solidFill>
              <a:srgbClr val="1F5B9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3" name="Shape 51"/>
          <p:cNvSpPr/>
          <p:nvPr/>
        </p:nvSpPr>
        <p:spPr>
          <a:xfrm>
            <a:off x="1920240" y="1682496"/>
            <a:ext cx="438912" cy="438912"/>
          </a:xfrm>
          <a:prstGeom prst="ellipse">
            <a:avLst/>
          </a:prstGeom>
          <a:solidFill>
            <a:srgbClr val="1F5B9C"/>
          </a:solidFill>
          <a:ln w="12700">
            <a:solidFill>
              <a:srgbClr val="1F5B9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4" name="Text 52"/>
          <p:cNvSpPr/>
          <p:nvPr/>
        </p:nvSpPr>
        <p:spPr>
          <a:xfrm>
            <a:off x="1920240" y="1773936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1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2487168" y="1728216"/>
            <a:ext cx="15551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ANALYSER</a:t>
            </a:r>
            <a:endParaRPr lang="en-US" sz="1450" dirty="0"/>
          </a:p>
        </p:txBody>
      </p:sp>
      <p:sp>
        <p:nvSpPr>
          <p:cNvPr id="56" name="Text 54"/>
          <p:cNvSpPr/>
          <p:nvPr/>
        </p:nvSpPr>
        <p:spPr>
          <a:xfrm>
            <a:off x="2487168" y="1984248"/>
            <a:ext cx="1555166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documents, contexte, élèves, référentiels</a:t>
            </a:r>
            <a:endParaRPr lang="en-US" sz="920" dirty="0"/>
          </a:p>
        </p:txBody>
      </p:sp>
      <p:sp>
        <p:nvSpPr>
          <p:cNvPr id="57" name="Shape 55"/>
          <p:cNvSpPr/>
          <p:nvPr/>
        </p:nvSpPr>
        <p:spPr>
          <a:xfrm>
            <a:off x="4179494" y="1956816"/>
            <a:ext cx="109728" cy="0"/>
          </a:xfrm>
          <a:prstGeom prst="line">
            <a:avLst/>
          </a:prstGeom>
          <a:noFill/>
          <a:ln w="13970">
            <a:solidFill>
              <a:srgbClr val="BFC7D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8" name="Shape 56"/>
          <p:cNvSpPr/>
          <p:nvPr/>
        </p:nvSpPr>
        <p:spPr>
          <a:xfrm>
            <a:off x="4307510" y="1481328"/>
            <a:ext cx="2423846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5240">
            <a:solidFill>
              <a:srgbClr val="13A6B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9" name="Shape 57"/>
          <p:cNvSpPr/>
          <p:nvPr/>
        </p:nvSpPr>
        <p:spPr>
          <a:xfrm>
            <a:off x="4490390" y="1682496"/>
            <a:ext cx="438912" cy="438912"/>
          </a:xfrm>
          <a:prstGeom prst="ellipse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0" name="Text 58"/>
          <p:cNvSpPr/>
          <p:nvPr/>
        </p:nvSpPr>
        <p:spPr>
          <a:xfrm>
            <a:off x="4490390" y="1773936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</a:t>
            </a:r>
            <a:endParaRPr lang="en-US" sz="1600" dirty="0"/>
          </a:p>
        </p:txBody>
      </p:sp>
      <p:sp>
        <p:nvSpPr>
          <p:cNvPr id="61" name="Text 59"/>
          <p:cNvSpPr/>
          <p:nvPr/>
        </p:nvSpPr>
        <p:spPr>
          <a:xfrm>
            <a:off x="5057318" y="1728216"/>
            <a:ext cx="15551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CONCEVOIR</a:t>
            </a:r>
            <a:endParaRPr lang="en-US" sz="1450" dirty="0"/>
          </a:p>
        </p:txBody>
      </p:sp>
      <p:sp>
        <p:nvSpPr>
          <p:cNvPr id="62" name="Text 60"/>
          <p:cNvSpPr/>
          <p:nvPr/>
        </p:nvSpPr>
        <p:spPr>
          <a:xfrm>
            <a:off x="5057318" y="1984248"/>
            <a:ext cx="1555166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objectifs, démarches, activités, supports</a:t>
            </a:r>
            <a:endParaRPr lang="en-US" sz="920" dirty="0"/>
          </a:p>
        </p:txBody>
      </p:sp>
      <p:sp>
        <p:nvSpPr>
          <p:cNvPr id="63" name="Shape 61"/>
          <p:cNvSpPr/>
          <p:nvPr/>
        </p:nvSpPr>
        <p:spPr>
          <a:xfrm>
            <a:off x="6749644" y="1956816"/>
            <a:ext cx="109728" cy="0"/>
          </a:xfrm>
          <a:prstGeom prst="line">
            <a:avLst/>
          </a:prstGeom>
          <a:noFill/>
          <a:ln w="13970">
            <a:solidFill>
              <a:srgbClr val="BFC7D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4" name="Shape 62"/>
          <p:cNvSpPr/>
          <p:nvPr/>
        </p:nvSpPr>
        <p:spPr>
          <a:xfrm>
            <a:off x="6877660" y="1481328"/>
            <a:ext cx="2423846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5240">
            <a:solidFill>
              <a:srgbClr val="E790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5" name="Shape 63"/>
          <p:cNvSpPr/>
          <p:nvPr/>
        </p:nvSpPr>
        <p:spPr>
          <a:xfrm>
            <a:off x="7060540" y="1682496"/>
            <a:ext cx="438912" cy="438912"/>
          </a:xfrm>
          <a:prstGeom prst="ellipse">
            <a:avLst/>
          </a:prstGeom>
          <a:solidFill>
            <a:srgbClr val="E79043"/>
          </a:solidFill>
          <a:ln w="12700">
            <a:solidFill>
              <a:srgbClr val="E790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6" name="Text 64"/>
          <p:cNvSpPr/>
          <p:nvPr/>
        </p:nvSpPr>
        <p:spPr>
          <a:xfrm>
            <a:off x="7060540" y="1773936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3</a:t>
            </a:r>
            <a:endParaRPr lang="en-US" sz="1600" dirty="0"/>
          </a:p>
        </p:txBody>
      </p:sp>
      <p:sp>
        <p:nvSpPr>
          <p:cNvPr id="67" name="Text 65"/>
          <p:cNvSpPr/>
          <p:nvPr/>
        </p:nvSpPr>
        <p:spPr>
          <a:xfrm>
            <a:off x="7627468" y="1728216"/>
            <a:ext cx="15551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METTRE EN ŒUVRE</a:t>
            </a:r>
            <a:endParaRPr lang="en-US" sz="1450" dirty="0"/>
          </a:p>
        </p:txBody>
      </p:sp>
      <p:sp>
        <p:nvSpPr>
          <p:cNvPr id="68" name="Text 66"/>
          <p:cNvSpPr/>
          <p:nvPr/>
        </p:nvSpPr>
        <p:spPr>
          <a:xfrm>
            <a:off x="7627468" y="1984248"/>
            <a:ext cx="1555166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accueil, consignes, activité, régulation</a:t>
            </a:r>
            <a:endParaRPr lang="en-US" sz="920" dirty="0"/>
          </a:p>
        </p:txBody>
      </p:sp>
      <p:sp>
        <p:nvSpPr>
          <p:cNvPr id="69" name="Shape 67"/>
          <p:cNvSpPr/>
          <p:nvPr/>
        </p:nvSpPr>
        <p:spPr>
          <a:xfrm>
            <a:off x="9319793" y="1956816"/>
            <a:ext cx="109728" cy="0"/>
          </a:xfrm>
          <a:prstGeom prst="line">
            <a:avLst/>
          </a:prstGeom>
          <a:noFill/>
          <a:ln w="13970">
            <a:solidFill>
              <a:srgbClr val="BFC7D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0" name="Shape 68"/>
          <p:cNvSpPr/>
          <p:nvPr/>
        </p:nvSpPr>
        <p:spPr>
          <a:xfrm>
            <a:off x="9447809" y="1481328"/>
            <a:ext cx="2423846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5240">
            <a:solidFill>
              <a:srgbClr val="93C47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1" name="Shape 69"/>
          <p:cNvSpPr/>
          <p:nvPr/>
        </p:nvSpPr>
        <p:spPr>
          <a:xfrm>
            <a:off x="9630689" y="1682496"/>
            <a:ext cx="438912" cy="438912"/>
          </a:xfrm>
          <a:prstGeom prst="ellipse">
            <a:avLst/>
          </a:prstGeom>
          <a:solidFill>
            <a:srgbClr val="93C47D"/>
          </a:solidFill>
          <a:ln w="12700">
            <a:solidFill>
              <a:srgbClr val="93C47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70"/>
          <p:cNvSpPr/>
          <p:nvPr/>
        </p:nvSpPr>
        <p:spPr>
          <a:xfrm>
            <a:off x="9630689" y="1773936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4</a:t>
            </a:r>
            <a:endParaRPr lang="en-US" sz="1600" dirty="0"/>
          </a:p>
        </p:txBody>
      </p:sp>
      <p:sp>
        <p:nvSpPr>
          <p:cNvPr id="73" name="Text 71"/>
          <p:cNvSpPr/>
          <p:nvPr/>
        </p:nvSpPr>
        <p:spPr>
          <a:xfrm>
            <a:off x="10197617" y="1728216"/>
            <a:ext cx="15551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ÉVALUER</a:t>
            </a:r>
            <a:endParaRPr lang="en-US" sz="1450" dirty="0"/>
          </a:p>
        </p:txBody>
      </p:sp>
      <p:sp>
        <p:nvSpPr>
          <p:cNvPr id="74" name="Text 72"/>
          <p:cNvSpPr/>
          <p:nvPr/>
        </p:nvSpPr>
        <p:spPr>
          <a:xfrm>
            <a:off x="10197617" y="1984248"/>
            <a:ext cx="1555166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critères, traces, bilan, perspectives</a:t>
            </a:r>
            <a:endParaRPr lang="en-US" sz="920" dirty="0"/>
          </a:p>
        </p:txBody>
      </p:sp>
      <p:sp>
        <p:nvSpPr>
          <p:cNvPr id="75" name="Shape 73"/>
          <p:cNvSpPr/>
          <p:nvPr/>
        </p:nvSpPr>
        <p:spPr>
          <a:xfrm>
            <a:off x="1737360" y="2807208"/>
            <a:ext cx="329184" cy="329184"/>
          </a:xfrm>
          <a:prstGeom prst="ellipse">
            <a:avLst/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6" name="Text 74"/>
          <p:cNvSpPr/>
          <p:nvPr/>
        </p:nvSpPr>
        <p:spPr>
          <a:xfrm>
            <a:off x="1737360" y="2862072"/>
            <a:ext cx="32918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</a:t>
            </a:r>
            <a:endParaRPr lang="en-US" sz="1300" dirty="0"/>
          </a:p>
        </p:txBody>
      </p:sp>
      <p:sp>
        <p:nvSpPr>
          <p:cNvPr id="77" name="Text 75"/>
          <p:cNvSpPr/>
          <p:nvPr/>
        </p:nvSpPr>
        <p:spPr>
          <a:xfrm>
            <a:off x="2148840" y="2825496"/>
            <a:ext cx="4160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CE QUE LE DOSSIER DOIT RENDRE LISIBLE</a:t>
            </a:r>
            <a:endParaRPr lang="en-US" sz="1500" dirty="0"/>
          </a:p>
        </p:txBody>
      </p:sp>
      <p:sp>
        <p:nvSpPr>
          <p:cNvPr id="78" name="Shape 76"/>
          <p:cNvSpPr/>
          <p:nvPr/>
        </p:nvSpPr>
        <p:spPr>
          <a:xfrm>
            <a:off x="1737360" y="3200400"/>
            <a:ext cx="3280562" cy="1508760"/>
          </a:xfrm>
          <a:prstGeom prst="roundRect">
            <a:avLst>
              <a:gd name="adj" fmla="val 4848"/>
            </a:avLst>
          </a:prstGeom>
          <a:solidFill>
            <a:srgbClr val="FFFFFF"/>
          </a:solidFill>
          <a:ln w="13970">
            <a:solidFill>
              <a:srgbClr val="1F5B9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9" name="Shape 77"/>
          <p:cNvSpPr/>
          <p:nvPr/>
        </p:nvSpPr>
        <p:spPr>
          <a:xfrm>
            <a:off x="1737360" y="3200400"/>
            <a:ext cx="82296" cy="1508760"/>
          </a:xfrm>
          <a:prstGeom prst="rect">
            <a:avLst/>
          </a:prstGeom>
          <a:solidFill>
            <a:srgbClr val="1F5B9C"/>
          </a:solidFill>
          <a:ln w="12700">
            <a:solidFill>
              <a:srgbClr val="1F5B9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0" name="Text 78"/>
          <p:cNvSpPr/>
          <p:nvPr/>
        </p:nvSpPr>
        <p:spPr>
          <a:xfrm>
            <a:off x="1938528" y="3319272"/>
            <a:ext cx="298795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INTENTION PÉDAGOGIQUE</a:t>
            </a:r>
            <a:endParaRPr lang="en-US" sz="1300" dirty="0"/>
          </a:p>
        </p:txBody>
      </p:sp>
      <p:sp>
        <p:nvSpPr>
          <p:cNvPr id="81" name="Text 79"/>
          <p:cNvSpPr/>
          <p:nvPr/>
        </p:nvSpPr>
        <p:spPr>
          <a:xfrm>
            <a:off x="1938528" y="3621024"/>
            <a:ext cx="2987954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ce que les élèves doivent apprendre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la situation-problème ou l’entrée disciplinaire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le lien avec le référentiel</a:t>
            </a:r>
            <a:endParaRPr lang="en-US" sz="950" dirty="0"/>
          </a:p>
        </p:txBody>
      </p:sp>
      <p:sp>
        <p:nvSpPr>
          <p:cNvPr id="82" name="Shape 80"/>
          <p:cNvSpPr/>
          <p:nvPr/>
        </p:nvSpPr>
        <p:spPr>
          <a:xfrm>
            <a:off x="5164226" y="3200400"/>
            <a:ext cx="3280562" cy="1508760"/>
          </a:xfrm>
          <a:prstGeom prst="roundRect">
            <a:avLst>
              <a:gd name="adj" fmla="val 4848"/>
            </a:avLst>
          </a:prstGeom>
          <a:solidFill>
            <a:srgbClr val="FFFFFF"/>
          </a:solidFill>
          <a:ln w="13970">
            <a:solidFill>
              <a:srgbClr val="13A6B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3" name="Shape 81"/>
          <p:cNvSpPr/>
          <p:nvPr/>
        </p:nvSpPr>
        <p:spPr>
          <a:xfrm>
            <a:off x="5164226" y="3200400"/>
            <a:ext cx="82296" cy="1508760"/>
          </a:xfrm>
          <a:prstGeom prst="rect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4" name="Text 82"/>
          <p:cNvSpPr/>
          <p:nvPr/>
        </p:nvSpPr>
        <p:spPr>
          <a:xfrm>
            <a:off x="5365394" y="3319272"/>
            <a:ext cx="298795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ORGANISATION DIDACTIQUE</a:t>
            </a:r>
            <a:endParaRPr lang="en-US" sz="1300" dirty="0"/>
          </a:p>
        </p:txBody>
      </p:sp>
      <p:sp>
        <p:nvSpPr>
          <p:cNvPr id="85" name="Text 83"/>
          <p:cNvSpPr/>
          <p:nvPr/>
        </p:nvSpPr>
        <p:spPr>
          <a:xfrm>
            <a:off x="5365394" y="3621024"/>
            <a:ext cx="2987954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progression de l’investigation à la réalisation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supports et contraintes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rôle des notions et des compétences</a:t>
            </a:r>
            <a:endParaRPr lang="en-US" sz="950" dirty="0"/>
          </a:p>
        </p:txBody>
      </p:sp>
      <p:sp>
        <p:nvSpPr>
          <p:cNvPr id="86" name="Shape 84"/>
          <p:cNvSpPr/>
          <p:nvPr/>
        </p:nvSpPr>
        <p:spPr>
          <a:xfrm>
            <a:off x="8591093" y="3200400"/>
            <a:ext cx="3280562" cy="1508760"/>
          </a:xfrm>
          <a:prstGeom prst="roundRect">
            <a:avLst>
              <a:gd name="adj" fmla="val 4848"/>
            </a:avLst>
          </a:prstGeom>
          <a:solidFill>
            <a:srgbClr val="FFFFFF"/>
          </a:solidFill>
          <a:ln w="13970">
            <a:solidFill>
              <a:srgbClr val="E790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7" name="Shape 85"/>
          <p:cNvSpPr/>
          <p:nvPr/>
        </p:nvSpPr>
        <p:spPr>
          <a:xfrm>
            <a:off x="8591093" y="3200400"/>
            <a:ext cx="82296" cy="1508760"/>
          </a:xfrm>
          <a:prstGeom prst="rect">
            <a:avLst/>
          </a:prstGeom>
          <a:solidFill>
            <a:srgbClr val="E79043"/>
          </a:solidFill>
          <a:ln w="12700">
            <a:solidFill>
              <a:srgbClr val="E790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8" name="Text 86"/>
          <p:cNvSpPr/>
          <p:nvPr/>
        </p:nvSpPr>
        <p:spPr>
          <a:xfrm>
            <a:off x="8792261" y="3319272"/>
            <a:ext cx="298795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POSTURE PROFESSIONNELLE</a:t>
            </a:r>
            <a:endParaRPr lang="en-US" sz="1300" dirty="0"/>
          </a:p>
        </p:txBody>
      </p:sp>
      <p:sp>
        <p:nvSpPr>
          <p:cNvPr id="89" name="Text 87"/>
          <p:cNvSpPr/>
          <p:nvPr/>
        </p:nvSpPr>
        <p:spPr>
          <a:xfrm>
            <a:off x="8792261" y="3621024"/>
            <a:ext cx="2987954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gestion du groupe et de l’espace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régulation et remédiation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évaluation et verbalisation</a:t>
            </a:r>
            <a:endParaRPr lang="en-US" sz="950" dirty="0"/>
          </a:p>
        </p:txBody>
      </p:sp>
      <p:sp>
        <p:nvSpPr>
          <p:cNvPr id="90" name="Shape 88"/>
          <p:cNvSpPr/>
          <p:nvPr/>
        </p:nvSpPr>
        <p:spPr>
          <a:xfrm>
            <a:off x="1737360" y="4983480"/>
            <a:ext cx="10134295" cy="768096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397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1" name="Shape 89"/>
          <p:cNvSpPr/>
          <p:nvPr/>
        </p:nvSpPr>
        <p:spPr>
          <a:xfrm>
            <a:off x="1737360" y="4983480"/>
            <a:ext cx="82296" cy="768096"/>
          </a:xfrm>
          <a:prstGeom prst="rect">
            <a:avLst/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2" name="Text 90"/>
          <p:cNvSpPr/>
          <p:nvPr/>
        </p:nvSpPr>
        <p:spPr>
          <a:xfrm>
            <a:off x="1938528" y="5102352"/>
            <a:ext cx="9841687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LOGIQUE D’ENSEMBLE</a:t>
            </a:r>
            <a:endParaRPr lang="en-US" sz="1400" dirty="0"/>
          </a:p>
        </p:txBody>
      </p:sp>
      <p:sp>
        <p:nvSpPr>
          <p:cNvPr id="93" name="Text 91"/>
          <p:cNvSpPr/>
          <p:nvPr/>
        </p:nvSpPr>
        <p:spPr>
          <a:xfrm>
            <a:off x="1938528" y="5404104"/>
            <a:ext cx="9841687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Passer d’un outil de préparation à une démonstration professionnelle : chaque choix doit pouvoir être expliqué, justifié et relié aux apprentissages.</a:t>
            </a:r>
            <a:endParaRPr lang="en-US" sz="1050" dirty="0"/>
          </a:p>
        </p:txBody>
      </p:sp>
      <p:sp>
        <p:nvSpPr>
          <p:cNvPr id="94" name="Shape 92"/>
          <p:cNvSpPr/>
          <p:nvPr/>
        </p:nvSpPr>
        <p:spPr>
          <a:xfrm>
            <a:off x="1737360" y="6199632"/>
            <a:ext cx="10134295" cy="438912"/>
          </a:xfrm>
          <a:prstGeom prst="roundRect">
            <a:avLst>
              <a:gd name="adj" fmla="val 16667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5" name="Text 93"/>
          <p:cNvSpPr/>
          <p:nvPr/>
        </p:nvSpPr>
        <p:spPr>
          <a:xfrm>
            <a:off x="1965960" y="6318504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À RETENIR</a:t>
            </a:r>
            <a:endParaRPr lang="en-US" sz="1250" dirty="0"/>
          </a:p>
        </p:txBody>
      </p:sp>
      <p:sp>
        <p:nvSpPr>
          <p:cNvPr id="96" name="Shape 94"/>
          <p:cNvSpPr/>
          <p:nvPr/>
        </p:nvSpPr>
        <p:spPr>
          <a:xfrm>
            <a:off x="3017520" y="6291072"/>
            <a:ext cx="0" cy="246888"/>
          </a:xfrm>
          <a:prstGeom prst="line">
            <a:avLst/>
          </a:prstGeom>
          <a:noFill/>
          <a:ln w="12700">
            <a:solidFill>
              <a:srgbClr val="72D2D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7" name="Text 95"/>
          <p:cNvSpPr/>
          <p:nvPr/>
        </p:nvSpPr>
        <p:spPr>
          <a:xfrm>
            <a:off x="3154680" y="6309360"/>
            <a:ext cx="84426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qualité de mise en page sert la lisibilité du raisonnement : chaque zone correspond à une fonction claire.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89888" cy="6858000"/>
          </a:xfrm>
          <a:prstGeom prst="rect">
            <a:avLst/>
          </a:prstGeom>
          <a:solidFill>
            <a:srgbClr val="F7F8FA"/>
          </a:solidFill>
          <a:ln w="12700">
            <a:solidFill>
              <a:srgbClr val="F7F8F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01168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201168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201168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201168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01168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01168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201168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310896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310896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310896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310896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310896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310896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310896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420624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420624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420624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420624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420624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420624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420624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530352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Shape 23"/>
          <p:cNvSpPr/>
          <p:nvPr/>
        </p:nvSpPr>
        <p:spPr>
          <a:xfrm>
            <a:off x="530352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530352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530352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530352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530352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Shape 28"/>
          <p:cNvSpPr/>
          <p:nvPr/>
        </p:nvSpPr>
        <p:spPr>
          <a:xfrm>
            <a:off x="530352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Shape 29"/>
          <p:cNvSpPr/>
          <p:nvPr/>
        </p:nvSpPr>
        <p:spPr>
          <a:xfrm>
            <a:off x="640080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640080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640080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Shape 32"/>
          <p:cNvSpPr/>
          <p:nvPr/>
        </p:nvSpPr>
        <p:spPr>
          <a:xfrm>
            <a:off x="640080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Shape 33"/>
          <p:cNvSpPr/>
          <p:nvPr/>
        </p:nvSpPr>
        <p:spPr>
          <a:xfrm>
            <a:off x="640080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4"/>
          <p:cNvSpPr/>
          <p:nvPr/>
        </p:nvSpPr>
        <p:spPr>
          <a:xfrm>
            <a:off x="640080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Shape 35"/>
          <p:cNvSpPr/>
          <p:nvPr/>
        </p:nvSpPr>
        <p:spPr>
          <a:xfrm>
            <a:off x="640080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6"/>
          <p:cNvSpPr/>
          <p:nvPr/>
        </p:nvSpPr>
        <p:spPr>
          <a:xfrm>
            <a:off x="201168" y="502920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DESIGN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&amp; MÉTIERS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D’ART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228600" y="1417320"/>
            <a:ext cx="64008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8"/>
          <p:cNvSpPr/>
          <p:nvPr/>
        </p:nvSpPr>
        <p:spPr>
          <a:xfrm>
            <a:off x="201168" y="1600200"/>
            <a:ext cx="960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ACADÉMIE</a:t>
            </a:r>
            <a:endParaRPr lang="en-US" sz="1050" dirty="0"/>
          </a:p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 CRÉTEIL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146304" y="2221992"/>
            <a:ext cx="1078992" cy="667512"/>
          </a:xfrm>
          <a:prstGeom prst="roundRect">
            <a:avLst>
              <a:gd name="adj" fmla="val 16438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40"/>
          <p:cNvSpPr/>
          <p:nvPr/>
        </p:nvSpPr>
        <p:spPr>
          <a:xfrm>
            <a:off x="246888" y="2359152"/>
            <a:ext cx="868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PRÉPARATION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CAPLP &amp; 3E CONCOURS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301752" y="3429000"/>
            <a:ext cx="768096" cy="676656"/>
          </a:xfrm>
          <a:prstGeom prst="roundRect">
            <a:avLst>
              <a:gd name="adj" fmla="val 13514"/>
            </a:avLst>
          </a:prstGeom>
          <a:solidFill>
            <a:srgbClr val="FFFFFF"/>
          </a:solidFill>
          <a:ln w="10160">
            <a:solidFill>
              <a:srgbClr val="D9DDE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448056" y="3584448"/>
            <a:ext cx="47548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2026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2027</a:t>
            </a:r>
            <a:endParaRPr lang="en-US" sz="1700" dirty="0"/>
          </a:p>
        </p:txBody>
      </p:sp>
      <p:sp>
        <p:nvSpPr>
          <p:cNvPr id="45" name="Shape 43"/>
          <p:cNvSpPr/>
          <p:nvPr/>
        </p:nvSpPr>
        <p:spPr>
          <a:xfrm>
            <a:off x="411480" y="4645152"/>
            <a:ext cx="54864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146304" y="4983480"/>
            <a:ext cx="10789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5B9C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FICHE PÉDAGOGIQUE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1737360" y="320040"/>
            <a:ext cx="1013429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CONSTRUIRE LA FICHE DE SÉQUENCE</a:t>
            </a:r>
            <a:endParaRPr lang="en-US" sz="2900" dirty="0"/>
          </a:p>
        </p:txBody>
      </p:sp>
      <p:sp>
        <p:nvSpPr>
          <p:cNvPr id="48" name="Text 46"/>
          <p:cNvSpPr/>
          <p:nvPr/>
        </p:nvSpPr>
        <p:spPr>
          <a:xfrm>
            <a:off x="1737360" y="749808"/>
            <a:ext cx="8614151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cadre visuel pour relier informations pratiques, objectifs, compétences et déroulé des apprentissages.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1737360" y="1024128"/>
            <a:ext cx="1554480" cy="32004"/>
          </a:xfrm>
          <a:prstGeom prst="rect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Shape 48"/>
          <p:cNvSpPr/>
          <p:nvPr/>
        </p:nvSpPr>
        <p:spPr>
          <a:xfrm>
            <a:off x="11405311" y="246888"/>
            <a:ext cx="530352" cy="0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1" name="Shape 49"/>
          <p:cNvSpPr/>
          <p:nvPr/>
        </p:nvSpPr>
        <p:spPr>
          <a:xfrm>
            <a:off x="11935663" y="246888"/>
            <a:ext cx="0" cy="512064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Shape 50"/>
          <p:cNvSpPr/>
          <p:nvPr/>
        </p:nvSpPr>
        <p:spPr>
          <a:xfrm>
            <a:off x="1737360" y="1325880"/>
            <a:ext cx="10134295" cy="658368"/>
          </a:xfrm>
          <a:prstGeom prst="roundRect">
            <a:avLst>
              <a:gd name="adj" fmla="val 13889"/>
            </a:avLst>
          </a:prstGeom>
          <a:solidFill>
            <a:srgbClr val="EAF1F8"/>
          </a:solidFill>
          <a:ln w="8890">
            <a:solidFill>
              <a:srgbClr val="D7DEE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3" name="Text 51"/>
          <p:cNvSpPr/>
          <p:nvPr/>
        </p:nvSpPr>
        <p:spPr>
          <a:xfrm>
            <a:off x="1901952" y="1444752"/>
            <a:ext cx="227754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F5B9C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CLASSE / NIVEAU</a:t>
            </a:r>
            <a:endParaRPr lang="en-US" sz="1050" dirty="0"/>
          </a:p>
        </p:txBody>
      </p:sp>
      <p:sp>
        <p:nvSpPr>
          <p:cNvPr id="54" name="Text 52"/>
          <p:cNvSpPr/>
          <p:nvPr/>
        </p:nvSpPr>
        <p:spPr>
          <a:xfrm>
            <a:off x="1901952" y="1655064"/>
            <a:ext cx="227754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60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et filière</a:t>
            </a:r>
            <a:endParaRPr lang="en-US" sz="860" dirty="0"/>
          </a:p>
        </p:txBody>
      </p:sp>
      <p:sp>
        <p:nvSpPr>
          <p:cNvPr id="55" name="Shape 53"/>
          <p:cNvSpPr/>
          <p:nvPr/>
        </p:nvSpPr>
        <p:spPr>
          <a:xfrm>
            <a:off x="4270934" y="1417320"/>
            <a:ext cx="0" cy="466344"/>
          </a:xfrm>
          <a:prstGeom prst="line">
            <a:avLst/>
          </a:prstGeom>
          <a:noFill/>
          <a:ln w="7620">
            <a:solidFill>
              <a:srgbClr val="BFC7D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6" name="Text 54"/>
          <p:cNvSpPr/>
          <p:nvPr/>
        </p:nvSpPr>
        <p:spPr>
          <a:xfrm>
            <a:off x="4435526" y="1444752"/>
            <a:ext cx="227754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F5B9C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SÉQUENCE / SUJET</a:t>
            </a:r>
            <a:endParaRPr lang="en-US" sz="1050" dirty="0"/>
          </a:p>
        </p:txBody>
      </p:sp>
      <p:sp>
        <p:nvSpPr>
          <p:cNvPr id="57" name="Text 55"/>
          <p:cNvSpPr/>
          <p:nvPr/>
        </p:nvSpPr>
        <p:spPr>
          <a:xfrm>
            <a:off x="4435526" y="1655064"/>
            <a:ext cx="227754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60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Titre court et problématisé</a:t>
            </a:r>
            <a:endParaRPr lang="en-US" sz="860" dirty="0"/>
          </a:p>
        </p:txBody>
      </p:sp>
      <p:sp>
        <p:nvSpPr>
          <p:cNvPr id="58" name="Shape 56"/>
          <p:cNvSpPr/>
          <p:nvPr/>
        </p:nvSpPr>
        <p:spPr>
          <a:xfrm>
            <a:off x="6804508" y="1417320"/>
            <a:ext cx="0" cy="466344"/>
          </a:xfrm>
          <a:prstGeom prst="line">
            <a:avLst/>
          </a:prstGeom>
          <a:noFill/>
          <a:ln w="7620">
            <a:solidFill>
              <a:srgbClr val="BFC7D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9" name="Text 57"/>
          <p:cNvSpPr/>
          <p:nvPr/>
        </p:nvSpPr>
        <p:spPr>
          <a:xfrm>
            <a:off x="6969100" y="1444752"/>
            <a:ext cx="227754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F5B9C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NOMBRE DE SÉANCES</a:t>
            </a:r>
            <a:endParaRPr lang="en-US" sz="1050" dirty="0"/>
          </a:p>
        </p:txBody>
      </p:sp>
      <p:sp>
        <p:nvSpPr>
          <p:cNvPr id="60" name="Text 58"/>
          <p:cNvSpPr/>
          <p:nvPr/>
        </p:nvSpPr>
        <p:spPr>
          <a:xfrm>
            <a:off x="6969100" y="1655064"/>
            <a:ext cx="227754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60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Temporalité</a:t>
            </a:r>
            <a:endParaRPr lang="en-US" sz="860" dirty="0"/>
          </a:p>
        </p:txBody>
      </p:sp>
      <p:sp>
        <p:nvSpPr>
          <p:cNvPr id="61" name="Shape 59"/>
          <p:cNvSpPr/>
          <p:nvPr/>
        </p:nvSpPr>
        <p:spPr>
          <a:xfrm>
            <a:off x="9338081" y="1417320"/>
            <a:ext cx="0" cy="466344"/>
          </a:xfrm>
          <a:prstGeom prst="line">
            <a:avLst/>
          </a:prstGeom>
          <a:noFill/>
          <a:ln w="7620">
            <a:solidFill>
              <a:srgbClr val="BFC7D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2" name="Text 60"/>
          <p:cNvSpPr/>
          <p:nvPr/>
        </p:nvSpPr>
        <p:spPr>
          <a:xfrm>
            <a:off x="9502673" y="1444752"/>
            <a:ext cx="227754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F5B9C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ENSEIGNANT</a:t>
            </a:r>
            <a:endParaRPr lang="en-US" sz="1050" dirty="0"/>
          </a:p>
        </p:txBody>
      </p:sp>
      <p:sp>
        <p:nvSpPr>
          <p:cNvPr id="63" name="Text 61"/>
          <p:cNvSpPr/>
          <p:nvPr/>
        </p:nvSpPr>
        <p:spPr>
          <a:xfrm>
            <a:off x="9502673" y="1655064"/>
            <a:ext cx="227754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60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Nom / binôme</a:t>
            </a:r>
            <a:endParaRPr lang="en-US" sz="860" dirty="0"/>
          </a:p>
        </p:txBody>
      </p:sp>
      <p:sp>
        <p:nvSpPr>
          <p:cNvPr id="64" name="Shape 62"/>
          <p:cNvSpPr/>
          <p:nvPr/>
        </p:nvSpPr>
        <p:spPr>
          <a:xfrm>
            <a:off x="1737360" y="2029968"/>
            <a:ext cx="329184" cy="329184"/>
          </a:xfrm>
          <a:prstGeom prst="ellipse">
            <a:avLst/>
          </a:prstGeom>
          <a:solidFill>
            <a:srgbClr val="1F5B9C"/>
          </a:solidFill>
          <a:ln w="12700">
            <a:solidFill>
              <a:srgbClr val="1F5B9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5" name="Text 63"/>
          <p:cNvSpPr/>
          <p:nvPr/>
        </p:nvSpPr>
        <p:spPr>
          <a:xfrm>
            <a:off x="1737360" y="2084832"/>
            <a:ext cx="32918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1</a:t>
            </a:r>
            <a:endParaRPr lang="en-US" sz="1300" dirty="0"/>
          </a:p>
        </p:txBody>
      </p:sp>
      <p:sp>
        <p:nvSpPr>
          <p:cNvPr id="66" name="Text 64"/>
          <p:cNvSpPr/>
          <p:nvPr/>
        </p:nvSpPr>
        <p:spPr>
          <a:xfrm>
            <a:off x="2148840" y="2048256"/>
            <a:ext cx="1965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F5B9C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INTENTION</a:t>
            </a:r>
            <a:endParaRPr lang="en-US" sz="1500" dirty="0"/>
          </a:p>
        </p:txBody>
      </p:sp>
      <p:sp>
        <p:nvSpPr>
          <p:cNvPr id="67" name="Shape 65"/>
          <p:cNvSpPr/>
          <p:nvPr/>
        </p:nvSpPr>
        <p:spPr>
          <a:xfrm>
            <a:off x="1737360" y="2395728"/>
            <a:ext cx="315468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3970">
            <a:solidFill>
              <a:srgbClr val="1F5B9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8" name="Shape 66"/>
          <p:cNvSpPr/>
          <p:nvPr/>
        </p:nvSpPr>
        <p:spPr>
          <a:xfrm>
            <a:off x="1737360" y="2395728"/>
            <a:ext cx="82296" cy="1051560"/>
          </a:xfrm>
          <a:prstGeom prst="rect">
            <a:avLst/>
          </a:prstGeom>
          <a:solidFill>
            <a:srgbClr val="1F5B9C"/>
          </a:solidFill>
          <a:ln w="12700">
            <a:solidFill>
              <a:srgbClr val="1F5B9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Text 67"/>
          <p:cNvSpPr/>
          <p:nvPr/>
        </p:nvSpPr>
        <p:spPr>
          <a:xfrm>
            <a:off x="1938528" y="2514600"/>
            <a:ext cx="28620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OBJECTIFS</a:t>
            </a:r>
            <a:endParaRPr lang="en-US" sz="1300" dirty="0"/>
          </a:p>
        </p:txBody>
      </p:sp>
      <p:sp>
        <p:nvSpPr>
          <p:cNvPr id="70" name="Text 68"/>
          <p:cNvSpPr/>
          <p:nvPr/>
        </p:nvSpPr>
        <p:spPr>
          <a:xfrm>
            <a:off x="1938528" y="2816352"/>
            <a:ext cx="2862072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8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Compétences, notions, savoir-faire, posture attendue.</a:t>
            </a:r>
            <a:endParaRPr lang="en-US" sz="980" dirty="0"/>
          </a:p>
        </p:txBody>
      </p:sp>
      <p:sp>
        <p:nvSpPr>
          <p:cNvPr id="71" name="Shape 69"/>
          <p:cNvSpPr/>
          <p:nvPr/>
        </p:nvSpPr>
        <p:spPr>
          <a:xfrm>
            <a:off x="1737360" y="3630168"/>
            <a:ext cx="315468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3970">
            <a:solidFill>
              <a:srgbClr val="1F5B9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Shape 70"/>
          <p:cNvSpPr/>
          <p:nvPr/>
        </p:nvSpPr>
        <p:spPr>
          <a:xfrm>
            <a:off x="1737360" y="3630168"/>
            <a:ext cx="82296" cy="1051560"/>
          </a:xfrm>
          <a:prstGeom prst="rect">
            <a:avLst/>
          </a:prstGeom>
          <a:solidFill>
            <a:srgbClr val="1F5B9C"/>
          </a:solidFill>
          <a:ln w="12700">
            <a:solidFill>
              <a:srgbClr val="1F5B9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3" name="Text 71"/>
          <p:cNvSpPr/>
          <p:nvPr/>
        </p:nvSpPr>
        <p:spPr>
          <a:xfrm>
            <a:off x="1938528" y="3749040"/>
            <a:ext cx="28620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OUVERTURE CULTURELLE</a:t>
            </a:r>
            <a:endParaRPr lang="en-US" sz="1300" dirty="0"/>
          </a:p>
        </p:txBody>
      </p:sp>
      <p:sp>
        <p:nvSpPr>
          <p:cNvPr id="74" name="Text 72"/>
          <p:cNvSpPr/>
          <p:nvPr/>
        </p:nvSpPr>
        <p:spPr>
          <a:xfrm>
            <a:off x="1938528" y="4050792"/>
            <a:ext cx="2862072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8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Références artistiques, culturelles, civiques ou professionnelles.</a:t>
            </a:r>
            <a:endParaRPr lang="en-US" sz="980" dirty="0"/>
          </a:p>
        </p:txBody>
      </p:sp>
      <p:sp>
        <p:nvSpPr>
          <p:cNvPr id="75" name="Shape 73"/>
          <p:cNvSpPr/>
          <p:nvPr/>
        </p:nvSpPr>
        <p:spPr>
          <a:xfrm>
            <a:off x="1737360" y="4864608"/>
            <a:ext cx="315468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3970">
            <a:solidFill>
              <a:srgbClr val="1F5B9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6" name="Shape 74"/>
          <p:cNvSpPr/>
          <p:nvPr/>
        </p:nvSpPr>
        <p:spPr>
          <a:xfrm>
            <a:off x="1737360" y="4864608"/>
            <a:ext cx="82296" cy="960120"/>
          </a:xfrm>
          <a:prstGeom prst="rect">
            <a:avLst/>
          </a:prstGeom>
          <a:solidFill>
            <a:srgbClr val="1F5B9C"/>
          </a:solidFill>
          <a:ln w="12700">
            <a:solidFill>
              <a:srgbClr val="1F5B9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7" name="Text 75"/>
          <p:cNvSpPr/>
          <p:nvPr/>
        </p:nvSpPr>
        <p:spPr>
          <a:xfrm>
            <a:off x="1938528" y="4983480"/>
            <a:ext cx="28620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COMPÉTENCES</a:t>
            </a:r>
            <a:endParaRPr lang="en-US" sz="1300" dirty="0"/>
          </a:p>
        </p:txBody>
      </p:sp>
      <p:sp>
        <p:nvSpPr>
          <p:cNvPr id="78" name="Text 76"/>
          <p:cNvSpPr/>
          <p:nvPr/>
        </p:nvSpPr>
        <p:spPr>
          <a:xfrm>
            <a:off x="1938528" y="5285232"/>
            <a:ext cx="2862072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8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Formuler ce qui est travaillé, observé et évalué.</a:t>
            </a:r>
            <a:endParaRPr lang="en-US" sz="980" dirty="0"/>
          </a:p>
        </p:txBody>
      </p:sp>
      <p:sp>
        <p:nvSpPr>
          <p:cNvPr id="79" name="Shape 77"/>
          <p:cNvSpPr/>
          <p:nvPr/>
        </p:nvSpPr>
        <p:spPr>
          <a:xfrm>
            <a:off x="5230368" y="2029968"/>
            <a:ext cx="329184" cy="329184"/>
          </a:xfrm>
          <a:prstGeom prst="ellipse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0" name="Text 78"/>
          <p:cNvSpPr/>
          <p:nvPr/>
        </p:nvSpPr>
        <p:spPr>
          <a:xfrm>
            <a:off x="5230368" y="2084832"/>
            <a:ext cx="32918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</a:t>
            </a:r>
            <a:endParaRPr lang="en-US" sz="1300" dirty="0"/>
          </a:p>
        </p:txBody>
      </p:sp>
      <p:sp>
        <p:nvSpPr>
          <p:cNvPr id="81" name="Text 79"/>
          <p:cNvSpPr/>
          <p:nvPr/>
        </p:nvSpPr>
        <p:spPr>
          <a:xfrm>
            <a:off x="5641848" y="2048256"/>
            <a:ext cx="1965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3A6B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PROGRESSION</a:t>
            </a:r>
            <a:endParaRPr lang="en-US" sz="1500" dirty="0"/>
          </a:p>
        </p:txBody>
      </p:sp>
      <p:sp>
        <p:nvSpPr>
          <p:cNvPr id="82" name="Shape 80"/>
          <p:cNvSpPr/>
          <p:nvPr/>
        </p:nvSpPr>
        <p:spPr>
          <a:xfrm>
            <a:off x="5230368" y="2395728"/>
            <a:ext cx="3246120" cy="941832"/>
          </a:xfrm>
          <a:prstGeom prst="roundRect">
            <a:avLst>
              <a:gd name="adj" fmla="val 7767"/>
            </a:avLst>
          </a:prstGeom>
          <a:solidFill>
            <a:srgbClr val="FFFFFF"/>
          </a:solidFill>
          <a:ln w="13970">
            <a:solidFill>
              <a:srgbClr val="13A6B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3" name="Shape 81"/>
          <p:cNvSpPr/>
          <p:nvPr/>
        </p:nvSpPr>
        <p:spPr>
          <a:xfrm>
            <a:off x="5230368" y="2395728"/>
            <a:ext cx="82296" cy="941832"/>
          </a:xfrm>
          <a:prstGeom prst="rect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4" name="Text 82"/>
          <p:cNvSpPr/>
          <p:nvPr/>
        </p:nvSpPr>
        <p:spPr>
          <a:xfrm>
            <a:off x="5431536" y="2514600"/>
            <a:ext cx="29535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INVESTIGATION</a:t>
            </a:r>
            <a:endParaRPr lang="en-US" sz="1300" dirty="0"/>
          </a:p>
        </p:txBody>
      </p:sp>
      <p:sp>
        <p:nvSpPr>
          <p:cNvPr id="85" name="Text 83"/>
          <p:cNvSpPr/>
          <p:nvPr/>
        </p:nvSpPr>
        <p:spPr>
          <a:xfrm>
            <a:off x="5431536" y="2816352"/>
            <a:ext cx="29535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8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pré-requis + résumé</a:t>
            </a:r>
            <a:endParaRPr lang="en-US" sz="980" dirty="0"/>
          </a:p>
        </p:txBody>
      </p:sp>
      <p:sp>
        <p:nvSpPr>
          <p:cNvPr id="86" name="Shape 84"/>
          <p:cNvSpPr/>
          <p:nvPr/>
        </p:nvSpPr>
        <p:spPr>
          <a:xfrm>
            <a:off x="5230368" y="3538728"/>
            <a:ext cx="3246120" cy="941832"/>
          </a:xfrm>
          <a:prstGeom prst="roundRect">
            <a:avLst>
              <a:gd name="adj" fmla="val 7767"/>
            </a:avLst>
          </a:prstGeom>
          <a:solidFill>
            <a:srgbClr val="FFFFFF"/>
          </a:solidFill>
          <a:ln w="13970">
            <a:solidFill>
              <a:srgbClr val="6D79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7" name="Shape 85"/>
          <p:cNvSpPr/>
          <p:nvPr/>
        </p:nvSpPr>
        <p:spPr>
          <a:xfrm>
            <a:off x="5230368" y="3538728"/>
            <a:ext cx="82296" cy="941832"/>
          </a:xfrm>
          <a:prstGeom prst="rect">
            <a:avLst/>
          </a:prstGeom>
          <a:solidFill>
            <a:srgbClr val="6D79C5"/>
          </a:solidFill>
          <a:ln w="12700">
            <a:solidFill>
              <a:srgbClr val="6D79C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8" name="Text 86"/>
          <p:cNvSpPr/>
          <p:nvPr/>
        </p:nvSpPr>
        <p:spPr>
          <a:xfrm>
            <a:off x="5431536" y="3657600"/>
            <a:ext cx="29535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EXPÉRIMENTATION</a:t>
            </a:r>
            <a:endParaRPr lang="en-US" sz="1300" dirty="0"/>
          </a:p>
        </p:txBody>
      </p:sp>
      <p:sp>
        <p:nvSpPr>
          <p:cNvPr id="89" name="Text 87"/>
          <p:cNvSpPr/>
          <p:nvPr/>
        </p:nvSpPr>
        <p:spPr>
          <a:xfrm>
            <a:off x="5431536" y="3959352"/>
            <a:ext cx="29535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8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pré-requis + résumé</a:t>
            </a:r>
            <a:endParaRPr lang="en-US" sz="980" dirty="0"/>
          </a:p>
        </p:txBody>
      </p:sp>
      <p:sp>
        <p:nvSpPr>
          <p:cNvPr id="90" name="Shape 88"/>
          <p:cNvSpPr/>
          <p:nvPr/>
        </p:nvSpPr>
        <p:spPr>
          <a:xfrm>
            <a:off x="5230368" y="4681728"/>
            <a:ext cx="3246120" cy="941832"/>
          </a:xfrm>
          <a:prstGeom prst="roundRect">
            <a:avLst>
              <a:gd name="adj" fmla="val 7767"/>
            </a:avLst>
          </a:prstGeom>
          <a:solidFill>
            <a:srgbClr val="FFFFFF"/>
          </a:solidFill>
          <a:ln w="13970">
            <a:solidFill>
              <a:srgbClr val="E790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1" name="Shape 89"/>
          <p:cNvSpPr/>
          <p:nvPr/>
        </p:nvSpPr>
        <p:spPr>
          <a:xfrm>
            <a:off x="5230368" y="4681728"/>
            <a:ext cx="82296" cy="941832"/>
          </a:xfrm>
          <a:prstGeom prst="rect">
            <a:avLst/>
          </a:prstGeom>
          <a:solidFill>
            <a:srgbClr val="E79043"/>
          </a:solidFill>
          <a:ln w="12700">
            <a:solidFill>
              <a:srgbClr val="E790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2" name="Text 90"/>
          <p:cNvSpPr/>
          <p:nvPr/>
        </p:nvSpPr>
        <p:spPr>
          <a:xfrm>
            <a:off x="5431536" y="4800600"/>
            <a:ext cx="29535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RÉALISATION</a:t>
            </a:r>
            <a:endParaRPr lang="en-US" sz="1300" dirty="0"/>
          </a:p>
        </p:txBody>
      </p:sp>
      <p:sp>
        <p:nvSpPr>
          <p:cNvPr id="93" name="Text 91"/>
          <p:cNvSpPr/>
          <p:nvPr/>
        </p:nvSpPr>
        <p:spPr>
          <a:xfrm>
            <a:off x="5431536" y="5102352"/>
            <a:ext cx="29535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8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pré-requis + résumé</a:t>
            </a:r>
            <a:endParaRPr lang="en-US" sz="980" dirty="0"/>
          </a:p>
        </p:txBody>
      </p:sp>
      <p:sp>
        <p:nvSpPr>
          <p:cNvPr id="94" name="Shape 92"/>
          <p:cNvSpPr/>
          <p:nvPr/>
        </p:nvSpPr>
        <p:spPr>
          <a:xfrm>
            <a:off x="8668512" y="2029968"/>
            <a:ext cx="329184" cy="329184"/>
          </a:xfrm>
          <a:prstGeom prst="ellipse">
            <a:avLst/>
          </a:prstGeom>
          <a:solidFill>
            <a:srgbClr val="93C47D"/>
          </a:solidFill>
          <a:ln w="12700">
            <a:solidFill>
              <a:srgbClr val="93C47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5" name="Text 93"/>
          <p:cNvSpPr/>
          <p:nvPr/>
        </p:nvSpPr>
        <p:spPr>
          <a:xfrm>
            <a:off x="8668512" y="2084832"/>
            <a:ext cx="32918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3</a:t>
            </a:r>
            <a:endParaRPr lang="en-US" sz="1300" dirty="0"/>
          </a:p>
        </p:txBody>
      </p:sp>
      <p:sp>
        <p:nvSpPr>
          <p:cNvPr id="96" name="Text 94"/>
          <p:cNvSpPr/>
          <p:nvPr/>
        </p:nvSpPr>
        <p:spPr>
          <a:xfrm>
            <a:off x="9079992" y="2048256"/>
            <a:ext cx="1965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93C47D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CONDITIONS</a:t>
            </a:r>
            <a:endParaRPr lang="en-US" sz="1500" dirty="0"/>
          </a:p>
        </p:txBody>
      </p:sp>
      <p:sp>
        <p:nvSpPr>
          <p:cNvPr id="97" name="Shape 95"/>
          <p:cNvSpPr/>
          <p:nvPr/>
        </p:nvSpPr>
        <p:spPr>
          <a:xfrm>
            <a:off x="8668512" y="2395728"/>
            <a:ext cx="297180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3970">
            <a:solidFill>
              <a:srgbClr val="93C47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8" name="Shape 96"/>
          <p:cNvSpPr/>
          <p:nvPr/>
        </p:nvSpPr>
        <p:spPr>
          <a:xfrm>
            <a:off x="8668512" y="2395728"/>
            <a:ext cx="82296" cy="1051560"/>
          </a:xfrm>
          <a:prstGeom prst="rect">
            <a:avLst/>
          </a:prstGeom>
          <a:solidFill>
            <a:srgbClr val="93C47D"/>
          </a:solidFill>
          <a:ln w="12700">
            <a:solidFill>
              <a:srgbClr val="93C47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9" name="Text 97"/>
          <p:cNvSpPr/>
          <p:nvPr/>
        </p:nvSpPr>
        <p:spPr>
          <a:xfrm>
            <a:off x="8869680" y="2514600"/>
            <a:ext cx="26791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MATÉRIELS</a:t>
            </a:r>
            <a:endParaRPr lang="en-US" sz="1300" dirty="0"/>
          </a:p>
        </p:txBody>
      </p:sp>
      <p:sp>
        <p:nvSpPr>
          <p:cNvPr id="100" name="Text 98"/>
          <p:cNvSpPr/>
          <p:nvPr/>
        </p:nvSpPr>
        <p:spPr>
          <a:xfrm>
            <a:off x="8869680" y="2816352"/>
            <a:ext cx="2679192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8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Supports didactiques, matériel élève, documents, outils.</a:t>
            </a:r>
            <a:endParaRPr lang="en-US" sz="980" dirty="0"/>
          </a:p>
        </p:txBody>
      </p:sp>
      <p:sp>
        <p:nvSpPr>
          <p:cNvPr id="101" name="Shape 99"/>
          <p:cNvSpPr/>
          <p:nvPr/>
        </p:nvSpPr>
        <p:spPr>
          <a:xfrm>
            <a:off x="8668512" y="3630168"/>
            <a:ext cx="297180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3970">
            <a:solidFill>
              <a:srgbClr val="93C47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2" name="Shape 100"/>
          <p:cNvSpPr/>
          <p:nvPr/>
        </p:nvSpPr>
        <p:spPr>
          <a:xfrm>
            <a:off x="8668512" y="3630168"/>
            <a:ext cx="82296" cy="1051560"/>
          </a:xfrm>
          <a:prstGeom prst="rect">
            <a:avLst/>
          </a:prstGeom>
          <a:solidFill>
            <a:srgbClr val="93C47D"/>
          </a:solidFill>
          <a:ln w="12700">
            <a:solidFill>
              <a:srgbClr val="93C47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3" name="Text 101"/>
          <p:cNvSpPr/>
          <p:nvPr/>
        </p:nvSpPr>
        <p:spPr>
          <a:xfrm>
            <a:off x="8869680" y="3749040"/>
            <a:ext cx="26791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ORGANISATION</a:t>
            </a:r>
            <a:endParaRPr lang="en-US" sz="1300" dirty="0"/>
          </a:p>
        </p:txBody>
      </p:sp>
      <p:sp>
        <p:nvSpPr>
          <p:cNvPr id="104" name="Text 102"/>
          <p:cNvSpPr/>
          <p:nvPr/>
        </p:nvSpPr>
        <p:spPr>
          <a:xfrm>
            <a:off x="8869680" y="4050792"/>
            <a:ext cx="2679192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8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Espace, travail individuel / collectif / groupes.</a:t>
            </a:r>
            <a:endParaRPr lang="en-US" sz="980" dirty="0"/>
          </a:p>
        </p:txBody>
      </p:sp>
      <p:sp>
        <p:nvSpPr>
          <p:cNvPr id="105" name="Shape 103"/>
          <p:cNvSpPr/>
          <p:nvPr/>
        </p:nvSpPr>
        <p:spPr>
          <a:xfrm>
            <a:off x="8668512" y="4864608"/>
            <a:ext cx="297180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3970">
            <a:solidFill>
              <a:srgbClr val="93C47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6" name="Shape 104"/>
          <p:cNvSpPr/>
          <p:nvPr/>
        </p:nvSpPr>
        <p:spPr>
          <a:xfrm>
            <a:off x="8668512" y="4864608"/>
            <a:ext cx="82296" cy="960120"/>
          </a:xfrm>
          <a:prstGeom prst="rect">
            <a:avLst/>
          </a:prstGeom>
          <a:solidFill>
            <a:srgbClr val="93C47D"/>
          </a:solidFill>
          <a:ln w="12700">
            <a:solidFill>
              <a:srgbClr val="93C47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7" name="Text 105"/>
          <p:cNvSpPr/>
          <p:nvPr/>
        </p:nvSpPr>
        <p:spPr>
          <a:xfrm>
            <a:off x="8869680" y="4983480"/>
            <a:ext cx="26791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OBSERVATIONS</a:t>
            </a:r>
            <a:endParaRPr lang="en-US" sz="1300" dirty="0"/>
          </a:p>
        </p:txBody>
      </p:sp>
      <p:sp>
        <p:nvSpPr>
          <p:cNvPr id="108" name="Text 106"/>
          <p:cNvSpPr/>
          <p:nvPr/>
        </p:nvSpPr>
        <p:spPr>
          <a:xfrm>
            <a:off x="8869680" y="5285232"/>
            <a:ext cx="2679192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8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Bilan, ajustements, perspectives vers la suite.</a:t>
            </a:r>
            <a:endParaRPr lang="en-US" sz="980" dirty="0"/>
          </a:p>
        </p:txBody>
      </p:sp>
      <p:sp>
        <p:nvSpPr>
          <p:cNvPr id="109" name="Shape 107"/>
          <p:cNvSpPr/>
          <p:nvPr/>
        </p:nvSpPr>
        <p:spPr>
          <a:xfrm>
            <a:off x="1737360" y="6199632"/>
            <a:ext cx="10134295" cy="438912"/>
          </a:xfrm>
          <a:prstGeom prst="roundRect">
            <a:avLst>
              <a:gd name="adj" fmla="val 16667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0" name="Text 108"/>
          <p:cNvSpPr/>
          <p:nvPr/>
        </p:nvSpPr>
        <p:spPr>
          <a:xfrm>
            <a:off x="1965960" y="6318504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À RETENIR</a:t>
            </a:r>
            <a:endParaRPr lang="en-US" sz="1250" dirty="0"/>
          </a:p>
        </p:txBody>
      </p:sp>
      <p:sp>
        <p:nvSpPr>
          <p:cNvPr id="111" name="Shape 109"/>
          <p:cNvSpPr/>
          <p:nvPr/>
        </p:nvSpPr>
        <p:spPr>
          <a:xfrm>
            <a:off x="3017520" y="6291072"/>
            <a:ext cx="0" cy="246888"/>
          </a:xfrm>
          <a:prstGeom prst="line">
            <a:avLst/>
          </a:prstGeom>
          <a:noFill/>
          <a:ln w="12700">
            <a:solidFill>
              <a:srgbClr val="72D2D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2" name="Text 110"/>
          <p:cNvSpPr/>
          <p:nvPr/>
        </p:nvSpPr>
        <p:spPr>
          <a:xfrm>
            <a:off x="3154680" y="6309360"/>
            <a:ext cx="84426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fiche de séquence doit rendre visibles les intentions, les contraintes, la progression et les critères de réussite.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89888" cy="6858000"/>
          </a:xfrm>
          <a:prstGeom prst="rect">
            <a:avLst/>
          </a:prstGeom>
          <a:solidFill>
            <a:srgbClr val="F7F8FA"/>
          </a:solidFill>
          <a:ln w="12700">
            <a:solidFill>
              <a:srgbClr val="F7F8F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01168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201168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201168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201168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01168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01168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201168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310896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310896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310896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310896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310896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310896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310896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420624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420624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420624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420624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420624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420624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420624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530352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Shape 23"/>
          <p:cNvSpPr/>
          <p:nvPr/>
        </p:nvSpPr>
        <p:spPr>
          <a:xfrm>
            <a:off x="530352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530352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530352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530352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530352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Shape 28"/>
          <p:cNvSpPr/>
          <p:nvPr/>
        </p:nvSpPr>
        <p:spPr>
          <a:xfrm>
            <a:off x="530352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Shape 29"/>
          <p:cNvSpPr/>
          <p:nvPr/>
        </p:nvSpPr>
        <p:spPr>
          <a:xfrm>
            <a:off x="640080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640080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640080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Shape 32"/>
          <p:cNvSpPr/>
          <p:nvPr/>
        </p:nvSpPr>
        <p:spPr>
          <a:xfrm>
            <a:off x="640080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Shape 33"/>
          <p:cNvSpPr/>
          <p:nvPr/>
        </p:nvSpPr>
        <p:spPr>
          <a:xfrm>
            <a:off x="640080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4"/>
          <p:cNvSpPr/>
          <p:nvPr/>
        </p:nvSpPr>
        <p:spPr>
          <a:xfrm>
            <a:off x="640080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Shape 35"/>
          <p:cNvSpPr/>
          <p:nvPr/>
        </p:nvSpPr>
        <p:spPr>
          <a:xfrm>
            <a:off x="640080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6"/>
          <p:cNvSpPr/>
          <p:nvPr/>
        </p:nvSpPr>
        <p:spPr>
          <a:xfrm>
            <a:off x="201168" y="502920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DESIGN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&amp; MÉTIERS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D’ART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228600" y="1417320"/>
            <a:ext cx="64008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8"/>
          <p:cNvSpPr/>
          <p:nvPr/>
        </p:nvSpPr>
        <p:spPr>
          <a:xfrm>
            <a:off x="201168" y="1600200"/>
            <a:ext cx="960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ACADÉMIE</a:t>
            </a:r>
            <a:endParaRPr lang="en-US" sz="1050" dirty="0"/>
          </a:p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 CRÉTEIL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146304" y="2221992"/>
            <a:ext cx="1078992" cy="667512"/>
          </a:xfrm>
          <a:prstGeom prst="roundRect">
            <a:avLst>
              <a:gd name="adj" fmla="val 16438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40"/>
          <p:cNvSpPr/>
          <p:nvPr/>
        </p:nvSpPr>
        <p:spPr>
          <a:xfrm>
            <a:off x="246888" y="2359152"/>
            <a:ext cx="868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PRÉPARATION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CAPLP &amp; 3E CONCOURS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301752" y="3429000"/>
            <a:ext cx="768096" cy="676656"/>
          </a:xfrm>
          <a:prstGeom prst="roundRect">
            <a:avLst>
              <a:gd name="adj" fmla="val 13514"/>
            </a:avLst>
          </a:prstGeom>
          <a:solidFill>
            <a:srgbClr val="FFFFFF"/>
          </a:solidFill>
          <a:ln w="10160">
            <a:solidFill>
              <a:srgbClr val="D9DDE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448056" y="3584448"/>
            <a:ext cx="47548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2026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2027</a:t>
            </a:r>
            <a:endParaRPr lang="en-US" sz="1700" dirty="0"/>
          </a:p>
        </p:txBody>
      </p:sp>
      <p:sp>
        <p:nvSpPr>
          <p:cNvPr id="45" name="Shape 43"/>
          <p:cNvSpPr/>
          <p:nvPr/>
        </p:nvSpPr>
        <p:spPr>
          <a:xfrm>
            <a:off x="411480" y="4645152"/>
            <a:ext cx="54864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146304" y="4983480"/>
            <a:ext cx="10789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5B9C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MISE EN ŒUVRE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1737360" y="320040"/>
            <a:ext cx="1013429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DÉROULER UNE SÉANCE AVEC MÉTHODE</a:t>
            </a:r>
            <a:endParaRPr lang="en-US" sz="2900" dirty="0"/>
          </a:p>
        </p:txBody>
      </p:sp>
      <p:sp>
        <p:nvSpPr>
          <p:cNvPr id="48" name="Text 46"/>
          <p:cNvSpPr/>
          <p:nvPr/>
        </p:nvSpPr>
        <p:spPr>
          <a:xfrm>
            <a:off x="1737360" y="749808"/>
            <a:ext cx="8614151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mise en page chronologique pour vérifier les gestes professionnels avant, pendant et après l’activité.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1737360" y="1024128"/>
            <a:ext cx="1554480" cy="32004"/>
          </a:xfrm>
          <a:prstGeom prst="rect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Shape 48"/>
          <p:cNvSpPr/>
          <p:nvPr/>
        </p:nvSpPr>
        <p:spPr>
          <a:xfrm>
            <a:off x="11405311" y="246888"/>
            <a:ext cx="530352" cy="0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1" name="Shape 49"/>
          <p:cNvSpPr/>
          <p:nvPr/>
        </p:nvSpPr>
        <p:spPr>
          <a:xfrm>
            <a:off x="11935663" y="246888"/>
            <a:ext cx="0" cy="512064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Shape 50"/>
          <p:cNvSpPr/>
          <p:nvPr/>
        </p:nvSpPr>
        <p:spPr>
          <a:xfrm>
            <a:off x="1737360" y="1417320"/>
            <a:ext cx="2478710" cy="310896"/>
          </a:xfrm>
          <a:prstGeom prst="rect">
            <a:avLst/>
          </a:prstGeom>
          <a:solidFill>
            <a:srgbClr val="E79043"/>
          </a:solidFill>
          <a:ln w="12700">
            <a:solidFill>
              <a:srgbClr val="E790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3" name="Text 51"/>
          <p:cNvSpPr/>
          <p:nvPr/>
        </p:nvSpPr>
        <p:spPr>
          <a:xfrm>
            <a:off x="1819656" y="1499616"/>
            <a:ext cx="231411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CONDITIONS MATÉRIELLES</a:t>
            </a:r>
            <a:endParaRPr lang="en-US" sz="1050" dirty="0"/>
          </a:p>
        </p:txBody>
      </p:sp>
      <p:sp>
        <p:nvSpPr>
          <p:cNvPr id="54" name="Shape 52"/>
          <p:cNvSpPr/>
          <p:nvPr/>
        </p:nvSpPr>
        <p:spPr>
          <a:xfrm>
            <a:off x="1737360" y="1856232"/>
            <a:ext cx="2478710" cy="1874520"/>
          </a:xfrm>
          <a:prstGeom prst="roundRect">
            <a:avLst>
              <a:gd name="adj" fmla="val 2927"/>
            </a:avLst>
          </a:prstGeom>
          <a:solidFill>
            <a:srgbClr val="FFFFFF"/>
          </a:solidFill>
          <a:ln w="12700">
            <a:solidFill>
              <a:srgbClr val="E790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5" name="Text 53"/>
          <p:cNvSpPr/>
          <p:nvPr/>
        </p:nvSpPr>
        <p:spPr>
          <a:xfrm>
            <a:off x="1901952" y="2103120"/>
            <a:ext cx="2186102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espace, matériel, documents</a:t>
            </a:r>
            <a:endParaRPr lang="en-US" sz="930" dirty="0"/>
          </a:p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supports, tableau, vidéoprojecteur</a:t>
            </a:r>
            <a:endParaRPr lang="en-US" sz="930" dirty="0"/>
          </a:p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consignes de sécurité</a:t>
            </a:r>
            <a:endParaRPr lang="en-US" sz="930" dirty="0"/>
          </a:p>
        </p:txBody>
      </p:sp>
      <p:sp>
        <p:nvSpPr>
          <p:cNvPr id="56" name="Shape 54"/>
          <p:cNvSpPr/>
          <p:nvPr/>
        </p:nvSpPr>
        <p:spPr>
          <a:xfrm>
            <a:off x="2812123" y="3995928"/>
            <a:ext cx="329184" cy="329184"/>
          </a:xfrm>
          <a:prstGeom prst="ellipse">
            <a:avLst/>
          </a:prstGeom>
          <a:solidFill>
            <a:srgbClr val="E79043"/>
          </a:solidFill>
          <a:ln w="12700">
            <a:solidFill>
              <a:srgbClr val="E790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7" name="Text 55"/>
          <p:cNvSpPr/>
          <p:nvPr/>
        </p:nvSpPr>
        <p:spPr>
          <a:xfrm>
            <a:off x="2812123" y="4069080"/>
            <a:ext cx="3291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1</a:t>
            </a:r>
            <a:endParaRPr lang="en-US" sz="1200" dirty="0"/>
          </a:p>
        </p:txBody>
      </p:sp>
      <p:sp>
        <p:nvSpPr>
          <p:cNvPr id="58" name="Shape 56"/>
          <p:cNvSpPr/>
          <p:nvPr/>
        </p:nvSpPr>
        <p:spPr>
          <a:xfrm>
            <a:off x="4289222" y="1417320"/>
            <a:ext cx="2478710" cy="310896"/>
          </a:xfrm>
          <a:prstGeom prst="rect">
            <a:avLst/>
          </a:prstGeom>
          <a:solidFill>
            <a:srgbClr val="E9D457"/>
          </a:solidFill>
          <a:ln w="12700">
            <a:solidFill>
              <a:srgbClr val="E9D45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9" name="Text 57"/>
          <p:cNvSpPr/>
          <p:nvPr/>
        </p:nvSpPr>
        <p:spPr>
          <a:xfrm>
            <a:off x="4371518" y="1499616"/>
            <a:ext cx="231411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3D3A2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PRÉSENTATION</a:t>
            </a:r>
            <a:endParaRPr lang="en-US" sz="1050" dirty="0"/>
          </a:p>
        </p:txBody>
      </p:sp>
      <p:sp>
        <p:nvSpPr>
          <p:cNvPr id="60" name="Shape 58"/>
          <p:cNvSpPr/>
          <p:nvPr/>
        </p:nvSpPr>
        <p:spPr>
          <a:xfrm>
            <a:off x="4289222" y="1856232"/>
            <a:ext cx="2478710" cy="1874520"/>
          </a:xfrm>
          <a:prstGeom prst="roundRect">
            <a:avLst>
              <a:gd name="adj" fmla="val 2927"/>
            </a:avLst>
          </a:prstGeom>
          <a:solidFill>
            <a:srgbClr val="FFFFFF"/>
          </a:solidFill>
          <a:ln w="12700">
            <a:solidFill>
              <a:srgbClr val="E9D45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1" name="Text 59"/>
          <p:cNvSpPr/>
          <p:nvPr/>
        </p:nvSpPr>
        <p:spPr>
          <a:xfrm>
            <a:off x="4453814" y="2103120"/>
            <a:ext cx="2186102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entrée en classe</a:t>
            </a:r>
            <a:endParaRPr lang="en-US" sz="930" dirty="0"/>
          </a:p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objectifs et situation-problème</a:t>
            </a:r>
            <a:endParaRPr lang="en-US" sz="930" dirty="0"/>
          </a:p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formulation + compréhension des consignes</a:t>
            </a:r>
            <a:endParaRPr lang="en-US" sz="930" dirty="0"/>
          </a:p>
        </p:txBody>
      </p:sp>
      <p:sp>
        <p:nvSpPr>
          <p:cNvPr id="62" name="Shape 60"/>
          <p:cNvSpPr/>
          <p:nvPr/>
        </p:nvSpPr>
        <p:spPr>
          <a:xfrm>
            <a:off x="5363985" y="3995928"/>
            <a:ext cx="329184" cy="329184"/>
          </a:xfrm>
          <a:prstGeom prst="ellipse">
            <a:avLst/>
          </a:prstGeom>
          <a:solidFill>
            <a:srgbClr val="E9D457"/>
          </a:solidFill>
          <a:ln w="12700">
            <a:solidFill>
              <a:srgbClr val="E9D45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3" name="Text 61"/>
          <p:cNvSpPr/>
          <p:nvPr/>
        </p:nvSpPr>
        <p:spPr>
          <a:xfrm>
            <a:off x="5363985" y="4069080"/>
            <a:ext cx="3291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</a:t>
            </a:r>
            <a:endParaRPr lang="en-US" sz="1200" dirty="0"/>
          </a:p>
        </p:txBody>
      </p:sp>
      <p:sp>
        <p:nvSpPr>
          <p:cNvPr id="64" name="Shape 62"/>
          <p:cNvSpPr/>
          <p:nvPr/>
        </p:nvSpPr>
        <p:spPr>
          <a:xfrm>
            <a:off x="6841084" y="1417320"/>
            <a:ext cx="2478710" cy="310896"/>
          </a:xfrm>
          <a:prstGeom prst="rect">
            <a:avLst/>
          </a:prstGeom>
          <a:solidFill>
            <a:srgbClr val="B9B3AA"/>
          </a:solidFill>
          <a:ln w="12700">
            <a:solidFill>
              <a:srgbClr val="B9B3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5" name="Text 63"/>
          <p:cNvSpPr/>
          <p:nvPr/>
        </p:nvSpPr>
        <p:spPr>
          <a:xfrm>
            <a:off x="6923380" y="1499616"/>
            <a:ext cx="231411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MISE AU TRAVAIL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6841084" y="1856232"/>
            <a:ext cx="2478710" cy="1874520"/>
          </a:xfrm>
          <a:prstGeom prst="roundRect">
            <a:avLst>
              <a:gd name="adj" fmla="val 2927"/>
            </a:avLst>
          </a:prstGeom>
          <a:solidFill>
            <a:srgbClr val="FFFFFF"/>
          </a:solidFill>
          <a:ln w="12700">
            <a:solidFill>
              <a:srgbClr val="B9B3A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7" name="Text 65"/>
          <p:cNvSpPr/>
          <p:nvPr/>
        </p:nvSpPr>
        <p:spPr>
          <a:xfrm>
            <a:off x="7005676" y="2103120"/>
            <a:ext cx="2186102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gestion du matériel et du temps</a:t>
            </a:r>
            <a:endParaRPr lang="en-US" sz="930" dirty="0"/>
          </a:p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remédiation, reformulation</a:t>
            </a:r>
            <a:endParaRPr lang="en-US" sz="930" dirty="0"/>
          </a:p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compléments d’information</a:t>
            </a:r>
            <a:endParaRPr lang="en-US" sz="930" dirty="0"/>
          </a:p>
        </p:txBody>
      </p:sp>
      <p:sp>
        <p:nvSpPr>
          <p:cNvPr id="68" name="Shape 66"/>
          <p:cNvSpPr/>
          <p:nvPr/>
        </p:nvSpPr>
        <p:spPr>
          <a:xfrm>
            <a:off x="7915847" y="3995928"/>
            <a:ext cx="329184" cy="329184"/>
          </a:xfrm>
          <a:prstGeom prst="ellipse">
            <a:avLst/>
          </a:prstGeom>
          <a:solidFill>
            <a:srgbClr val="B9B3AA"/>
          </a:solidFill>
          <a:ln w="12700">
            <a:solidFill>
              <a:srgbClr val="B9B3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Text 67"/>
          <p:cNvSpPr/>
          <p:nvPr/>
        </p:nvSpPr>
        <p:spPr>
          <a:xfrm>
            <a:off x="7915847" y="4069080"/>
            <a:ext cx="3291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3</a:t>
            </a:r>
            <a:endParaRPr lang="en-US" sz="1200" dirty="0"/>
          </a:p>
        </p:txBody>
      </p:sp>
      <p:sp>
        <p:nvSpPr>
          <p:cNvPr id="70" name="Shape 68"/>
          <p:cNvSpPr/>
          <p:nvPr/>
        </p:nvSpPr>
        <p:spPr>
          <a:xfrm>
            <a:off x="9392945" y="1417320"/>
            <a:ext cx="2478710" cy="310896"/>
          </a:xfrm>
          <a:prstGeom prst="rect">
            <a:avLst/>
          </a:prstGeom>
          <a:solidFill>
            <a:srgbClr val="A39A90"/>
          </a:solidFill>
          <a:ln w="12700">
            <a:solidFill>
              <a:srgbClr val="A39A9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1" name="Text 69"/>
          <p:cNvSpPr/>
          <p:nvPr/>
        </p:nvSpPr>
        <p:spPr>
          <a:xfrm>
            <a:off x="9475241" y="1499616"/>
            <a:ext cx="231411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FIN DE L’ACTIVITÉ</a:t>
            </a:r>
            <a:endParaRPr lang="en-US" sz="1050" dirty="0"/>
          </a:p>
        </p:txBody>
      </p:sp>
      <p:sp>
        <p:nvSpPr>
          <p:cNvPr id="72" name="Shape 70"/>
          <p:cNvSpPr/>
          <p:nvPr/>
        </p:nvSpPr>
        <p:spPr>
          <a:xfrm>
            <a:off x="9392945" y="1856232"/>
            <a:ext cx="2478710" cy="1874520"/>
          </a:xfrm>
          <a:prstGeom prst="roundRect">
            <a:avLst>
              <a:gd name="adj" fmla="val 2927"/>
            </a:avLst>
          </a:prstGeom>
          <a:solidFill>
            <a:srgbClr val="FFFFFF"/>
          </a:solidFill>
          <a:ln w="12700">
            <a:solidFill>
              <a:srgbClr val="A39A9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3" name="Text 71"/>
          <p:cNvSpPr/>
          <p:nvPr/>
        </p:nvSpPr>
        <p:spPr>
          <a:xfrm>
            <a:off x="9557537" y="2103120"/>
            <a:ext cx="2186102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bilan et mise en commun</a:t>
            </a:r>
            <a:endParaRPr lang="en-US" sz="930" dirty="0"/>
          </a:p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validation + traces écrites</a:t>
            </a:r>
            <a:endParaRPr lang="en-US" sz="930" dirty="0"/>
          </a:p>
          <a:p>
            <a:pPr marL="0" indent="0" algn="l">
              <a:buNone/>
            </a:pPr>
            <a:r>
              <a:rPr lang="en-US" sz="93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pistes d’amélioration + sortie de classe</a:t>
            </a:r>
            <a:endParaRPr lang="en-US" sz="930" dirty="0"/>
          </a:p>
        </p:txBody>
      </p:sp>
      <p:sp>
        <p:nvSpPr>
          <p:cNvPr id="74" name="Shape 72"/>
          <p:cNvSpPr/>
          <p:nvPr/>
        </p:nvSpPr>
        <p:spPr>
          <a:xfrm>
            <a:off x="10467708" y="3995928"/>
            <a:ext cx="329184" cy="329184"/>
          </a:xfrm>
          <a:prstGeom prst="ellipse">
            <a:avLst/>
          </a:prstGeom>
          <a:solidFill>
            <a:srgbClr val="A39A90"/>
          </a:solidFill>
          <a:ln w="12700">
            <a:solidFill>
              <a:srgbClr val="A39A9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5" name="Text 73"/>
          <p:cNvSpPr/>
          <p:nvPr/>
        </p:nvSpPr>
        <p:spPr>
          <a:xfrm>
            <a:off x="10467708" y="4069080"/>
            <a:ext cx="3291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4</a:t>
            </a:r>
            <a:endParaRPr lang="en-US" sz="1200" dirty="0"/>
          </a:p>
        </p:txBody>
      </p:sp>
      <p:sp>
        <p:nvSpPr>
          <p:cNvPr id="76" name="Shape 74"/>
          <p:cNvSpPr/>
          <p:nvPr/>
        </p:nvSpPr>
        <p:spPr>
          <a:xfrm>
            <a:off x="1737360" y="4590288"/>
            <a:ext cx="4966564" cy="1216152"/>
          </a:xfrm>
          <a:prstGeom prst="roundRect">
            <a:avLst>
              <a:gd name="adj" fmla="val 6015"/>
            </a:avLst>
          </a:prstGeom>
          <a:solidFill>
            <a:srgbClr val="FFFFFF"/>
          </a:solidFill>
          <a:ln w="13970">
            <a:solidFill>
              <a:srgbClr val="1F5B9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7" name="Shape 75"/>
          <p:cNvSpPr/>
          <p:nvPr/>
        </p:nvSpPr>
        <p:spPr>
          <a:xfrm>
            <a:off x="1737360" y="4590288"/>
            <a:ext cx="82296" cy="1216152"/>
          </a:xfrm>
          <a:prstGeom prst="rect">
            <a:avLst/>
          </a:prstGeom>
          <a:solidFill>
            <a:srgbClr val="1F5B9C"/>
          </a:solidFill>
          <a:ln w="12700">
            <a:solidFill>
              <a:srgbClr val="1F5B9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8" name="Text 76"/>
          <p:cNvSpPr/>
          <p:nvPr/>
        </p:nvSpPr>
        <p:spPr>
          <a:xfrm>
            <a:off x="1938528" y="4709160"/>
            <a:ext cx="46739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ÉVALUATION</a:t>
            </a:r>
            <a:endParaRPr lang="en-US" sz="1300" dirty="0"/>
          </a:p>
        </p:txBody>
      </p:sp>
      <p:sp>
        <p:nvSpPr>
          <p:cNvPr id="79" name="Text 77"/>
          <p:cNvSpPr/>
          <p:nvPr/>
        </p:nvSpPr>
        <p:spPr>
          <a:xfrm>
            <a:off x="1938528" y="5010912"/>
            <a:ext cx="46739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diversité des moyens</a:t>
            </a:r>
            <a:endParaRPr lang="en-US" sz="920" dirty="0"/>
          </a:p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cohérence critères / objectifs</a:t>
            </a:r>
            <a:endParaRPr lang="en-US" sz="920" dirty="0"/>
          </a:p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clarté de formulation</a:t>
            </a:r>
            <a:endParaRPr lang="en-US" sz="920" dirty="0"/>
          </a:p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lisibilité des degrés d’évaluation</a:t>
            </a:r>
            <a:endParaRPr lang="en-US" sz="920" dirty="0"/>
          </a:p>
        </p:txBody>
      </p:sp>
      <p:sp>
        <p:nvSpPr>
          <p:cNvPr id="80" name="Shape 78"/>
          <p:cNvSpPr/>
          <p:nvPr/>
        </p:nvSpPr>
        <p:spPr>
          <a:xfrm>
            <a:off x="6905092" y="4590288"/>
            <a:ext cx="4966564" cy="1216152"/>
          </a:xfrm>
          <a:prstGeom prst="roundRect">
            <a:avLst>
              <a:gd name="adj" fmla="val 6015"/>
            </a:avLst>
          </a:prstGeom>
          <a:solidFill>
            <a:srgbClr val="FFFFFF"/>
          </a:solidFill>
          <a:ln w="13970">
            <a:solidFill>
              <a:srgbClr val="13A6B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1" name="Shape 79"/>
          <p:cNvSpPr/>
          <p:nvPr/>
        </p:nvSpPr>
        <p:spPr>
          <a:xfrm>
            <a:off x="6905092" y="4590288"/>
            <a:ext cx="82296" cy="1216152"/>
          </a:xfrm>
          <a:prstGeom prst="rect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2" name="Text 80"/>
          <p:cNvSpPr/>
          <p:nvPr/>
        </p:nvSpPr>
        <p:spPr>
          <a:xfrm>
            <a:off x="7106260" y="4709160"/>
            <a:ext cx="46739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GESTION DE CLASSE</a:t>
            </a:r>
            <a:endParaRPr lang="en-US" sz="1300" dirty="0"/>
          </a:p>
        </p:txBody>
      </p:sp>
      <p:sp>
        <p:nvSpPr>
          <p:cNvPr id="83" name="Text 81"/>
          <p:cNvSpPr/>
          <p:nvPr/>
        </p:nvSpPr>
        <p:spPr>
          <a:xfrm>
            <a:off x="7106260" y="5010912"/>
            <a:ext cx="46739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accueil et attention collective</a:t>
            </a:r>
            <a:endParaRPr lang="en-US" sz="920" dirty="0"/>
          </a:p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distribution du temps de parole</a:t>
            </a:r>
            <a:endParaRPr lang="en-US" sz="920" dirty="0"/>
          </a:p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reformulation, accompagnement personnalisé</a:t>
            </a:r>
            <a:endParaRPr lang="en-US" sz="920" dirty="0"/>
          </a:p>
          <a:p>
            <a:pPr marL="0" indent="0" algn="l">
              <a:buNone/>
            </a:pPr>
            <a:r>
              <a:rPr lang="en-US" sz="92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posture, voix, mobilité</a:t>
            </a:r>
            <a:endParaRPr lang="en-US" sz="920" dirty="0"/>
          </a:p>
        </p:txBody>
      </p:sp>
      <p:sp>
        <p:nvSpPr>
          <p:cNvPr id="84" name="Shape 82"/>
          <p:cNvSpPr/>
          <p:nvPr/>
        </p:nvSpPr>
        <p:spPr>
          <a:xfrm>
            <a:off x="1737360" y="6199632"/>
            <a:ext cx="10134295" cy="438912"/>
          </a:xfrm>
          <a:prstGeom prst="roundRect">
            <a:avLst>
              <a:gd name="adj" fmla="val 16667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5" name="Text 83"/>
          <p:cNvSpPr/>
          <p:nvPr/>
        </p:nvSpPr>
        <p:spPr>
          <a:xfrm>
            <a:off x="1965960" y="6318504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À RETENIR</a:t>
            </a:r>
            <a:endParaRPr lang="en-US" sz="1250" dirty="0"/>
          </a:p>
        </p:txBody>
      </p:sp>
      <p:sp>
        <p:nvSpPr>
          <p:cNvPr id="86" name="Shape 84"/>
          <p:cNvSpPr/>
          <p:nvPr/>
        </p:nvSpPr>
        <p:spPr>
          <a:xfrm>
            <a:off x="3017520" y="6291072"/>
            <a:ext cx="0" cy="246888"/>
          </a:xfrm>
          <a:prstGeom prst="line">
            <a:avLst/>
          </a:prstGeom>
          <a:noFill/>
          <a:ln w="12700">
            <a:solidFill>
              <a:srgbClr val="72D2D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7" name="Text 85"/>
          <p:cNvSpPr/>
          <p:nvPr/>
        </p:nvSpPr>
        <p:spPr>
          <a:xfrm>
            <a:off x="3154680" y="6309360"/>
            <a:ext cx="84426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séance efficace se lit comme une suite d’actions cohérentes : installer, engager, accompagner, verbaliser, évaluer.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89888" cy="6858000"/>
          </a:xfrm>
          <a:prstGeom prst="rect">
            <a:avLst/>
          </a:prstGeom>
          <a:solidFill>
            <a:srgbClr val="F7F8FA"/>
          </a:solidFill>
          <a:ln w="12700">
            <a:solidFill>
              <a:srgbClr val="F7F8F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01168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201168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201168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201168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01168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01168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201168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310896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310896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310896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310896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310896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310896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310896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420624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420624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420624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420624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420624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420624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420624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530352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Shape 23"/>
          <p:cNvSpPr/>
          <p:nvPr/>
        </p:nvSpPr>
        <p:spPr>
          <a:xfrm>
            <a:off x="530352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530352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530352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530352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530352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Shape 28"/>
          <p:cNvSpPr/>
          <p:nvPr/>
        </p:nvSpPr>
        <p:spPr>
          <a:xfrm>
            <a:off x="530352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Shape 29"/>
          <p:cNvSpPr/>
          <p:nvPr/>
        </p:nvSpPr>
        <p:spPr>
          <a:xfrm>
            <a:off x="640080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640080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640080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Shape 32"/>
          <p:cNvSpPr/>
          <p:nvPr/>
        </p:nvSpPr>
        <p:spPr>
          <a:xfrm>
            <a:off x="640080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Shape 33"/>
          <p:cNvSpPr/>
          <p:nvPr/>
        </p:nvSpPr>
        <p:spPr>
          <a:xfrm>
            <a:off x="640080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4"/>
          <p:cNvSpPr/>
          <p:nvPr/>
        </p:nvSpPr>
        <p:spPr>
          <a:xfrm>
            <a:off x="640080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Shape 35"/>
          <p:cNvSpPr/>
          <p:nvPr/>
        </p:nvSpPr>
        <p:spPr>
          <a:xfrm>
            <a:off x="640080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6"/>
          <p:cNvSpPr/>
          <p:nvPr/>
        </p:nvSpPr>
        <p:spPr>
          <a:xfrm>
            <a:off x="201168" y="502920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DESIGN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&amp; MÉTIERS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D’ART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228600" y="1417320"/>
            <a:ext cx="64008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8"/>
          <p:cNvSpPr/>
          <p:nvPr/>
        </p:nvSpPr>
        <p:spPr>
          <a:xfrm>
            <a:off x="201168" y="1600200"/>
            <a:ext cx="960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ACADÉMIE</a:t>
            </a:r>
            <a:endParaRPr lang="en-US" sz="1050" dirty="0"/>
          </a:p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 CRÉTEIL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146304" y="2221992"/>
            <a:ext cx="1078992" cy="667512"/>
          </a:xfrm>
          <a:prstGeom prst="roundRect">
            <a:avLst>
              <a:gd name="adj" fmla="val 16438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40"/>
          <p:cNvSpPr/>
          <p:nvPr/>
        </p:nvSpPr>
        <p:spPr>
          <a:xfrm>
            <a:off x="246888" y="2359152"/>
            <a:ext cx="868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PRÉPARATION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CAPLP &amp; 3E CONCOURS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301752" y="3429000"/>
            <a:ext cx="768096" cy="676656"/>
          </a:xfrm>
          <a:prstGeom prst="roundRect">
            <a:avLst>
              <a:gd name="adj" fmla="val 13514"/>
            </a:avLst>
          </a:prstGeom>
          <a:solidFill>
            <a:srgbClr val="FFFFFF"/>
          </a:solidFill>
          <a:ln w="10160">
            <a:solidFill>
              <a:srgbClr val="D9DDE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448056" y="3584448"/>
            <a:ext cx="47548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2026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2027</a:t>
            </a:r>
            <a:endParaRPr lang="en-US" sz="1700" dirty="0"/>
          </a:p>
        </p:txBody>
      </p:sp>
      <p:sp>
        <p:nvSpPr>
          <p:cNvPr id="45" name="Shape 43"/>
          <p:cNvSpPr/>
          <p:nvPr/>
        </p:nvSpPr>
        <p:spPr>
          <a:xfrm>
            <a:off x="411480" y="4645152"/>
            <a:ext cx="54864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146304" y="4983480"/>
            <a:ext cx="10789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5B9C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CARTE MENTALE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1737360" y="320040"/>
            <a:ext cx="1013429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POINTS D’ENTRÉE POUR CONCEVOIR UNE SÉANCE</a:t>
            </a:r>
            <a:endParaRPr lang="en-US" sz="2900" dirty="0"/>
          </a:p>
        </p:txBody>
      </p:sp>
      <p:sp>
        <p:nvSpPr>
          <p:cNvPr id="48" name="Text 46"/>
          <p:cNvSpPr/>
          <p:nvPr/>
        </p:nvSpPr>
        <p:spPr>
          <a:xfrm>
            <a:off x="1737360" y="749808"/>
            <a:ext cx="8614151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organisation en carte mentale pour choisir un angle d’entrée et transformer une idée en situation d’apprentissage.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1737360" y="1024128"/>
            <a:ext cx="1554480" cy="32004"/>
          </a:xfrm>
          <a:prstGeom prst="rect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Shape 48"/>
          <p:cNvSpPr/>
          <p:nvPr/>
        </p:nvSpPr>
        <p:spPr>
          <a:xfrm>
            <a:off x="11405311" y="246888"/>
            <a:ext cx="530352" cy="0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1" name="Shape 49"/>
          <p:cNvSpPr/>
          <p:nvPr/>
        </p:nvSpPr>
        <p:spPr>
          <a:xfrm>
            <a:off x="11935663" y="246888"/>
            <a:ext cx="0" cy="512064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Shape 50"/>
          <p:cNvSpPr/>
          <p:nvPr/>
        </p:nvSpPr>
        <p:spPr>
          <a:xfrm>
            <a:off x="6044435" y="2670048"/>
            <a:ext cx="1517904" cy="1517904"/>
          </a:xfrm>
          <a:prstGeom prst="ellipse">
            <a:avLst/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3" name="Text 51"/>
          <p:cNvSpPr/>
          <p:nvPr/>
        </p:nvSpPr>
        <p:spPr>
          <a:xfrm>
            <a:off x="6190739" y="3207987"/>
            <a:ext cx="1181721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CONCEVOIR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UNE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SÉANCE</a:t>
            </a:r>
            <a:endParaRPr lang="en-US" sz="1700" dirty="0"/>
          </a:p>
        </p:txBody>
      </p:sp>
      <p:sp>
        <p:nvSpPr>
          <p:cNvPr id="54" name="Shape 52"/>
          <p:cNvSpPr/>
          <p:nvPr/>
        </p:nvSpPr>
        <p:spPr>
          <a:xfrm>
            <a:off x="8275320" y="1417320"/>
            <a:ext cx="23317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6510">
            <a:solidFill>
              <a:srgbClr val="D675A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5" name="Shape 53"/>
          <p:cNvSpPr/>
          <p:nvPr/>
        </p:nvSpPr>
        <p:spPr>
          <a:xfrm>
            <a:off x="8421624" y="1618488"/>
            <a:ext cx="329184" cy="329184"/>
          </a:xfrm>
          <a:prstGeom prst="ellipse">
            <a:avLst/>
          </a:prstGeom>
          <a:solidFill>
            <a:srgbClr val="D675A8"/>
          </a:solidFill>
          <a:ln w="12700">
            <a:solidFill>
              <a:srgbClr val="D675A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6" name="Text 54"/>
          <p:cNvSpPr/>
          <p:nvPr/>
        </p:nvSpPr>
        <p:spPr>
          <a:xfrm>
            <a:off x="8421624" y="1691640"/>
            <a:ext cx="3291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1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8842248" y="1563624"/>
            <a:ext cx="161848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COMPÉTENCES</a:t>
            </a:r>
            <a:endParaRPr lang="en-US" sz="1250" dirty="0"/>
          </a:p>
        </p:txBody>
      </p:sp>
      <p:sp>
        <p:nvSpPr>
          <p:cNvPr id="58" name="Text 56"/>
          <p:cNvSpPr/>
          <p:nvPr/>
        </p:nvSpPr>
        <p:spPr>
          <a:xfrm>
            <a:off x="8842248" y="1810512"/>
            <a:ext cx="16184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investigation / expérimentation / réalisation / communication</a:t>
            </a:r>
            <a:endParaRPr lang="en-US" sz="840" dirty="0"/>
          </a:p>
        </p:txBody>
      </p:sp>
      <p:sp>
        <p:nvSpPr>
          <p:cNvPr id="59" name="Shape 57"/>
          <p:cNvSpPr/>
          <p:nvPr/>
        </p:nvSpPr>
        <p:spPr>
          <a:xfrm>
            <a:off x="8275320" y="2761488"/>
            <a:ext cx="2331720" cy="777240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6510">
            <a:solidFill>
              <a:srgbClr val="E790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0" name="Shape 58"/>
          <p:cNvSpPr/>
          <p:nvPr/>
        </p:nvSpPr>
        <p:spPr>
          <a:xfrm>
            <a:off x="8421624" y="2985516"/>
            <a:ext cx="329184" cy="329184"/>
          </a:xfrm>
          <a:prstGeom prst="ellipse">
            <a:avLst/>
          </a:prstGeom>
          <a:solidFill>
            <a:srgbClr val="E79043"/>
          </a:solidFill>
          <a:ln w="12700">
            <a:solidFill>
              <a:srgbClr val="E790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1" name="Text 59"/>
          <p:cNvSpPr/>
          <p:nvPr/>
        </p:nvSpPr>
        <p:spPr>
          <a:xfrm>
            <a:off x="8421624" y="3058668"/>
            <a:ext cx="3291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</a:t>
            </a:r>
            <a:endParaRPr lang="en-US" sz="1200" dirty="0"/>
          </a:p>
        </p:txBody>
      </p:sp>
      <p:sp>
        <p:nvSpPr>
          <p:cNvPr id="62" name="Text 60"/>
          <p:cNvSpPr/>
          <p:nvPr/>
        </p:nvSpPr>
        <p:spPr>
          <a:xfrm>
            <a:off x="8842248" y="2907792"/>
            <a:ext cx="161848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NOTIONS</a:t>
            </a:r>
            <a:endParaRPr lang="en-US" sz="1250" dirty="0"/>
          </a:p>
        </p:txBody>
      </p:sp>
      <p:sp>
        <p:nvSpPr>
          <p:cNvPr id="63" name="Text 61"/>
          <p:cNvSpPr/>
          <p:nvPr/>
        </p:nvSpPr>
        <p:spPr>
          <a:xfrm>
            <a:off x="8842248" y="3154680"/>
            <a:ext cx="1618488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d’objet, espace, graphique, histoire des arts, artisanat</a:t>
            </a:r>
            <a:endParaRPr lang="en-US" sz="840" dirty="0"/>
          </a:p>
        </p:txBody>
      </p:sp>
      <p:sp>
        <p:nvSpPr>
          <p:cNvPr id="64" name="Shape 62"/>
          <p:cNvSpPr/>
          <p:nvPr/>
        </p:nvSpPr>
        <p:spPr>
          <a:xfrm>
            <a:off x="8001000" y="4599432"/>
            <a:ext cx="2331720" cy="713232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16510">
            <a:solidFill>
              <a:srgbClr val="6D79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5" name="Shape 63"/>
          <p:cNvSpPr/>
          <p:nvPr/>
        </p:nvSpPr>
        <p:spPr>
          <a:xfrm>
            <a:off x="8147304" y="4791456"/>
            <a:ext cx="329184" cy="329184"/>
          </a:xfrm>
          <a:prstGeom prst="ellipse">
            <a:avLst/>
          </a:prstGeom>
          <a:solidFill>
            <a:srgbClr val="6D79C5"/>
          </a:solidFill>
          <a:ln w="12700">
            <a:solidFill>
              <a:srgbClr val="6D79C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6" name="Text 64"/>
          <p:cNvSpPr/>
          <p:nvPr/>
        </p:nvSpPr>
        <p:spPr>
          <a:xfrm>
            <a:off x="8147304" y="4864608"/>
            <a:ext cx="3291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3</a:t>
            </a:r>
            <a:endParaRPr lang="en-US" sz="1200" dirty="0"/>
          </a:p>
        </p:txBody>
      </p:sp>
      <p:sp>
        <p:nvSpPr>
          <p:cNvPr id="67" name="Text 65"/>
          <p:cNvSpPr/>
          <p:nvPr/>
        </p:nvSpPr>
        <p:spPr>
          <a:xfrm>
            <a:off x="8567928" y="4745736"/>
            <a:ext cx="161848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MATÉRIEL</a:t>
            </a:r>
            <a:endParaRPr lang="en-US" sz="1250" dirty="0"/>
          </a:p>
        </p:txBody>
      </p:sp>
      <p:sp>
        <p:nvSpPr>
          <p:cNvPr id="68" name="Text 66"/>
          <p:cNvSpPr/>
          <p:nvPr/>
        </p:nvSpPr>
        <p:spPr>
          <a:xfrm>
            <a:off x="8567928" y="4992624"/>
            <a:ext cx="16184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papiers, feutres, calque, carton, outils</a:t>
            </a:r>
            <a:endParaRPr lang="en-US" sz="840" dirty="0"/>
          </a:p>
        </p:txBody>
      </p:sp>
      <p:sp>
        <p:nvSpPr>
          <p:cNvPr id="69" name="Shape 67"/>
          <p:cNvSpPr/>
          <p:nvPr/>
        </p:nvSpPr>
        <p:spPr>
          <a:xfrm>
            <a:off x="2148840" y="4599432"/>
            <a:ext cx="2331720" cy="749808"/>
          </a:xfrm>
          <a:prstGeom prst="roundRect">
            <a:avLst>
              <a:gd name="adj" fmla="val 12195"/>
            </a:avLst>
          </a:prstGeom>
          <a:solidFill>
            <a:srgbClr val="FFFFFF"/>
          </a:solidFill>
          <a:ln w="16510">
            <a:solidFill>
              <a:srgbClr val="13A6B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0" name="Shape 68"/>
          <p:cNvSpPr/>
          <p:nvPr/>
        </p:nvSpPr>
        <p:spPr>
          <a:xfrm>
            <a:off x="2295144" y="4809744"/>
            <a:ext cx="329184" cy="329184"/>
          </a:xfrm>
          <a:prstGeom prst="ellipse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1" name="Text 69"/>
          <p:cNvSpPr/>
          <p:nvPr/>
        </p:nvSpPr>
        <p:spPr>
          <a:xfrm>
            <a:off x="2295144" y="4882896"/>
            <a:ext cx="3291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4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2715768" y="4745736"/>
            <a:ext cx="161848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PRODUCTION</a:t>
            </a:r>
            <a:endParaRPr lang="en-US" sz="1250" dirty="0"/>
          </a:p>
        </p:txBody>
      </p:sp>
      <p:sp>
        <p:nvSpPr>
          <p:cNvPr id="73" name="Text 71"/>
          <p:cNvSpPr/>
          <p:nvPr/>
        </p:nvSpPr>
        <p:spPr>
          <a:xfrm>
            <a:off x="2715768" y="4992624"/>
            <a:ext cx="16184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affiche, logo, objet, maquette, frise, mode d’emploi</a:t>
            </a:r>
            <a:endParaRPr lang="en-US" sz="840" dirty="0"/>
          </a:p>
        </p:txBody>
      </p:sp>
      <p:sp>
        <p:nvSpPr>
          <p:cNvPr id="74" name="Shape 72"/>
          <p:cNvSpPr/>
          <p:nvPr/>
        </p:nvSpPr>
        <p:spPr>
          <a:xfrm>
            <a:off x="2148840" y="2761488"/>
            <a:ext cx="2331720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6510">
            <a:solidFill>
              <a:srgbClr val="93C47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5" name="Shape 73"/>
          <p:cNvSpPr/>
          <p:nvPr/>
        </p:nvSpPr>
        <p:spPr>
          <a:xfrm>
            <a:off x="2295144" y="2962656"/>
            <a:ext cx="329184" cy="329184"/>
          </a:xfrm>
          <a:prstGeom prst="ellipse">
            <a:avLst/>
          </a:prstGeom>
          <a:solidFill>
            <a:srgbClr val="93C47D"/>
          </a:solidFill>
          <a:ln w="12700">
            <a:solidFill>
              <a:srgbClr val="93C47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6" name="Text 74"/>
          <p:cNvSpPr/>
          <p:nvPr/>
        </p:nvSpPr>
        <p:spPr>
          <a:xfrm>
            <a:off x="2295144" y="3035808"/>
            <a:ext cx="3291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5</a:t>
            </a:r>
            <a:endParaRPr lang="en-US" sz="1200" dirty="0"/>
          </a:p>
        </p:txBody>
      </p:sp>
      <p:sp>
        <p:nvSpPr>
          <p:cNvPr id="77" name="Text 75"/>
          <p:cNvSpPr/>
          <p:nvPr/>
        </p:nvSpPr>
        <p:spPr>
          <a:xfrm>
            <a:off x="2715768" y="2907792"/>
            <a:ext cx="161848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DOCUMENT / ACTION PROF</a:t>
            </a:r>
            <a:endParaRPr lang="en-US" sz="1250" dirty="0"/>
          </a:p>
        </p:txBody>
      </p:sp>
      <p:sp>
        <p:nvSpPr>
          <p:cNvPr id="78" name="Text 76"/>
          <p:cNvSpPr/>
          <p:nvPr/>
        </p:nvSpPr>
        <p:spPr>
          <a:xfrm>
            <a:off x="2715768" y="3235519"/>
            <a:ext cx="16184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tutoriel, démonstration, consigne, exemple</a:t>
            </a:r>
            <a:endParaRPr lang="en-US" sz="840" dirty="0"/>
          </a:p>
        </p:txBody>
      </p:sp>
      <p:sp>
        <p:nvSpPr>
          <p:cNvPr id="79" name="Shape 77"/>
          <p:cNvSpPr/>
          <p:nvPr/>
        </p:nvSpPr>
        <p:spPr>
          <a:xfrm>
            <a:off x="2423160" y="1417320"/>
            <a:ext cx="2331720" cy="713232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16510">
            <a:solidFill>
              <a:srgbClr val="E9D45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0" name="Shape 78"/>
          <p:cNvSpPr/>
          <p:nvPr/>
        </p:nvSpPr>
        <p:spPr>
          <a:xfrm>
            <a:off x="2569464" y="1609344"/>
            <a:ext cx="329184" cy="329184"/>
          </a:xfrm>
          <a:prstGeom prst="ellipse">
            <a:avLst/>
          </a:prstGeom>
          <a:solidFill>
            <a:srgbClr val="E9D457"/>
          </a:solidFill>
          <a:ln w="12700">
            <a:solidFill>
              <a:srgbClr val="E9D45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1" name="Text 79"/>
          <p:cNvSpPr/>
          <p:nvPr/>
        </p:nvSpPr>
        <p:spPr>
          <a:xfrm>
            <a:off x="2569464" y="1682496"/>
            <a:ext cx="3291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6</a:t>
            </a:r>
            <a:endParaRPr lang="en-US" sz="1200" dirty="0"/>
          </a:p>
        </p:txBody>
      </p:sp>
      <p:sp>
        <p:nvSpPr>
          <p:cNvPr id="82" name="Text 80"/>
          <p:cNvSpPr/>
          <p:nvPr/>
        </p:nvSpPr>
        <p:spPr>
          <a:xfrm>
            <a:off x="2990088" y="1563624"/>
            <a:ext cx="161848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ACTIVITÉ SPÉCIFIQUE</a:t>
            </a:r>
            <a:endParaRPr lang="en-US" sz="1250" dirty="0"/>
          </a:p>
        </p:txBody>
      </p:sp>
      <p:sp>
        <p:nvSpPr>
          <p:cNvPr id="83" name="Text 81"/>
          <p:cNvSpPr/>
          <p:nvPr/>
        </p:nvSpPr>
        <p:spPr>
          <a:xfrm>
            <a:off x="2990088" y="1810512"/>
            <a:ext cx="16184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décalquer, plier, chercher, classer, assembler</a:t>
            </a:r>
            <a:endParaRPr lang="en-US" sz="840" dirty="0"/>
          </a:p>
        </p:txBody>
      </p:sp>
      <p:sp>
        <p:nvSpPr>
          <p:cNvPr id="84" name="Shape 82"/>
          <p:cNvSpPr/>
          <p:nvPr/>
        </p:nvSpPr>
        <p:spPr>
          <a:xfrm>
            <a:off x="5003140" y="1175004"/>
            <a:ext cx="2331720" cy="713232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16510">
            <a:solidFill>
              <a:srgbClr val="1F5B9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5" name="Shape 83"/>
          <p:cNvSpPr/>
          <p:nvPr/>
        </p:nvSpPr>
        <p:spPr>
          <a:xfrm>
            <a:off x="5129784" y="1289304"/>
            <a:ext cx="329184" cy="329184"/>
          </a:xfrm>
          <a:prstGeom prst="ellipse">
            <a:avLst/>
          </a:prstGeom>
          <a:solidFill>
            <a:srgbClr val="1F5B9C"/>
          </a:solidFill>
          <a:ln w="12700">
            <a:solidFill>
              <a:srgbClr val="1F5B9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6" name="Text 84"/>
          <p:cNvSpPr/>
          <p:nvPr/>
        </p:nvSpPr>
        <p:spPr>
          <a:xfrm>
            <a:off x="5129784" y="1362456"/>
            <a:ext cx="3291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7</a:t>
            </a:r>
            <a:endParaRPr lang="en-US" sz="1200" dirty="0"/>
          </a:p>
        </p:txBody>
      </p:sp>
      <p:sp>
        <p:nvSpPr>
          <p:cNvPr id="87" name="Text 85"/>
          <p:cNvSpPr/>
          <p:nvPr/>
        </p:nvSpPr>
        <p:spPr>
          <a:xfrm>
            <a:off x="5550408" y="1243584"/>
            <a:ext cx="161848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CRITÈRES D’ÉVALUATION</a:t>
            </a:r>
            <a:endParaRPr lang="en-US" sz="1250" dirty="0"/>
          </a:p>
        </p:txBody>
      </p:sp>
      <p:sp>
        <p:nvSpPr>
          <p:cNvPr id="88" name="Text 86"/>
          <p:cNvSpPr/>
          <p:nvPr/>
        </p:nvSpPr>
        <p:spPr>
          <a:xfrm>
            <a:off x="5464912" y="1591609"/>
            <a:ext cx="16184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fonctions nommées, vues visibles, proportions, pertinence</a:t>
            </a:r>
            <a:endParaRPr lang="en-US" sz="840" dirty="0"/>
          </a:p>
        </p:txBody>
      </p:sp>
      <p:sp>
        <p:nvSpPr>
          <p:cNvPr id="89" name="Shape 87"/>
          <p:cNvSpPr/>
          <p:nvPr/>
        </p:nvSpPr>
        <p:spPr>
          <a:xfrm>
            <a:off x="1737360" y="6199632"/>
            <a:ext cx="10134295" cy="438912"/>
          </a:xfrm>
          <a:prstGeom prst="roundRect">
            <a:avLst>
              <a:gd name="adj" fmla="val 16667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0" name="Text 88"/>
          <p:cNvSpPr/>
          <p:nvPr/>
        </p:nvSpPr>
        <p:spPr>
          <a:xfrm>
            <a:off x="1965960" y="6318504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À RETENIR</a:t>
            </a:r>
            <a:endParaRPr lang="en-US" sz="1250" dirty="0"/>
          </a:p>
        </p:txBody>
      </p:sp>
      <p:sp>
        <p:nvSpPr>
          <p:cNvPr id="91" name="Shape 89"/>
          <p:cNvSpPr/>
          <p:nvPr/>
        </p:nvSpPr>
        <p:spPr>
          <a:xfrm>
            <a:off x="3017520" y="6291072"/>
            <a:ext cx="0" cy="246888"/>
          </a:xfrm>
          <a:prstGeom prst="line">
            <a:avLst/>
          </a:prstGeom>
          <a:noFill/>
          <a:ln w="12700">
            <a:solidFill>
              <a:srgbClr val="72D2D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2" name="Text 90"/>
          <p:cNvSpPr/>
          <p:nvPr/>
        </p:nvSpPr>
        <p:spPr>
          <a:xfrm>
            <a:off x="3154680" y="6309360"/>
            <a:ext cx="84426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point d’entrée n’est pas un objectif : il devient pertinent lorsqu’il conduit à une activité, des apprentissages et une évaluation.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89888" cy="6858000"/>
          </a:xfrm>
          <a:prstGeom prst="rect">
            <a:avLst/>
          </a:prstGeom>
          <a:solidFill>
            <a:srgbClr val="F7F8FA"/>
          </a:solidFill>
          <a:ln w="12700">
            <a:solidFill>
              <a:srgbClr val="F7F8F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01168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201168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201168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201168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01168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01168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201168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310896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310896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310896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310896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310896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310896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310896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420624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420624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420624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420624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420624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420624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420624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530352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Shape 23"/>
          <p:cNvSpPr/>
          <p:nvPr/>
        </p:nvSpPr>
        <p:spPr>
          <a:xfrm>
            <a:off x="530352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530352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530352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530352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530352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Shape 28"/>
          <p:cNvSpPr/>
          <p:nvPr/>
        </p:nvSpPr>
        <p:spPr>
          <a:xfrm>
            <a:off x="530352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Shape 29"/>
          <p:cNvSpPr/>
          <p:nvPr/>
        </p:nvSpPr>
        <p:spPr>
          <a:xfrm>
            <a:off x="640080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640080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640080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Shape 32"/>
          <p:cNvSpPr/>
          <p:nvPr/>
        </p:nvSpPr>
        <p:spPr>
          <a:xfrm>
            <a:off x="640080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Shape 33"/>
          <p:cNvSpPr/>
          <p:nvPr/>
        </p:nvSpPr>
        <p:spPr>
          <a:xfrm>
            <a:off x="640080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4"/>
          <p:cNvSpPr/>
          <p:nvPr/>
        </p:nvSpPr>
        <p:spPr>
          <a:xfrm>
            <a:off x="640080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Shape 35"/>
          <p:cNvSpPr/>
          <p:nvPr/>
        </p:nvSpPr>
        <p:spPr>
          <a:xfrm>
            <a:off x="640080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6"/>
          <p:cNvSpPr/>
          <p:nvPr/>
        </p:nvSpPr>
        <p:spPr>
          <a:xfrm>
            <a:off x="201168" y="502920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DESIGN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&amp; MÉTIERS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D’ART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228600" y="1417320"/>
            <a:ext cx="64008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8"/>
          <p:cNvSpPr/>
          <p:nvPr/>
        </p:nvSpPr>
        <p:spPr>
          <a:xfrm>
            <a:off x="201168" y="1600200"/>
            <a:ext cx="960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ACADÉMIE</a:t>
            </a:r>
            <a:endParaRPr lang="en-US" sz="1050" dirty="0"/>
          </a:p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 CRÉTEIL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146304" y="2221992"/>
            <a:ext cx="1078992" cy="667512"/>
          </a:xfrm>
          <a:prstGeom prst="roundRect">
            <a:avLst>
              <a:gd name="adj" fmla="val 16438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40"/>
          <p:cNvSpPr/>
          <p:nvPr/>
        </p:nvSpPr>
        <p:spPr>
          <a:xfrm>
            <a:off x="246888" y="2359152"/>
            <a:ext cx="868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PRÉPARATION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CAPLP &amp; 3E CONCOURS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301752" y="3429000"/>
            <a:ext cx="768096" cy="676656"/>
          </a:xfrm>
          <a:prstGeom prst="roundRect">
            <a:avLst>
              <a:gd name="adj" fmla="val 13514"/>
            </a:avLst>
          </a:prstGeom>
          <a:solidFill>
            <a:srgbClr val="FFFFFF"/>
          </a:solidFill>
          <a:ln w="10160">
            <a:solidFill>
              <a:srgbClr val="D9DDE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448056" y="3584448"/>
            <a:ext cx="47548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2026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2027</a:t>
            </a:r>
            <a:endParaRPr lang="en-US" sz="1700" dirty="0"/>
          </a:p>
        </p:txBody>
      </p:sp>
      <p:sp>
        <p:nvSpPr>
          <p:cNvPr id="45" name="Shape 43"/>
          <p:cNvSpPr/>
          <p:nvPr/>
        </p:nvSpPr>
        <p:spPr>
          <a:xfrm>
            <a:off x="411480" y="4645152"/>
            <a:ext cx="54864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146304" y="4983480"/>
            <a:ext cx="10789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5B9C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DESIGN &amp; CULTURE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1737360" y="320040"/>
            <a:ext cx="1013429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RELIER THÉMATIQUE, NOTION ET PRODUCTION</a:t>
            </a:r>
            <a:endParaRPr lang="en-US" sz="2900" dirty="0"/>
          </a:p>
        </p:txBody>
      </p:sp>
      <p:sp>
        <p:nvSpPr>
          <p:cNvPr id="48" name="Text 46"/>
          <p:cNvSpPr/>
          <p:nvPr/>
        </p:nvSpPr>
        <p:spPr>
          <a:xfrm>
            <a:off x="1737360" y="749808"/>
            <a:ext cx="8614151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lecture transversale pour transformer les grands partis pris en apprentissages observables et en productions.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1737360" y="1024128"/>
            <a:ext cx="1554480" cy="32004"/>
          </a:xfrm>
          <a:prstGeom prst="rect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Shape 48"/>
          <p:cNvSpPr/>
          <p:nvPr/>
        </p:nvSpPr>
        <p:spPr>
          <a:xfrm>
            <a:off x="11405311" y="246888"/>
            <a:ext cx="530352" cy="0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1" name="Shape 49"/>
          <p:cNvSpPr/>
          <p:nvPr/>
        </p:nvSpPr>
        <p:spPr>
          <a:xfrm>
            <a:off x="11935663" y="246888"/>
            <a:ext cx="0" cy="512064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Shape 50"/>
          <p:cNvSpPr/>
          <p:nvPr/>
        </p:nvSpPr>
        <p:spPr>
          <a:xfrm>
            <a:off x="1737360" y="1389888"/>
            <a:ext cx="1691640" cy="310896"/>
          </a:xfrm>
          <a:prstGeom prst="rect">
            <a:avLst/>
          </a:prstGeom>
          <a:solidFill>
            <a:srgbClr val="1F5B9C"/>
          </a:solidFill>
          <a:ln w="12700">
            <a:solidFill>
              <a:srgbClr val="1F5B9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3" name="Text 51"/>
          <p:cNvSpPr/>
          <p:nvPr/>
        </p:nvSpPr>
        <p:spPr>
          <a:xfrm>
            <a:off x="1810512" y="1472184"/>
            <a:ext cx="15453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8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PARTIS PRIS</a:t>
            </a:r>
            <a:endParaRPr lang="en-US" sz="1080" dirty="0"/>
          </a:p>
        </p:txBody>
      </p:sp>
      <p:sp>
        <p:nvSpPr>
          <p:cNvPr id="54" name="Text 52"/>
          <p:cNvSpPr/>
          <p:nvPr/>
        </p:nvSpPr>
        <p:spPr>
          <a:xfrm>
            <a:off x="1810512" y="1810512"/>
            <a:ext cx="15453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grandes thématiques</a:t>
            </a:r>
            <a:endParaRPr lang="en-US" sz="880" dirty="0"/>
          </a:p>
        </p:txBody>
      </p:sp>
      <p:sp>
        <p:nvSpPr>
          <p:cNvPr id="55" name="Shape 53"/>
          <p:cNvSpPr/>
          <p:nvPr/>
        </p:nvSpPr>
        <p:spPr>
          <a:xfrm>
            <a:off x="3520440" y="1389888"/>
            <a:ext cx="2834640" cy="310896"/>
          </a:xfrm>
          <a:prstGeom prst="rect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6" name="Text 54"/>
          <p:cNvSpPr/>
          <p:nvPr/>
        </p:nvSpPr>
        <p:spPr>
          <a:xfrm>
            <a:off x="3593592" y="1472184"/>
            <a:ext cx="26883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8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NOTIONS DU DESIGN</a:t>
            </a:r>
            <a:endParaRPr lang="en-US" sz="1080" dirty="0"/>
          </a:p>
        </p:txBody>
      </p:sp>
      <p:sp>
        <p:nvSpPr>
          <p:cNvPr id="57" name="Text 55"/>
          <p:cNvSpPr/>
          <p:nvPr/>
        </p:nvSpPr>
        <p:spPr>
          <a:xfrm>
            <a:off x="3593592" y="1810512"/>
            <a:ext cx="26883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Pourquoi ?</a:t>
            </a:r>
            <a:endParaRPr lang="en-US" sz="880" dirty="0"/>
          </a:p>
        </p:txBody>
      </p:sp>
      <p:sp>
        <p:nvSpPr>
          <p:cNvPr id="58" name="Shape 56"/>
          <p:cNvSpPr/>
          <p:nvPr/>
        </p:nvSpPr>
        <p:spPr>
          <a:xfrm>
            <a:off x="6446520" y="1389888"/>
            <a:ext cx="1600200" cy="310896"/>
          </a:xfrm>
          <a:prstGeom prst="rect">
            <a:avLst/>
          </a:prstGeom>
          <a:solidFill>
            <a:srgbClr val="E9D457"/>
          </a:solidFill>
          <a:ln w="12700">
            <a:solidFill>
              <a:srgbClr val="E9D45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9" name="Text 57"/>
          <p:cNvSpPr/>
          <p:nvPr/>
        </p:nvSpPr>
        <p:spPr>
          <a:xfrm>
            <a:off x="6519672" y="1472184"/>
            <a:ext cx="145389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80" b="1" dirty="0">
                <a:solidFill>
                  <a:srgbClr val="3D3A2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PRINCIPES</a:t>
            </a:r>
            <a:endParaRPr lang="en-US" sz="1080" dirty="0"/>
          </a:p>
        </p:txBody>
      </p:sp>
      <p:sp>
        <p:nvSpPr>
          <p:cNvPr id="60" name="Text 58"/>
          <p:cNvSpPr/>
          <p:nvPr/>
        </p:nvSpPr>
        <p:spPr>
          <a:xfrm>
            <a:off x="6519672" y="1810512"/>
            <a:ext cx="14538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 ?</a:t>
            </a:r>
            <a:endParaRPr lang="en-US" sz="880" dirty="0"/>
          </a:p>
        </p:txBody>
      </p:sp>
      <p:sp>
        <p:nvSpPr>
          <p:cNvPr id="61" name="Shape 59"/>
          <p:cNvSpPr/>
          <p:nvPr/>
        </p:nvSpPr>
        <p:spPr>
          <a:xfrm>
            <a:off x="8138160" y="1389888"/>
            <a:ext cx="1600200" cy="310896"/>
          </a:xfrm>
          <a:prstGeom prst="rect">
            <a:avLst/>
          </a:prstGeom>
          <a:solidFill>
            <a:srgbClr val="E79043"/>
          </a:solidFill>
          <a:ln w="12700">
            <a:solidFill>
              <a:srgbClr val="E790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2" name="Text 60"/>
          <p:cNvSpPr/>
          <p:nvPr/>
        </p:nvSpPr>
        <p:spPr>
          <a:xfrm>
            <a:off x="8211312" y="1472184"/>
            <a:ext cx="145389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8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RÉALISATIONS</a:t>
            </a:r>
            <a:endParaRPr lang="en-US" sz="1080" dirty="0"/>
          </a:p>
        </p:txBody>
      </p:sp>
      <p:sp>
        <p:nvSpPr>
          <p:cNvPr id="63" name="Text 61"/>
          <p:cNvSpPr/>
          <p:nvPr/>
        </p:nvSpPr>
        <p:spPr>
          <a:xfrm>
            <a:off x="8211312" y="1810512"/>
            <a:ext cx="14538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Quels supports ?</a:t>
            </a:r>
            <a:endParaRPr lang="en-US" sz="880" dirty="0"/>
          </a:p>
        </p:txBody>
      </p:sp>
      <p:sp>
        <p:nvSpPr>
          <p:cNvPr id="64" name="Shape 62"/>
          <p:cNvSpPr/>
          <p:nvPr/>
        </p:nvSpPr>
        <p:spPr>
          <a:xfrm>
            <a:off x="9829800" y="1389888"/>
            <a:ext cx="1417320" cy="310896"/>
          </a:xfrm>
          <a:prstGeom prst="rect">
            <a:avLst/>
          </a:prstGeom>
          <a:solidFill>
            <a:srgbClr val="B9B3AA"/>
          </a:solidFill>
          <a:ln w="12700">
            <a:solidFill>
              <a:srgbClr val="B9B3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5" name="Text 63"/>
          <p:cNvSpPr/>
          <p:nvPr/>
        </p:nvSpPr>
        <p:spPr>
          <a:xfrm>
            <a:off x="9902952" y="1472184"/>
            <a:ext cx="127101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8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OUTILS</a:t>
            </a:r>
            <a:endParaRPr lang="en-US" sz="1080" dirty="0"/>
          </a:p>
        </p:txBody>
      </p:sp>
      <p:sp>
        <p:nvSpPr>
          <p:cNvPr id="66" name="Text 64"/>
          <p:cNvSpPr/>
          <p:nvPr/>
        </p:nvSpPr>
        <p:spPr>
          <a:xfrm>
            <a:off x="9902952" y="1810512"/>
            <a:ext cx="127101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Avec quoi ?</a:t>
            </a:r>
            <a:endParaRPr lang="en-US" sz="880" dirty="0"/>
          </a:p>
        </p:txBody>
      </p:sp>
      <p:sp>
        <p:nvSpPr>
          <p:cNvPr id="67" name="Shape 65"/>
          <p:cNvSpPr/>
          <p:nvPr/>
        </p:nvSpPr>
        <p:spPr>
          <a:xfrm>
            <a:off x="1737360" y="2011680"/>
            <a:ext cx="1691640" cy="3493008"/>
          </a:xfrm>
          <a:prstGeom prst="roundRect">
            <a:avLst>
              <a:gd name="adj" fmla="val 3243"/>
            </a:avLst>
          </a:prstGeom>
          <a:solidFill>
            <a:srgbClr val="EAF1F8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8" name="Text 66"/>
          <p:cNvSpPr/>
          <p:nvPr/>
        </p:nvSpPr>
        <p:spPr>
          <a:xfrm>
            <a:off x="1865376" y="2176272"/>
            <a:ext cx="1435608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Développement durable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manifeste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engagé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&amp; artisanat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&amp; patrimoine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Biodesign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social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culinaire</a:t>
            </a:r>
            <a:endParaRPr lang="en-US" sz="850" dirty="0"/>
          </a:p>
        </p:txBody>
      </p:sp>
      <p:sp>
        <p:nvSpPr>
          <p:cNvPr id="69" name="Shape 67"/>
          <p:cNvSpPr/>
          <p:nvPr/>
        </p:nvSpPr>
        <p:spPr>
          <a:xfrm>
            <a:off x="3520440" y="2011680"/>
            <a:ext cx="2834640" cy="3493008"/>
          </a:xfrm>
          <a:prstGeom prst="roundRect">
            <a:avLst>
              <a:gd name="adj" fmla="val 1935"/>
            </a:avLst>
          </a:prstGeom>
          <a:solidFill>
            <a:srgbClr val="EAF8FA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0" name="Text 68"/>
          <p:cNvSpPr/>
          <p:nvPr/>
        </p:nvSpPr>
        <p:spPr>
          <a:xfrm>
            <a:off x="3648456" y="2176272"/>
            <a:ext cx="2578608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Statut de l’objet industriel / artisanal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Relation à l’usage et à l’utilisateur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Propriétés techniques et plastiques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Médias imprimés et numériques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Typologie et statut de l’espace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Incidences numériques et prospectives</a:t>
            </a:r>
            <a:endParaRPr lang="en-US" sz="850" dirty="0"/>
          </a:p>
        </p:txBody>
      </p:sp>
      <p:sp>
        <p:nvSpPr>
          <p:cNvPr id="71" name="Shape 69"/>
          <p:cNvSpPr/>
          <p:nvPr/>
        </p:nvSpPr>
        <p:spPr>
          <a:xfrm>
            <a:off x="6446520" y="2011680"/>
            <a:ext cx="1600200" cy="3493008"/>
          </a:xfrm>
          <a:prstGeom prst="roundRect">
            <a:avLst>
              <a:gd name="adj" fmla="val 3429"/>
            </a:avLst>
          </a:prstGeom>
          <a:solidFill>
            <a:srgbClr val="FBF5C5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 dirty="0"/>
          </a:p>
        </p:txBody>
      </p:sp>
      <p:sp>
        <p:nvSpPr>
          <p:cNvPr id="72" name="Text 70"/>
          <p:cNvSpPr/>
          <p:nvPr/>
        </p:nvSpPr>
        <p:spPr>
          <a:xfrm>
            <a:off x="6574536" y="2176272"/>
            <a:ext cx="1344168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simplification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stylisation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composition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typographie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rapport fond / forme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contraste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texture / matière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assemblage</a:t>
            </a:r>
            <a:endParaRPr lang="en-US" sz="850" dirty="0"/>
          </a:p>
        </p:txBody>
      </p:sp>
      <p:sp>
        <p:nvSpPr>
          <p:cNvPr id="73" name="Shape 71"/>
          <p:cNvSpPr/>
          <p:nvPr/>
        </p:nvSpPr>
        <p:spPr>
          <a:xfrm>
            <a:off x="8138160" y="2011680"/>
            <a:ext cx="1600200" cy="3493008"/>
          </a:xfrm>
          <a:prstGeom prst="roundRect">
            <a:avLst>
              <a:gd name="adj" fmla="val 3429"/>
            </a:avLst>
          </a:prstGeom>
          <a:solidFill>
            <a:srgbClr val="FBE6D2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4" name="Text 72"/>
          <p:cNvSpPr/>
          <p:nvPr/>
        </p:nvSpPr>
        <p:spPr>
          <a:xfrm>
            <a:off x="8266176" y="2176272"/>
            <a:ext cx="1344168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mobilier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/ objet usuel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accessoire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vêtement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logo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affiche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espace de service</a:t>
            </a:r>
            <a:endParaRPr lang="en-US" sz="850" dirty="0"/>
          </a:p>
        </p:txBody>
      </p:sp>
      <p:sp>
        <p:nvSpPr>
          <p:cNvPr id="75" name="Shape 73"/>
          <p:cNvSpPr/>
          <p:nvPr/>
        </p:nvSpPr>
        <p:spPr>
          <a:xfrm>
            <a:off x="9829800" y="2011680"/>
            <a:ext cx="1417320" cy="3493008"/>
          </a:xfrm>
          <a:prstGeom prst="roundRect">
            <a:avLst>
              <a:gd name="adj" fmla="val 3871"/>
            </a:avLst>
          </a:prstGeom>
          <a:solidFill>
            <a:srgbClr val="E6E2DC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6" name="Text 74"/>
          <p:cNvSpPr/>
          <p:nvPr/>
        </p:nvSpPr>
        <p:spPr>
          <a:xfrm>
            <a:off x="9957816" y="2176272"/>
            <a:ext cx="1161288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collage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peinture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découpe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maquette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modelage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photographie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croquis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sérigraphie</a:t>
            </a:r>
            <a:endParaRPr lang="en-US" sz="850" dirty="0"/>
          </a:p>
        </p:txBody>
      </p:sp>
      <p:sp>
        <p:nvSpPr>
          <p:cNvPr id="77" name="Shape 75"/>
          <p:cNvSpPr/>
          <p:nvPr/>
        </p:nvSpPr>
        <p:spPr>
          <a:xfrm>
            <a:off x="1737360" y="5596128"/>
            <a:ext cx="10134295" cy="38404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397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8" name="Shape 76"/>
          <p:cNvSpPr/>
          <p:nvPr/>
        </p:nvSpPr>
        <p:spPr>
          <a:xfrm>
            <a:off x="1737360" y="5596128"/>
            <a:ext cx="82296" cy="438912"/>
          </a:xfrm>
          <a:prstGeom prst="rect">
            <a:avLst/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9" name="Text 77"/>
          <p:cNvSpPr/>
          <p:nvPr/>
        </p:nvSpPr>
        <p:spPr>
          <a:xfrm>
            <a:off x="1938528" y="5715000"/>
            <a:ext cx="9841687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LECTURE À CONSTRUIRE</a:t>
            </a:r>
            <a:endParaRPr lang="en-US" sz="1150" dirty="0"/>
          </a:p>
        </p:txBody>
      </p:sp>
      <p:sp>
        <p:nvSpPr>
          <p:cNvPr id="80" name="Text 78"/>
          <p:cNvSpPr/>
          <p:nvPr/>
        </p:nvSpPr>
        <p:spPr>
          <a:xfrm>
            <a:off x="1938528" y="6016752"/>
            <a:ext cx="9841687" cy="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Partir d’une thématique ne suffit pas : il faut la relier à des notions, à des principes de transformation, puis à une production et à des outils.</a:t>
            </a:r>
            <a:endParaRPr lang="en-US" sz="950" dirty="0"/>
          </a:p>
        </p:txBody>
      </p:sp>
      <p:sp>
        <p:nvSpPr>
          <p:cNvPr id="81" name="Shape 79"/>
          <p:cNvSpPr/>
          <p:nvPr/>
        </p:nvSpPr>
        <p:spPr>
          <a:xfrm>
            <a:off x="1737360" y="6199632"/>
            <a:ext cx="10134295" cy="438912"/>
          </a:xfrm>
          <a:prstGeom prst="roundRect">
            <a:avLst>
              <a:gd name="adj" fmla="val 16667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2" name="Text 80"/>
          <p:cNvSpPr/>
          <p:nvPr/>
        </p:nvSpPr>
        <p:spPr>
          <a:xfrm>
            <a:off x="1965960" y="6318504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À RETENIR</a:t>
            </a:r>
            <a:endParaRPr lang="en-US" sz="1250" dirty="0"/>
          </a:p>
        </p:txBody>
      </p:sp>
      <p:sp>
        <p:nvSpPr>
          <p:cNvPr id="83" name="Shape 81"/>
          <p:cNvSpPr/>
          <p:nvPr/>
        </p:nvSpPr>
        <p:spPr>
          <a:xfrm>
            <a:off x="3017520" y="6291072"/>
            <a:ext cx="0" cy="246888"/>
          </a:xfrm>
          <a:prstGeom prst="line">
            <a:avLst/>
          </a:prstGeom>
          <a:noFill/>
          <a:ln w="12700">
            <a:solidFill>
              <a:srgbClr val="72D2D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4" name="Text 82"/>
          <p:cNvSpPr/>
          <p:nvPr/>
        </p:nvSpPr>
        <p:spPr>
          <a:xfrm>
            <a:off x="3154680" y="6309360"/>
            <a:ext cx="84426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culture design devient opérationnelle quand elle oriente les choix de forme, de matière, d’usage et d’évaluation.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89888" cy="6858000"/>
          </a:xfrm>
          <a:prstGeom prst="rect">
            <a:avLst/>
          </a:prstGeom>
          <a:solidFill>
            <a:srgbClr val="F7F8FA"/>
          </a:solidFill>
          <a:ln w="12700">
            <a:solidFill>
              <a:srgbClr val="F7F8F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01168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201168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201168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201168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01168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01168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201168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310896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310896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310896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310896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310896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310896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310896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420624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420624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420624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420624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420624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420624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420624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530352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Shape 23"/>
          <p:cNvSpPr/>
          <p:nvPr/>
        </p:nvSpPr>
        <p:spPr>
          <a:xfrm>
            <a:off x="530352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530352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530352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530352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530352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Shape 28"/>
          <p:cNvSpPr/>
          <p:nvPr/>
        </p:nvSpPr>
        <p:spPr>
          <a:xfrm>
            <a:off x="530352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Shape 29"/>
          <p:cNvSpPr/>
          <p:nvPr/>
        </p:nvSpPr>
        <p:spPr>
          <a:xfrm>
            <a:off x="640080" y="20116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640080" y="31089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640080" y="420624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Shape 32"/>
          <p:cNvSpPr/>
          <p:nvPr/>
        </p:nvSpPr>
        <p:spPr>
          <a:xfrm>
            <a:off x="640080" y="530352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Shape 33"/>
          <p:cNvSpPr/>
          <p:nvPr/>
        </p:nvSpPr>
        <p:spPr>
          <a:xfrm>
            <a:off x="640080" y="640080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4"/>
          <p:cNvSpPr/>
          <p:nvPr/>
        </p:nvSpPr>
        <p:spPr>
          <a:xfrm>
            <a:off x="640080" y="749808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Shape 35"/>
          <p:cNvSpPr/>
          <p:nvPr/>
        </p:nvSpPr>
        <p:spPr>
          <a:xfrm>
            <a:off x="640080" y="859536"/>
            <a:ext cx="25603" cy="25603"/>
          </a:xfrm>
          <a:prstGeom prst="ellipse">
            <a:avLst/>
          </a:prstGeom>
          <a:solidFill>
            <a:srgbClr val="C8D2DE"/>
          </a:solidFill>
          <a:ln w="12700">
            <a:solidFill>
              <a:srgbClr val="C8D2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6"/>
          <p:cNvSpPr/>
          <p:nvPr/>
        </p:nvSpPr>
        <p:spPr>
          <a:xfrm>
            <a:off x="201168" y="502920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DESIGN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&amp; MÉTIERS</a:t>
            </a:r>
            <a:endParaRPr lang="en-US" sz="1600" dirty="0"/>
          </a:p>
          <a:p>
            <a:pPr marL="0" indent="0" algn="l">
              <a:buNone/>
            </a:pPr>
            <a:r>
              <a:rPr lang="en-US" sz="16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D’ART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228600" y="1417320"/>
            <a:ext cx="64008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8"/>
          <p:cNvSpPr/>
          <p:nvPr/>
        </p:nvSpPr>
        <p:spPr>
          <a:xfrm>
            <a:off x="201168" y="1600200"/>
            <a:ext cx="960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ACADÉMIE</a:t>
            </a:r>
            <a:endParaRPr lang="en-US" sz="1050" dirty="0"/>
          </a:p>
          <a:p>
            <a:pPr marL="0" indent="0" algn="l">
              <a:buNone/>
            </a:pPr>
            <a:r>
              <a:rPr lang="en-US" sz="10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 CRÉTEIL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146304" y="2221992"/>
            <a:ext cx="1078992" cy="667512"/>
          </a:xfrm>
          <a:prstGeom prst="roundRect">
            <a:avLst>
              <a:gd name="adj" fmla="val 16438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40"/>
          <p:cNvSpPr/>
          <p:nvPr/>
        </p:nvSpPr>
        <p:spPr>
          <a:xfrm>
            <a:off x="246888" y="2359152"/>
            <a:ext cx="868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PRÉPARATION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CAPLP &amp; 3E CONCOURS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301752" y="3429000"/>
            <a:ext cx="768096" cy="676656"/>
          </a:xfrm>
          <a:prstGeom prst="roundRect">
            <a:avLst>
              <a:gd name="adj" fmla="val 13514"/>
            </a:avLst>
          </a:prstGeom>
          <a:solidFill>
            <a:srgbClr val="FFFFFF"/>
          </a:solidFill>
          <a:ln w="10160">
            <a:solidFill>
              <a:srgbClr val="D9DDE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448056" y="3584448"/>
            <a:ext cx="47548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2026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2027</a:t>
            </a:r>
            <a:endParaRPr lang="en-US" sz="1700" dirty="0"/>
          </a:p>
        </p:txBody>
      </p:sp>
      <p:sp>
        <p:nvSpPr>
          <p:cNvPr id="45" name="Shape 43"/>
          <p:cNvSpPr/>
          <p:nvPr/>
        </p:nvSpPr>
        <p:spPr>
          <a:xfrm>
            <a:off x="411480" y="4645152"/>
            <a:ext cx="548640" cy="0"/>
          </a:xfrm>
          <a:prstGeom prst="line">
            <a:avLst/>
          </a:prstGeom>
          <a:noFill/>
          <a:ln w="2540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146304" y="4983480"/>
            <a:ext cx="12435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5B9C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COMMUNICATION VISUELLE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1737360" y="320040"/>
            <a:ext cx="1013429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FAIRE PROGRESSER LES SAVOIR-FAIRE FONDAMENTAUX</a:t>
            </a:r>
            <a:endParaRPr lang="en-US" sz="2900" dirty="0"/>
          </a:p>
        </p:txBody>
      </p:sp>
      <p:sp>
        <p:nvSpPr>
          <p:cNvPr id="48" name="Text 46"/>
          <p:cNvSpPr/>
          <p:nvPr/>
        </p:nvSpPr>
        <p:spPr>
          <a:xfrm>
            <a:off x="1737360" y="749808"/>
            <a:ext cx="8614151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proposition organisée par verbes d’action et principes graphiques pour construire des activités lisibles.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1737360" y="1024128"/>
            <a:ext cx="1554480" cy="32004"/>
          </a:xfrm>
          <a:prstGeom prst="rect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Shape 48"/>
          <p:cNvSpPr/>
          <p:nvPr/>
        </p:nvSpPr>
        <p:spPr>
          <a:xfrm>
            <a:off x="11405311" y="246888"/>
            <a:ext cx="530352" cy="0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1" name="Shape 49"/>
          <p:cNvSpPr/>
          <p:nvPr/>
        </p:nvSpPr>
        <p:spPr>
          <a:xfrm>
            <a:off x="11935663" y="246888"/>
            <a:ext cx="0" cy="512064"/>
          </a:xfrm>
          <a:prstGeom prst="line">
            <a:avLst/>
          </a:prstGeom>
          <a:noFill/>
          <a:ln w="22860">
            <a:solidFill>
              <a:srgbClr val="082B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Text 50"/>
          <p:cNvSpPr/>
          <p:nvPr/>
        </p:nvSpPr>
        <p:spPr>
          <a:xfrm>
            <a:off x="1737360" y="1069848"/>
            <a:ext cx="230428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SAVOIRS ET SAVOIR-FAIRE</a:t>
            </a:r>
            <a:endParaRPr lang="en-US" sz="1300" dirty="0"/>
          </a:p>
        </p:txBody>
      </p:sp>
      <p:sp>
        <p:nvSpPr>
          <p:cNvPr id="53" name="Shape 51"/>
          <p:cNvSpPr/>
          <p:nvPr/>
        </p:nvSpPr>
        <p:spPr>
          <a:xfrm>
            <a:off x="1737360" y="1371600"/>
            <a:ext cx="2304288" cy="475488"/>
          </a:xfrm>
          <a:prstGeom prst="rect">
            <a:avLst/>
          </a:prstGeom>
          <a:solidFill>
            <a:srgbClr val="EAF1F8"/>
          </a:solidFill>
          <a:ln w="12700">
            <a:solidFill>
              <a:srgbClr val="EAF1F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4" name="Text 52"/>
          <p:cNvSpPr/>
          <p:nvPr/>
        </p:nvSpPr>
        <p:spPr>
          <a:xfrm>
            <a:off x="1847088" y="1517904"/>
            <a:ext cx="20848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60" b="1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Représenter graphiquement</a:t>
            </a:r>
            <a:endParaRPr lang="en-US" sz="860" dirty="0"/>
          </a:p>
        </p:txBody>
      </p:sp>
      <p:sp>
        <p:nvSpPr>
          <p:cNvPr id="55" name="Shape 53"/>
          <p:cNvSpPr/>
          <p:nvPr/>
        </p:nvSpPr>
        <p:spPr>
          <a:xfrm>
            <a:off x="1737360" y="1371600"/>
            <a:ext cx="54864" cy="475488"/>
          </a:xfrm>
          <a:prstGeom prst="rect">
            <a:avLst/>
          </a:prstGeom>
          <a:solidFill>
            <a:srgbClr val="1F5B9C"/>
          </a:solidFill>
          <a:ln w="12700">
            <a:solidFill>
              <a:srgbClr val="1F5B9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6" name="Shape 54"/>
          <p:cNvSpPr/>
          <p:nvPr/>
        </p:nvSpPr>
        <p:spPr>
          <a:xfrm>
            <a:off x="1737360" y="1874520"/>
            <a:ext cx="2304288" cy="475488"/>
          </a:xfrm>
          <a:prstGeom prst="rect">
            <a:avLst/>
          </a:prstGeom>
          <a:solidFill>
            <a:srgbClr val="E6E2DC"/>
          </a:solidFill>
          <a:ln w="12700">
            <a:solidFill>
              <a:srgbClr val="E6E2D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7" name="Text 55"/>
          <p:cNvSpPr/>
          <p:nvPr/>
        </p:nvSpPr>
        <p:spPr>
          <a:xfrm>
            <a:off x="1847088" y="2020824"/>
            <a:ext cx="20848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6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Composer des espaces</a:t>
            </a:r>
            <a:endParaRPr lang="en-US" sz="860" dirty="0"/>
          </a:p>
        </p:txBody>
      </p:sp>
      <p:sp>
        <p:nvSpPr>
          <p:cNvPr id="58" name="Shape 56"/>
          <p:cNvSpPr/>
          <p:nvPr/>
        </p:nvSpPr>
        <p:spPr>
          <a:xfrm>
            <a:off x="1737360" y="1874520"/>
            <a:ext cx="54864" cy="475488"/>
          </a:xfrm>
          <a:prstGeom prst="rect">
            <a:avLst/>
          </a:prstGeom>
          <a:solidFill>
            <a:srgbClr val="B9B3AA"/>
          </a:solidFill>
          <a:ln w="12700">
            <a:solidFill>
              <a:srgbClr val="B9B3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9" name="Shape 57"/>
          <p:cNvSpPr/>
          <p:nvPr/>
        </p:nvSpPr>
        <p:spPr>
          <a:xfrm>
            <a:off x="1737360" y="2377440"/>
            <a:ext cx="2304288" cy="475488"/>
          </a:xfrm>
          <a:prstGeom prst="rect">
            <a:avLst/>
          </a:prstGeom>
          <a:solidFill>
            <a:srgbClr val="EFE8B5"/>
          </a:solidFill>
          <a:ln w="12700">
            <a:solidFill>
              <a:srgbClr val="EFE8B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0" name="Text 58"/>
          <p:cNvSpPr/>
          <p:nvPr/>
        </p:nvSpPr>
        <p:spPr>
          <a:xfrm>
            <a:off x="1847088" y="2523744"/>
            <a:ext cx="20848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6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Rythmer une composition</a:t>
            </a:r>
            <a:endParaRPr lang="en-US" sz="860" dirty="0"/>
          </a:p>
        </p:txBody>
      </p:sp>
      <p:sp>
        <p:nvSpPr>
          <p:cNvPr id="61" name="Shape 59"/>
          <p:cNvSpPr/>
          <p:nvPr/>
        </p:nvSpPr>
        <p:spPr>
          <a:xfrm>
            <a:off x="1737360" y="2377440"/>
            <a:ext cx="54864" cy="475488"/>
          </a:xfrm>
          <a:prstGeom prst="rect">
            <a:avLst/>
          </a:prstGeom>
          <a:solidFill>
            <a:srgbClr val="E9D457"/>
          </a:solidFill>
          <a:ln w="12700">
            <a:solidFill>
              <a:srgbClr val="E9D45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2" name="Shape 60"/>
          <p:cNvSpPr/>
          <p:nvPr/>
        </p:nvSpPr>
        <p:spPr>
          <a:xfrm>
            <a:off x="1737360" y="2880360"/>
            <a:ext cx="2304288" cy="475488"/>
          </a:xfrm>
          <a:prstGeom prst="rect">
            <a:avLst/>
          </a:prstGeom>
          <a:solidFill>
            <a:srgbClr val="F6E5A5"/>
          </a:solidFill>
          <a:ln w="12700">
            <a:solidFill>
              <a:srgbClr val="F6E5A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3" name="Text 61"/>
          <p:cNvSpPr/>
          <p:nvPr/>
        </p:nvSpPr>
        <p:spPr>
          <a:xfrm>
            <a:off x="1847088" y="3026664"/>
            <a:ext cx="20848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6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Cadrer des images</a:t>
            </a:r>
            <a:endParaRPr lang="en-US" sz="860" dirty="0"/>
          </a:p>
        </p:txBody>
      </p:sp>
      <p:sp>
        <p:nvSpPr>
          <p:cNvPr id="64" name="Shape 62"/>
          <p:cNvSpPr/>
          <p:nvPr/>
        </p:nvSpPr>
        <p:spPr>
          <a:xfrm>
            <a:off x="1737360" y="2880360"/>
            <a:ext cx="54864" cy="475488"/>
          </a:xfrm>
          <a:prstGeom prst="rect">
            <a:avLst/>
          </a:prstGeom>
          <a:solidFill>
            <a:srgbClr val="E9D457"/>
          </a:solidFill>
          <a:ln w="12700">
            <a:solidFill>
              <a:srgbClr val="E9D45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5" name="Shape 63"/>
          <p:cNvSpPr/>
          <p:nvPr/>
        </p:nvSpPr>
        <p:spPr>
          <a:xfrm>
            <a:off x="1737360" y="3383280"/>
            <a:ext cx="2304288" cy="475488"/>
          </a:xfrm>
          <a:prstGeom prst="rect">
            <a:avLst/>
          </a:prstGeom>
          <a:solidFill>
            <a:srgbClr val="FADFAE"/>
          </a:solidFill>
          <a:ln w="12700">
            <a:solidFill>
              <a:srgbClr val="FADFA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6" name="Text 64"/>
          <p:cNvSpPr/>
          <p:nvPr/>
        </p:nvSpPr>
        <p:spPr>
          <a:xfrm>
            <a:off x="1847088" y="3529584"/>
            <a:ext cx="20848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6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Mettre en couleur</a:t>
            </a:r>
            <a:endParaRPr lang="en-US" sz="860" dirty="0"/>
          </a:p>
        </p:txBody>
      </p:sp>
      <p:sp>
        <p:nvSpPr>
          <p:cNvPr id="67" name="Shape 65"/>
          <p:cNvSpPr/>
          <p:nvPr/>
        </p:nvSpPr>
        <p:spPr>
          <a:xfrm>
            <a:off x="1737360" y="3383280"/>
            <a:ext cx="54864" cy="475488"/>
          </a:xfrm>
          <a:prstGeom prst="rect">
            <a:avLst/>
          </a:prstGeom>
          <a:solidFill>
            <a:srgbClr val="E79043"/>
          </a:solidFill>
          <a:ln w="12700">
            <a:solidFill>
              <a:srgbClr val="E790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8" name="Shape 66"/>
          <p:cNvSpPr/>
          <p:nvPr/>
        </p:nvSpPr>
        <p:spPr>
          <a:xfrm>
            <a:off x="1737360" y="3886200"/>
            <a:ext cx="2304288" cy="475488"/>
          </a:xfrm>
          <a:prstGeom prst="rect">
            <a:avLst/>
          </a:prstGeom>
          <a:solidFill>
            <a:srgbClr val="F8C878"/>
          </a:solidFill>
          <a:ln w="12700">
            <a:solidFill>
              <a:srgbClr val="F8C87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Text 67"/>
          <p:cNvSpPr/>
          <p:nvPr/>
        </p:nvSpPr>
        <p:spPr>
          <a:xfrm>
            <a:off x="1847088" y="4032504"/>
            <a:ext cx="20848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6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Écrire</a:t>
            </a:r>
            <a:endParaRPr lang="en-US" sz="860" dirty="0"/>
          </a:p>
        </p:txBody>
      </p:sp>
      <p:sp>
        <p:nvSpPr>
          <p:cNvPr id="70" name="Shape 68"/>
          <p:cNvSpPr/>
          <p:nvPr/>
        </p:nvSpPr>
        <p:spPr>
          <a:xfrm>
            <a:off x="1737360" y="3886200"/>
            <a:ext cx="54864" cy="475488"/>
          </a:xfrm>
          <a:prstGeom prst="rect">
            <a:avLst/>
          </a:prstGeom>
          <a:solidFill>
            <a:srgbClr val="E79043"/>
          </a:solidFill>
          <a:ln w="12700">
            <a:solidFill>
              <a:srgbClr val="E790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1" name="Shape 69"/>
          <p:cNvSpPr/>
          <p:nvPr/>
        </p:nvSpPr>
        <p:spPr>
          <a:xfrm>
            <a:off x="1737360" y="4389120"/>
            <a:ext cx="2304288" cy="475488"/>
          </a:xfrm>
          <a:prstGeom prst="rect">
            <a:avLst/>
          </a:prstGeom>
          <a:solidFill>
            <a:srgbClr val="F2A067"/>
          </a:solidFill>
          <a:ln w="12700">
            <a:solidFill>
              <a:srgbClr val="F2A06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70"/>
          <p:cNvSpPr/>
          <p:nvPr/>
        </p:nvSpPr>
        <p:spPr>
          <a:xfrm>
            <a:off x="1847088" y="4535424"/>
            <a:ext cx="20848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86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Texturer</a:t>
            </a:r>
            <a:endParaRPr lang="en-US" sz="860" dirty="0"/>
          </a:p>
        </p:txBody>
      </p:sp>
      <p:sp>
        <p:nvSpPr>
          <p:cNvPr id="73" name="Shape 71"/>
          <p:cNvSpPr/>
          <p:nvPr/>
        </p:nvSpPr>
        <p:spPr>
          <a:xfrm>
            <a:off x="1737360" y="4389120"/>
            <a:ext cx="54864" cy="475488"/>
          </a:xfrm>
          <a:prstGeom prst="rect">
            <a:avLst/>
          </a:prstGeom>
          <a:solidFill>
            <a:srgbClr val="E79043"/>
          </a:solidFill>
          <a:ln w="12700">
            <a:solidFill>
              <a:srgbClr val="E790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4" name="Shape 72"/>
          <p:cNvSpPr/>
          <p:nvPr/>
        </p:nvSpPr>
        <p:spPr>
          <a:xfrm>
            <a:off x="4370832" y="1353312"/>
            <a:ext cx="3658972" cy="758952"/>
          </a:xfrm>
          <a:prstGeom prst="roundRect">
            <a:avLst>
              <a:gd name="adj" fmla="val 9639"/>
            </a:avLst>
          </a:prstGeom>
          <a:solidFill>
            <a:srgbClr val="FFFFFF"/>
          </a:solidFill>
          <a:ln w="13970">
            <a:solidFill>
              <a:srgbClr val="1F5B9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5" name="Shape 73"/>
          <p:cNvSpPr/>
          <p:nvPr/>
        </p:nvSpPr>
        <p:spPr>
          <a:xfrm>
            <a:off x="4370832" y="1353312"/>
            <a:ext cx="82296" cy="758952"/>
          </a:xfrm>
          <a:prstGeom prst="rect">
            <a:avLst/>
          </a:prstGeom>
          <a:solidFill>
            <a:srgbClr val="1F5B9C"/>
          </a:solidFill>
          <a:ln w="12700">
            <a:solidFill>
              <a:srgbClr val="1F5B9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6" name="Text 74"/>
          <p:cNvSpPr/>
          <p:nvPr/>
        </p:nvSpPr>
        <p:spPr>
          <a:xfrm>
            <a:off x="4572000" y="1472184"/>
            <a:ext cx="33663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SIMPLIFIER / GÉOMÉTRISER</a:t>
            </a:r>
            <a:endParaRPr lang="en-US" sz="1150" dirty="0"/>
          </a:p>
        </p:txBody>
      </p:sp>
      <p:sp>
        <p:nvSpPr>
          <p:cNvPr id="77" name="Text 75"/>
          <p:cNvSpPr/>
          <p:nvPr/>
        </p:nvSpPr>
        <p:spPr>
          <a:xfrm>
            <a:off x="4572000" y="1773936"/>
            <a:ext cx="336636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stylisation, formes simples, signes</a:t>
            </a:r>
            <a:endParaRPr lang="en-US" sz="840" dirty="0"/>
          </a:p>
        </p:txBody>
      </p:sp>
      <p:sp>
        <p:nvSpPr>
          <p:cNvPr id="78" name="Shape 76"/>
          <p:cNvSpPr/>
          <p:nvPr/>
        </p:nvSpPr>
        <p:spPr>
          <a:xfrm>
            <a:off x="8176108" y="1353312"/>
            <a:ext cx="3658972" cy="758952"/>
          </a:xfrm>
          <a:prstGeom prst="roundRect">
            <a:avLst>
              <a:gd name="adj" fmla="val 9639"/>
            </a:avLst>
          </a:prstGeom>
          <a:solidFill>
            <a:srgbClr val="FFFFFF"/>
          </a:solidFill>
          <a:ln w="13970">
            <a:solidFill>
              <a:srgbClr val="13A6B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9" name="Shape 77"/>
          <p:cNvSpPr/>
          <p:nvPr/>
        </p:nvSpPr>
        <p:spPr>
          <a:xfrm>
            <a:off x="8176108" y="1353312"/>
            <a:ext cx="82296" cy="758952"/>
          </a:xfrm>
          <a:prstGeom prst="rect">
            <a:avLst/>
          </a:prstGeom>
          <a:solidFill>
            <a:srgbClr val="13A6B8"/>
          </a:solidFill>
          <a:ln w="12700">
            <a:solidFill>
              <a:srgbClr val="13A6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0" name="Text 78"/>
          <p:cNvSpPr/>
          <p:nvPr/>
        </p:nvSpPr>
        <p:spPr>
          <a:xfrm>
            <a:off x="8377276" y="1472184"/>
            <a:ext cx="33663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ORGANISER / HIÉRARCHISER</a:t>
            </a:r>
            <a:endParaRPr lang="en-US" sz="1150" dirty="0"/>
          </a:p>
        </p:txBody>
      </p:sp>
      <p:sp>
        <p:nvSpPr>
          <p:cNvPr id="81" name="Text 79"/>
          <p:cNvSpPr/>
          <p:nvPr/>
        </p:nvSpPr>
        <p:spPr>
          <a:xfrm>
            <a:off x="8377276" y="1773936"/>
            <a:ext cx="336636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alignement, équilibre, rythme, règles</a:t>
            </a:r>
            <a:endParaRPr lang="en-US" sz="840" dirty="0"/>
          </a:p>
        </p:txBody>
      </p:sp>
      <p:sp>
        <p:nvSpPr>
          <p:cNvPr id="82" name="Shape 80"/>
          <p:cNvSpPr/>
          <p:nvPr/>
        </p:nvSpPr>
        <p:spPr>
          <a:xfrm>
            <a:off x="4370832" y="2295144"/>
            <a:ext cx="3658972" cy="758952"/>
          </a:xfrm>
          <a:prstGeom prst="roundRect">
            <a:avLst>
              <a:gd name="adj" fmla="val 9639"/>
            </a:avLst>
          </a:prstGeom>
          <a:solidFill>
            <a:srgbClr val="FFFFFF"/>
          </a:solidFill>
          <a:ln w="13970">
            <a:solidFill>
              <a:srgbClr val="E9D45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3" name="Shape 81"/>
          <p:cNvSpPr/>
          <p:nvPr/>
        </p:nvSpPr>
        <p:spPr>
          <a:xfrm>
            <a:off x="4370832" y="2295144"/>
            <a:ext cx="82296" cy="758952"/>
          </a:xfrm>
          <a:prstGeom prst="rect">
            <a:avLst/>
          </a:prstGeom>
          <a:solidFill>
            <a:srgbClr val="E9D457"/>
          </a:solidFill>
          <a:ln w="12700">
            <a:solidFill>
              <a:srgbClr val="E9D45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4" name="Text 82"/>
          <p:cNvSpPr/>
          <p:nvPr/>
        </p:nvSpPr>
        <p:spPr>
          <a:xfrm>
            <a:off x="4572000" y="2414016"/>
            <a:ext cx="33663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RÉPÉTER UNE FORME</a:t>
            </a:r>
            <a:endParaRPr lang="en-US" sz="1150" dirty="0"/>
          </a:p>
        </p:txBody>
      </p:sp>
      <p:sp>
        <p:nvSpPr>
          <p:cNvPr id="85" name="Text 83"/>
          <p:cNvSpPr/>
          <p:nvPr/>
        </p:nvSpPr>
        <p:spPr>
          <a:xfrm>
            <a:off x="4572000" y="2715768"/>
            <a:ext cx="336636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régulier / irrégulier, échelle, rayonnement</a:t>
            </a:r>
            <a:endParaRPr lang="en-US" sz="840" dirty="0"/>
          </a:p>
        </p:txBody>
      </p:sp>
      <p:sp>
        <p:nvSpPr>
          <p:cNvPr id="86" name="Shape 84"/>
          <p:cNvSpPr/>
          <p:nvPr/>
        </p:nvSpPr>
        <p:spPr>
          <a:xfrm>
            <a:off x="8176108" y="2295144"/>
            <a:ext cx="3658972" cy="758952"/>
          </a:xfrm>
          <a:prstGeom prst="roundRect">
            <a:avLst>
              <a:gd name="adj" fmla="val 9639"/>
            </a:avLst>
          </a:prstGeom>
          <a:solidFill>
            <a:srgbClr val="FFFFFF"/>
          </a:solidFill>
          <a:ln w="13970">
            <a:solidFill>
              <a:srgbClr val="E790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7" name="Shape 85"/>
          <p:cNvSpPr/>
          <p:nvPr/>
        </p:nvSpPr>
        <p:spPr>
          <a:xfrm>
            <a:off x="8176108" y="2295144"/>
            <a:ext cx="82296" cy="758952"/>
          </a:xfrm>
          <a:prstGeom prst="rect">
            <a:avLst/>
          </a:prstGeom>
          <a:solidFill>
            <a:srgbClr val="E79043"/>
          </a:solidFill>
          <a:ln w="12700">
            <a:solidFill>
              <a:srgbClr val="E790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8" name="Text 86"/>
          <p:cNvSpPr/>
          <p:nvPr/>
        </p:nvSpPr>
        <p:spPr>
          <a:xfrm>
            <a:off x="8377276" y="2414016"/>
            <a:ext cx="33663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LIMITER SA COMPOSITION</a:t>
            </a:r>
            <a:endParaRPr lang="en-US" sz="1150" dirty="0"/>
          </a:p>
        </p:txBody>
      </p:sp>
      <p:sp>
        <p:nvSpPr>
          <p:cNvPr id="89" name="Text 87"/>
          <p:cNvSpPr/>
          <p:nvPr/>
        </p:nvSpPr>
        <p:spPr>
          <a:xfrm>
            <a:off x="8377276" y="2715768"/>
            <a:ext cx="336636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formats, plans, cadrages, angles de vue</a:t>
            </a:r>
            <a:endParaRPr lang="en-US" sz="840" dirty="0"/>
          </a:p>
        </p:txBody>
      </p:sp>
      <p:sp>
        <p:nvSpPr>
          <p:cNvPr id="90" name="Shape 88"/>
          <p:cNvSpPr/>
          <p:nvPr/>
        </p:nvSpPr>
        <p:spPr>
          <a:xfrm>
            <a:off x="4370832" y="3236976"/>
            <a:ext cx="3658972" cy="758952"/>
          </a:xfrm>
          <a:prstGeom prst="roundRect">
            <a:avLst>
              <a:gd name="adj" fmla="val 9639"/>
            </a:avLst>
          </a:prstGeom>
          <a:solidFill>
            <a:srgbClr val="FFFFFF"/>
          </a:solidFill>
          <a:ln w="13970">
            <a:solidFill>
              <a:srgbClr val="D675A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1" name="Shape 89"/>
          <p:cNvSpPr/>
          <p:nvPr/>
        </p:nvSpPr>
        <p:spPr>
          <a:xfrm>
            <a:off x="4370832" y="3236976"/>
            <a:ext cx="82296" cy="758952"/>
          </a:xfrm>
          <a:prstGeom prst="rect">
            <a:avLst/>
          </a:prstGeom>
          <a:solidFill>
            <a:srgbClr val="D675A8"/>
          </a:solidFill>
          <a:ln w="12700">
            <a:solidFill>
              <a:srgbClr val="D675A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2" name="Text 90"/>
          <p:cNvSpPr/>
          <p:nvPr/>
        </p:nvSpPr>
        <p:spPr>
          <a:xfrm>
            <a:off x="4572000" y="3355848"/>
            <a:ext cx="33663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COLORER / CONTRASTER</a:t>
            </a:r>
            <a:endParaRPr lang="en-US" sz="1150" dirty="0"/>
          </a:p>
        </p:txBody>
      </p:sp>
      <p:sp>
        <p:nvSpPr>
          <p:cNvPr id="93" name="Text 91"/>
          <p:cNvSpPr/>
          <p:nvPr/>
        </p:nvSpPr>
        <p:spPr>
          <a:xfrm>
            <a:off x="4572000" y="3657600"/>
            <a:ext cx="336636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harmonie, valeurs, chaud/froid, opacité</a:t>
            </a:r>
            <a:endParaRPr lang="en-US" sz="840" dirty="0"/>
          </a:p>
        </p:txBody>
      </p:sp>
      <p:sp>
        <p:nvSpPr>
          <p:cNvPr id="94" name="Shape 92"/>
          <p:cNvSpPr/>
          <p:nvPr/>
        </p:nvSpPr>
        <p:spPr>
          <a:xfrm>
            <a:off x="8176108" y="3236976"/>
            <a:ext cx="3658972" cy="758952"/>
          </a:xfrm>
          <a:prstGeom prst="roundRect">
            <a:avLst>
              <a:gd name="adj" fmla="val 9639"/>
            </a:avLst>
          </a:prstGeom>
          <a:solidFill>
            <a:srgbClr val="FFFFFF"/>
          </a:solidFill>
          <a:ln w="13970">
            <a:solidFill>
              <a:srgbClr val="6D79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5" name="Shape 93"/>
          <p:cNvSpPr/>
          <p:nvPr/>
        </p:nvSpPr>
        <p:spPr>
          <a:xfrm>
            <a:off x="8176108" y="3236976"/>
            <a:ext cx="82296" cy="758952"/>
          </a:xfrm>
          <a:prstGeom prst="rect">
            <a:avLst/>
          </a:prstGeom>
          <a:solidFill>
            <a:srgbClr val="6D79C5"/>
          </a:solidFill>
          <a:ln w="12700">
            <a:solidFill>
              <a:srgbClr val="6D79C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6" name="Text 94"/>
          <p:cNvSpPr/>
          <p:nvPr/>
        </p:nvSpPr>
        <p:spPr>
          <a:xfrm>
            <a:off x="8377276" y="3355848"/>
            <a:ext cx="33663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TRADUIRE UNE MATIÈRE</a:t>
            </a:r>
            <a:endParaRPr lang="en-US" sz="1150" dirty="0"/>
          </a:p>
        </p:txBody>
      </p:sp>
      <p:sp>
        <p:nvSpPr>
          <p:cNvPr id="97" name="Text 95"/>
          <p:cNvSpPr/>
          <p:nvPr/>
        </p:nvSpPr>
        <p:spPr>
          <a:xfrm>
            <a:off x="8377276" y="3657600"/>
            <a:ext cx="336636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dirty="0">
                <a:solidFill>
                  <a:srgbClr val="0A23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textures, effets de surface, transparence</a:t>
            </a:r>
            <a:endParaRPr lang="en-US" sz="840" dirty="0"/>
          </a:p>
        </p:txBody>
      </p:sp>
      <p:sp>
        <p:nvSpPr>
          <p:cNvPr id="98" name="Shape 96"/>
          <p:cNvSpPr/>
          <p:nvPr/>
        </p:nvSpPr>
        <p:spPr>
          <a:xfrm>
            <a:off x="4389120" y="4544568"/>
            <a:ext cx="329184" cy="329184"/>
          </a:xfrm>
          <a:prstGeom prst="ellipse">
            <a:avLst/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9" name="Text 97"/>
          <p:cNvSpPr/>
          <p:nvPr/>
        </p:nvSpPr>
        <p:spPr>
          <a:xfrm>
            <a:off x="4389120" y="4599432"/>
            <a:ext cx="32918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→</a:t>
            </a:r>
            <a:endParaRPr lang="en-US" sz="1300" dirty="0"/>
          </a:p>
        </p:txBody>
      </p:sp>
      <p:sp>
        <p:nvSpPr>
          <p:cNvPr id="100" name="Text 98"/>
          <p:cNvSpPr/>
          <p:nvPr/>
        </p:nvSpPr>
        <p:spPr>
          <a:xfrm>
            <a:off x="4800600" y="4562856"/>
            <a:ext cx="3246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PASSER DE L’ACTIVITÉ AU CRITÈRE</a:t>
            </a:r>
            <a:endParaRPr lang="en-US" sz="1500" dirty="0"/>
          </a:p>
        </p:txBody>
      </p:sp>
      <p:sp>
        <p:nvSpPr>
          <p:cNvPr id="101" name="Shape 99"/>
          <p:cNvSpPr/>
          <p:nvPr/>
        </p:nvSpPr>
        <p:spPr>
          <a:xfrm>
            <a:off x="4389120" y="4919472"/>
            <a:ext cx="2363114" cy="749808"/>
          </a:xfrm>
          <a:prstGeom prst="roundRect">
            <a:avLst>
              <a:gd name="adj" fmla="val 9756"/>
            </a:avLst>
          </a:prstGeom>
          <a:solidFill>
            <a:srgbClr val="F2F5F8"/>
          </a:solidFill>
          <a:ln w="7620">
            <a:solidFill>
              <a:srgbClr val="BFC7D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2" name="Shape 100"/>
          <p:cNvSpPr/>
          <p:nvPr/>
        </p:nvSpPr>
        <p:spPr>
          <a:xfrm>
            <a:off x="4535424" y="5056632"/>
            <a:ext cx="292608" cy="292608"/>
          </a:xfrm>
          <a:prstGeom prst="ellipse">
            <a:avLst/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3" name="Text 101"/>
          <p:cNvSpPr/>
          <p:nvPr/>
        </p:nvSpPr>
        <p:spPr>
          <a:xfrm>
            <a:off x="4535424" y="5120640"/>
            <a:ext cx="29260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1</a:t>
            </a:r>
            <a:endParaRPr lang="en-US" sz="1050" dirty="0"/>
          </a:p>
        </p:txBody>
      </p:sp>
      <p:sp>
        <p:nvSpPr>
          <p:cNvPr id="104" name="Text 102"/>
          <p:cNvSpPr/>
          <p:nvPr/>
        </p:nvSpPr>
        <p:spPr>
          <a:xfrm>
            <a:off x="4892040" y="5020056"/>
            <a:ext cx="1768754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CONSIGNE VISUELLE</a:t>
            </a:r>
            <a:endParaRPr lang="en-US" sz="950" dirty="0"/>
          </a:p>
        </p:txBody>
      </p:sp>
      <p:sp>
        <p:nvSpPr>
          <p:cNvPr id="105" name="Text 103"/>
          <p:cNvSpPr/>
          <p:nvPr/>
        </p:nvSpPr>
        <p:spPr>
          <a:xfrm>
            <a:off x="4892040" y="5248656"/>
            <a:ext cx="176875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qui est attendu</a:t>
            </a:r>
            <a:endParaRPr lang="en-US" sz="820" dirty="0"/>
          </a:p>
        </p:txBody>
      </p:sp>
      <p:sp>
        <p:nvSpPr>
          <p:cNvPr id="106" name="Shape 104"/>
          <p:cNvSpPr/>
          <p:nvPr/>
        </p:nvSpPr>
        <p:spPr>
          <a:xfrm>
            <a:off x="6880250" y="4919472"/>
            <a:ext cx="2363114" cy="749808"/>
          </a:xfrm>
          <a:prstGeom prst="roundRect">
            <a:avLst>
              <a:gd name="adj" fmla="val 9756"/>
            </a:avLst>
          </a:prstGeom>
          <a:solidFill>
            <a:srgbClr val="F2F5F8"/>
          </a:solidFill>
          <a:ln w="7620">
            <a:solidFill>
              <a:srgbClr val="BFC7D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7" name="Shape 105"/>
          <p:cNvSpPr/>
          <p:nvPr/>
        </p:nvSpPr>
        <p:spPr>
          <a:xfrm>
            <a:off x="7026554" y="5056632"/>
            <a:ext cx="292608" cy="292608"/>
          </a:xfrm>
          <a:prstGeom prst="ellipse">
            <a:avLst/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8" name="Text 106"/>
          <p:cNvSpPr/>
          <p:nvPr/>
        </p:nvSpPr>
        <p:spPr>
          <a:xfrm>
            <a:off x="7026554" y="5120640"/>
            <a:ext cx="29260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</a:t>
            </a:r>
            <a:endParaRPr lang="en-US" sz="1050" dirty="0"/>
          </a:p>
        </p:txBody>
      </p:sp>
      <p:sp>
        <p:nvSpPr>
          <p:cNvPr id="109" name="Text 107"/>
          <p:cNvSpPr/>
          <p:nvPr/>
        </p:nvSpPr>
        <p:spPr>
          <a:xfrm>
            <a:off x="7383170" y="5020056"/>
            <a:ext cx="1768754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OPÉRATION PLASTIQUE</a:t>
            </a:r>
            <a:endParaRPr lang="en-US" sz="950" dirty="0"/>
          </a:p>
        </p:txBody>
      </p:sp>
      <p:sp>
        <p:nvSpPr>
          <p:cNvPr id="110" name="Text 108"/>
          <p:cNvSpPr/>
          <p:nvPr/>
        </p:nvSpPr>
        <p:spPr>
          <a:xfrm>
            <a:off x="7383170" y="5248656"/>
            <a:ext cx="176875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que l’élève transforme</a:t>
            </a:r>
            <a:endParaRPr lang="en-US" sz="820" dirty="0"/>
          </a:p>
        </p:txBody>
      </p:sp>
      <p:sp>
        <p:nvSpPr>
          <p:cNvPr id="111" name="Shape 109"/>
          <p:cNvSpPr/>
          <p:nvPr/>
        </p:nvSpPr>
        <p:spPr>
          <a:xfrm>
            <a:off x="9371381" y="4919472"/>
            <a:ext cx="2363114" cy="749808"/>
          </a:xfrm>
          <a:prstGeom prst="roundRect">
            <a:avLst>
              <a:gd name="adj" fmla="val 9756"/>
            </a:avLst>
          </a:prstGeom>
          <a:solidFill>
            <a:srgbClr val="F2F5F8"/>
          </a:solidFill>
          <a:ln w="7620">
            <a:solidFill>
              <a:srgbClr val="BFC7D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2" name="Shape 110"/>
          <p:cNvSpPr/>
          <p:nvPr/>
        </p:nvSpPr>
        <p:spPr>
          <a:xfrm>
            <a:off x="9517685" y="5056632"/>
            <a:ext cx="292608" cy="292608"/>
          </a:xfrm>
          <a:prstGeom prst="ellipse">
            <a:avLst/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3" name="Text 111"/>
          <p:cNvSpPr/>
          <p:nvPr/>
        </p:nvSpPr>
        <p:spPr>
          <a:xfrm>
            <a:off x="9517685" y="5120640"/>
            <a:ext cx="29260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3</a:t>
            </a:r>
            <a:endParaRPr lang="en-US" sz="1050" dirty="0"/>
          </a:p>
        </p:txBody>
      </p:sp>
      <p:sp>
        <p:nvSpPr>
          <p:cNvPr id="114" name="Text 112"/>
          <p:cNvSpPr/>
          <p:nvPr/>
        </p:nvSpPr>
        <p:spPr>
          <a:xfrm>
            <a:off x="9874301" y="5020056"/>
            <a:ext cx="1768754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082B6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CRITÈRE LISIBLE</a:t>
            </a:r>
            <a:endParaRPr lang="en-US" sz="950" dirty="0"/>
          </a:p>
        </p:txBody>
      </p:sp>
      <p:sp>
        <p:nvSpPr>
          <p:cNvPr id="115" name="Text 113"/>
          <p:cNvSpPr/>
          <p:nvPr/>
        </p:nvSpPr>
        <p:spPr>
          <a:xfrm>
            <a:off x="9874301" y="5248656"/>
            <a:ext cx="176875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627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qui permet de valider</a:t>
            </a:r>
            <a:endParaRPr lang="en-US" sz="820" dirty="0"/>
          </a:p>
        </p:txBody>
      </p:sp>
      <p:sp>
        <p:nvSpPr>
          <p:cNvPr id="116" name="Shape 114"/>
          <p:cNvSpPr/>
          <p:nvPr/>
        </p:nvSpPr>
        <p:spPr>
          <a:xfrm>
            <a:off x="1737360" y="6199632"/>
            <a:ext cx="10134295" cy="438912"/>
          </a:xfrm>
          <a:prstGeom prst="roundRect">
            <a:avLst>
              <a:gd name="adj" fmla="val 16667"/>
            </a:avLst>
          </a:prstGeom>
          <a:solidFill>
            <a:srgbClr val="082B60"/>
          </a:solidFill>
          <a:ln w="12700">
            <a:solidFill>
              <a:srgbClr val="082B6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7" name="Text 115"/>
          <p:cNvSpPr/>
          <p:nvPr/>
        </p:nvSpPr>
        <p:spPr>
          <a:xfrm>
            <a:off x="1965960" y="6318504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À RETENIR</a:t>
            </a:r>
            <a:endParaRPr lang="en-US" sz="1250" dirty="0"/>
          </a:p>
        </p:txBody>
      </p:sp>
      <p:sp>
        <p:nvSpPr>
          <p:cNvPr id="118" name="Shape 116"/>
          <p:cNvSpPr/>
          <p:nvPr/>
        </p:nvSpPr>
        <p:spPr>
          <a:xfrm>
            <a:off x="3017520" y="6291072"/>
            <a:ext cx="0" cy="246888"/>
          </a:xfrm>
          <a:prstGeom prst="line">
            <a:avLst/>
          </a:prstGeom>
          <a:noFill/>
          <a:ln w="12700">
            <a:solidFill>
              <a:srgbClr val="72D2D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9" name="Text 117"/>
          <p:cNvSpPr/>
          <p:nvPr/>
        </p:nvSpPr>
        <p:spPr>
          <a:xfrm>
            <a:off x="3154680" y="6309360"/>
            <a:ext cx="84426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activité graphique gagne en force quand le verbe d’action, la contrainte et le critère d’évaluation sont alignés.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 Narrow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1059</Words>
  <Application>Microsoft Macintosh PowerPoint</Application>
  <PresentationFormat>Grand écran</PresentationFormat>
  <Paragraphs>285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Arial Narrow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 mise en page soignée - CAPLP</dc:title>
  <dc:subject>Infographies CAPLP - conception et mise en oeuvre de séance</dc:subject>
  <dc:creator>OpenAI</dc:creator>
  <cp:lastModifiedBy>marie-joana chamlong</cp:lastModifiedBy>
  <cp:revision>3</cp:revision>
  <dcterms:created xsi:type="dcterms:W3CDTF">2026-06-29T21:22:30Z</dcterms:created>
  <dcterms:modified xsi:type="dcterms:W3CDTF">2026-06-29T21:30:53Z</dcterms:modified>
</cp:coreProperties>
</file>