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86" r:id="rId5"/>
    <p:sldId id="269" r:id="rId6"/>
    <p:sldId id="287" r:id="rId7"/>
    <p:sldId id="270" r:id="rId8"/>
    <p:sldId id="271" r:id="rId9"/>
    <p:sldId id="272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73" r:id="rId19"/>
    <p:sldId id="300" r:id="rId20"/>
    <p:sldId id="321" r:id="rId21"/>
    <p:sldId id="301" r:id="rId22"/>
    <p:sldId id="306" r:id="rId23"/>
    <p:sldId id="304" r:id="rId24"/>
    <p:sldId id="307" r:id="rId25"/>
    <p:sldId id="308" r:id="rId26"/>
    <p:sldId id="313" r:id="rId27"/>
    <p:sldId id="315" r:id="rId28"/>
    <p:sldId id="317" r:id="rId29"/>
    <p:sldId id="316" r:id="rId30"/>
    <p:sldId id="279" r:id="rId31"/>
    <p:sldId id="354" r:id="rId32"/>
    <p:sldId id="335" r:id="rId33"/>
    <p:sldId id="322" r:id="rId34"/>
    <p:sldId id="347" r:id="rId35"/>
    <p:sldId id="348" r:id="rId36"/>
    <p:sldId id="282" r:id="rId37"/>
    <p:sldId id="351" r:id="rId38"/>
    <p:sldId id="353" r:id="rId39"/>
    <p:sldId id="284" r:id="rId40"/>
    <p:sldId id="285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66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DD00E2-2B72-413D-9C97-E9CFFB04F6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962" y="1151239"/>
            <a:ext cx="8486274" cy="2387600"/>
          </a:xfrm>
        </p:spPr>
        <p:txBody>
          <a:bodyPr anchor="b">
            <a:normAutofit/>
          </a:bodyPr>
          <a:lstStyle>
            <a:lvl1pPr algn="ctr">
              <a:defRPr sz="7200" b="1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57393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46E5F3-3158-4204-897D-D4E304C4C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41E8D2-77B5-4806-B4F8-554C003F93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64F015-51B6-4C36-869C-D0B28A200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94B6-4463-4457-9BBD-602AB4E6F6CC}" type="datetimeFigureOut">
              <a:rPr lang="ru-RU" smtClean="0"/>
              <a:pPr/>
              <a:t>05.05.2025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70C9DB-636C-4FCF-8A87-C83B5EBB2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EB7FD3-2C80-44FB-B787-C3F38D36F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6E21-A481-42E7-A8C0-A97B434FA1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62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7DE9D05-647E-4A83-A950-10C871CA50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F6B96E-FD80-467B-8F62-A256DC9291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591339-79DA-4CA1-B801-FF0ADFC9F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94B6-4463-4457-9BBD-602AB4E6F6CC}" type="datetimeFigureOut">
              <a:rPr lang="ru-RU" smtClean="0"/>
              <a:pPr/>
              <a:t>05.05.2025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8F9850-12D7-4E1E-A550-4DBB78F18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E245DD-5880-4284-9222-F07E9B67E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6E21-A481-42E7-A8C0-A97B434FA1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76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FAE768C-7299-4F1A-91BA-D355FDB143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7654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AA647E-C01D-4540-9156-BE80C5909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0" y="18255"/>
            <a:ext cx="9631680" cy="1325563"/>
          </a:xfrm>
        </p:spPr>
        <p:txBody>
          <a:bodyPr/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9FA5A5-A9DB-472E-B8A1-986FA4892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DB1090-1E2F-4E63-814D-255EE5743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94B6-4463-4457-9BBD-602AB4E6F6CC}" type="datetimeFigureOut">
              <a:rPr lang="ru-RU" smtClean="0"/>
              <a:pPr/>
              <a:t>05.05.2025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493CB0-0527-4760-8F72-2EC714C37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8967D9-EE2F-4C40-B954-5D362A65F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6E21-A481-42E7-A8C0-A97B434FA1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33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CB5C37-4CDE-4988-AB92-469ECA059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710E65-E73A-42E4-814C-E61E6B2EE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D21F2E-5B1C-4A67-AF5B-5E19DCB14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94B6-4463-4457-9BBD-602AB4E6F6CC}" type="datetimeFigureOut">
              <a:rPr lang="ru-RU" smtClean="0"/>
              <a:pPr/>
              <a:t>05.05.2025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DE35E9-2FB4-457E-A995-8E5645802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807923-AEFF-49D7-A28B-5D474677E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6E21-A481-42E7-A8C0-A97B434FA1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76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36F07D-7599-46C5-A686-1082C8AA3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6304D4-25A5-4AF9-BA1D-3D867E7DF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E1685A-6A9B-43CB-82AD-D312A77805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D1DB291-27DC-4D0E-9916-C779EE52C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94B6-4463-4457-9BBD-602AB4E6F6CC}" type="datetimeFigureOut">
              <a:rPr lang="ru-RU" smtClean="0"/>
              <a:pPr/>
              <a:t>05.05.2025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80B5A0-5F92-41CA-9EA4-D360A6D91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EAC627-6A81-49AD-A16A-ACDEE4259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6E21-A481-42E7-A8C0-A97B434FA1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04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C3846-F84B-4188-BD60-8D1216A0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1697F6-8BA6-417C-A847-A468F8F0F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3A12AA6-374B-4F8A-9D05-CDD4D64B25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03D0C50-AB5F-4FF7-8403-5A5D12DB58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A177FD1-0FA4-49A0-83DA-52EA6F3C73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E2EF3EA-6569-4A3C-BF46-52AA0998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94B6-4463-4457-9BBD-602AB4E6F6CC}" type="datetimeFigureOut">
              <a:rPr lang="ru-RU" smtClean="0"/>
              <a:pPr/>
              <a:t>05.05.2025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1A04087-3B24-49A2-9071-728A5FF4D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CC7F34-9A90-4F3B-88AA-8372A292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6E21-A481-42E7-A8C0-A97B434FA1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52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C1EE34-0169-4472-94E3-9AEAC8C15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0A929E6-629A-4EC6-A4ED-2219E5E7D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94B6-4463-4457-9BBD-602AB4E6F6CC}" type="datetimeFigureOut">
              <a:rPr lang="ru-RU" smtClean="0"/>
              <a:pPr/>
              <a:t>05.05.2025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19146F-35E5-490A-943B-984D557A4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3DC8A25-EDB6-4367-8237-283C8CBDC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6E21-A481-42E7-A8C0-A97B434FA1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6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9DB13AB-A8E4-436C-9F90-3EE98BC4E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94B6-4463-4457-9BBD-602AB4E6F6CC}" type="datetimeFigureOut">
              <a:rPr lang="ru-RU" smtClean="0"/>
              <a:pPr/>
              <a:t>05.05.2025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644D88C-FEE1-4A18-9470-81CB3BB9B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01BC5E-8BAF-4540-9B33-1020B15F6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6E21-A481-42E7-A8C0-A97B434FA1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24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1E4CC-01B6-43F4-8201-846483908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2522EC-8CAE-4D34-BBBD-ED1B044A8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147889-2947-419A-A38F-D33FC710C8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81FB5B-DA16-4391-8127-E87531843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94B6-4463-4457-9BBD-602AB4E6F6CC}" type="datetimeFigureOut">
              <a:rPr lang="ru-RU" smtClean="0"/>
              <a:pPr/>
              <a:t>05.05.2025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EA7A299-7BF1-452B-84DC-F80425DF4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D87E10-BA3B-4CCF-A074-85B5E107E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6E21-A481-42E7-A8C0-A97B434FA1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63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E25303-BFFE-4B18-8312-7E9C27D89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417C2DA-79FD-402F-AAF0-A005FB2909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7EFBB4F-9324-4CFA-B1FC-E1832E870E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0D67EC4-0194-4F9E-8DC9-274B34A2D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94B6-4463-4457-9BBD-602AB4E6F6CC}" type="datetimeFigureOut">
              <a:rPr lang="ru-RU" smtClean="0"/>
              <a:pPr/>
              <a:t>05.05.2025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C13F41-9FB6-4B06-9847-190659DFA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DB7B3F-897E-4B83-874E-D58F55302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6E21-A481-42E7-A8C0-A97B434FA1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68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presentation-creation.ru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14B40B-64FF-44D6-8668-4A12FB5C5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4D2EA9-63AC-4BDA-9032-B757DA486C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1E3216-483C-42D8-B264-E846117ADE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E94B6-4463-4457-9BBD-602AB4E6F6CC}" type="datetimeFigureOut">
              <a:rPr lang="ru-RU" smtClean="0"/>
              <a:pPr/>
              <a:t>05.05.2025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4F8CF5-B509-4E80-BD9C-832D7CD43D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91B807-AAEB-4757-A2FA-77DF233899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06E21-A481-42E7-A8C0-A97B434FA142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3"/>
            <a:extLst>
              <a:ext uri="{FF2B5EF4-FFF2-40B4-BE49-F238E27FC236}">
                <a16:creationId xmlns:a16="http://schemas.microsoft.com/office/drawing/2014/main" id="{4FF5BD48-17B8-4D0B-B900-3A8C7D2843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752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7330AC-0C5F-4BFA-9332-3D58CA58B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607127"/>
            <a:ext cx="8486274" cy="525087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br>
              <a:rPr lang="ru-RU" sz="53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53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53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53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53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53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53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53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53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53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53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53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53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53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53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53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53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53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«</a:t>
            </a:r>
            <a:r>
              <a:rPr lang="ru-RU" sz="60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 Light" panose="020F0302020204030204" pitchFamily="34" charset="0"/>
              </a:rPr>
              <a:t>Запуск речи </a:t>
            </a:r>
            <a:br>
              <a:rPr lang="ru-RU" sz="60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 Light" panose="020F0302020204030204" pitchFamily="34" charset="0"/>
              </a:rPr>
            </a:br>
            <a:r>
              <a:rPr lang="ru-RU" sz="60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 Light" panose="020F0302020204030204" pitchFamily="34" charset="0"/>
              </a:rPr>
              <a:t>у неговорящих детей с ЗПР через игры и игровые упражнения»</a:t>
            </a:r>
            <a:br>
              <a:rPr lang="ru-RU" sz="60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 Light" panose="020F030202020403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2700" dirty="0">
                <a:solidFill>
                  <a:srgbClr val="002060"/>
                </a:solidFill>
                <a:latin typeface="+mn-lt"/>
                <a:cs typeface="Calibri Light" panose="020F0302020204030204" pitchFamily="34" charset="0"/>
              </a:rPr>
              <a:t>учитель-дефектолог-логопед : Пащенко И.В.</a:t>
            </a:r>
            <a:br>
              <a:rPr lang="ru-RU" sz="2700" dirty="0">
                <a:solidFill>
                  <a:srgbClr val="002060"/>
                </a:solidFill>
                <a:latin typeface="+mn-lt"/>
                <a:cs typeface="Calibri Light" panose="020F0302020204030204" pitchFamily="34" charset="0"/>
              </a:rPr>
            </a:br>
            <a:br>
              <a:rPr lang="ru-RU" sz="2700" dirty="0">
                <a:solidFill>
                  <a:srgbClr val="002060"/>
                </a:solidFill>
                <a:latin typeface="+mn-lt"/>
                <a:cs typeface="Calibri Light" panose="020F0302020204030204" pitchFamily="34" charset="0"/>
              </a:rPr>
            </a:br>
            <a:r>
              <a:rPr lang="ru-RU" sz="2700" dirty="0">
                <a:solidFill>
                  <a:srgbClr val="002060"/>
                </a:solidFill>
                <a:latin typeface="+mn-lt"/>
                <a:cs typeface="Calibri Light" panose="020F0302020204030204" pitchFamily="34" charset="0"/>
              </a:rPr>
              <a:t>г. Орск, 2025г.</a:t>
            </a:r>
            <a:endParaRPr lang="ru-RU" dirty="0">
              <a:solidFill>
                <a:schemeClr val="accent3">
                  <a:lumMod val="60000"/>
                  <a:lumOff val="40000"/>
                </a:schemeClr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C40B669-061A-4BC2-AC86-F61A2D2345C1}"/>
              </a:ext>
            </a:extLst>
          </p:cNvPr>
          <p:cNvSpPr/>
          <p:nvPr/>
        </p:nvSpPr>
        <p:spPr>
          <a:xfrm>
            <a:off x="1052947" y="258211"/>
            <a:ext cx="10778836" cy="102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ea typeface="Calibri" panose="020F0502020204030204" pitchFamily="34" charset="0"/>
                <a:cs typeface="Calibri Light" panose="020F0302020204030204" pitchFamily="34" charset="0"/>
              </a:rPr>
              <a:t>Муниципальное дошкольное образовательное автономное учреждение «Детский сад № 1 компенсирующего вида с приоритетным осуществлением квалифицированной коррекции отклонений в физическом и психическом развитии воспитанников» г. Орска</a:t>
            </a:r>
            <a:endParaRPr lang="ru-RU" sz="1600" b="1" dirty="0"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84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A7845-62F6-445E-9702-77E2C899D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4945" y="-67580"/>
            <a:ext cx="10127673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+mn-lt"/>
              </a:rPr>
              <a:t>1. ФОРМИРОВАНИЕ ПСИХОЛОГИЧЕСКОЙ БАЗЫ РЕЧИ</a:t>
            </a:r>
            <a:endParaRPr lang="ru-RU" sz="2400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C99CD4-498B-4C03-8C9B-0ADAA2474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1" y="1601356"/>
            <a:ext cx="11693237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i="1" u="sng" dirty="0">
              <a:solidFill>
                <a:srgbClr val="00B0F0"/>
              </a:solidFill>
              <a:latin typeface="+mj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400" dirty="0">
              <a:solidFill>
                <a:srgbClr val="00B0F0"/>
              </a:solidFill>
              <a:latin typeface="+mj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latin typeface="+mj-lt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sz="2400" b="1" i="1" dirty="0">
              <a:latin typeface="+mj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B65619C-3BB6-4822-95CC-C362B9B5592E}"/>
              </a:ext>
            </a:extLst>
          </p:cNvPr>
          <p:cNvSpPr/>
          <p:nvPr/>
        </p:nvSpPr>
        <p:spPr>
          <a:xfrm>
            <a:off x="249381" y="1601356"/>
            <a:ext cx="6996547" cy="535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Приемы работы:</a:t>
            </a:r>
          </a:p>
          <a:p>
            <a:pPr algn="just"/>
            <a:r>
              <a:rPr lang="ru-RU" sz="2400" b="1" i="1" dirty="0">
                <a:solidFill>
                  <a:srgbClr val="0070C0"/>
                </a:solidFill>
              </a:rPr>
              <a:t>1. Установление контакта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b="1" i="1" dirty="0">
                <a:solidFill>
                  <a:srgbClr val="0070C0"/>
                </a:solidFill>
              </a:rPr>
              <a:t>с ребёнком и вовлечение его в совместную деятельность</a:t>
            </a:r>
            <a:r>
              <a:rPr lang="ru-RU" sz="2400" dirty="0">
                <a:solidFill>
                  <a:srgbClr val="0070C0"/>
                </a:solidFill>
              </a:rPr>
              <a:t>  </a:t>
            </a:r>
          </a:p>
          <a:p>
            <a:pPr algn="just"/>
            <a:r>
              <a:rPr lang="ru-RU" sz="2400" dirty="0">
                <a:solidFill>
                  <a:srgbClr val="0070C0"/>
                </a:solidFill>
              </a:rPr>
              <a:t>Установление контакта на первых порах может быть односторонним: специалист поддерживает контакт, предлагая ребёнку различные игрушки, показывает различные способы действия с игрушками и предметами, пытается заинтересовать ребёнка. Все свои действия взрослый комментирует в традиционном порядке: использует предваряющую речь (давай заводить, заводи), сопровождающие формы речи (молодец, ты завёл волчок, крутится волчок, бах, упал и т.д.) и констатирующую речь.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2600" dirty="0">
              <a:solidFill>
                <a:srgbClr val="0070C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9D11AB-DD28-4FD9-95AE-4186FF941A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5" r="19023" b="9292"/>
          <a:stretch/>
        </p:blipFill>
        <p:spPr>
          <a:xfrm>
            <a:off x="7858325" y="1601356"/>
            <a:ext cx="3807202" cy="4964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251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A7845-62F6-445E-9702-77E2C899D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102108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+mn-lt"/>
              </a:rPr>
              <a:t>1. ФОРМИРОВАНИЕ ПСИХОЛОГИЧЕСКОЙ БАЗЫ РЕЧИ</a:t>
            </a:r>
            <a:endParaRPr lang="ru-RU" sz="2400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C99CD4-498B-4C03-8C9B-0ADAA2474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1" y="1601356"/>
            <a:ext cx="11693237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i="1" u="sng" dirty="0">
              <a:solidFill>
                <a:srgbClr val="00B0F0"/>
              </a:solidFill>
              <a:latin typeface="+mj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400" dirty="0">
              <a:solidFill>
                <a:srgbClr val="00B0F0"/>
              </a:solidFill>
              <a:latin typeface="+mj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latin typeface="+mj-lt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sz="2400" b="1" i="1" dirty="0">
              <a:latin typeface="+mj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B65619C-3BB6-4822-95CC-C362B9B5592E}"/>
              </a:ext>
            </a:extLst>
          </p:cNvPr>
          <p:cNvSpPr/>
          <p:nvPr/>
        </p:nvSpPr>
        <p:spPr>
          <a:xfrm>
            <a:off x="249381" y="1325563"/>
            <a:ext cx="8104910" cy="498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Приемы работы:</a:t>
            </a:r>
          </a:p>
          <a:p>
            <a:r>
              <a:rPr lang="ru-RU" sz="2400" b="1" i="1" dirty="0">
                <a:solidFill>
                  <a:srgbClr val="0070C0"/>
                </a:solidFill>
              </a:rPr>
              <a:t>2. Формирование совместной деятельности со взрослым с использованием различных форм взаимодействия: предметно-действенного, игрового </a:t>
            </a:r>
          </a:p>
          <a:p>
            <a:r>
              <a:rPr lang="ru-RU" sz="2400" u="sng" dirty="0">
                <a:solidFill>
                  <a:srgbClr val="0070C0"/>
                </a:solidFill>
              </a:rPr>
              <a:t>Главное, чтобы ребёнок начал воспринимать задачу взрослого:</a:t>
            </a:r>
          </a:p>
          <a:p>
            <a:r>
              <a:rPr lang="ru-RU" sz="2400" dirty="0">
                <a:solidFill>
                  <a:srgbClr val="0070C0"/>
                </a:solidFill>
              </a:rPr>
              <a:t>- учим бросать мяч друг другу и в корзину,</a:t>
            </a:r>
          </a:p>
          <a:p>
            <a:r>
              <a:rPr lang="ru-RU" sz="2400" dirty="0">
                <a:solidFill>
                  <a:srgbClr val="0070C0"/>
                </a:solidFill>
              </a:rPr>
              <a:t>- разбрасывать кубики и собирать их в коробку,</a:t>
            </a:r>
          </a:p>
          <a:p>
            <a:r>
              <a:rPr lang="ru-RU" sz="2400" dirty="0">
                <a:solidFill>
                  <a:srgbClr val="0070C0"/>
                </a:solidFill>
              </a:rPr>
              <a:t>-искать маленькие игрушки в сухом бассейне или в «волшебном мешочке»,</a:t>
            </a:r>
          </a:p>
          <a:p>
            <a:r>
              <a:rPr lang="ru-RU" sz="2400" dirty="0">
                <a:solidFill>
                  <a:srgbClr val="0070C0"/>
                </a:solidFill>
              </a:rPr>
              <a:t>- изображать «дождик», бросая горошинки, нанизывать бусы,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2600" dirty="0">
              <a:solidFill>
                <a:srgbClr val="0070C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6FD208D-61AA-4C59-8435-E1590784FA3A}"/>
              </a:ext>
            </a:extLst>
          </p:cNvPr>
          <p:cNvSpPr/>
          <p:nvPr/>
        </p:nvSpPr>
        <p:spPr>
          <a:xfrm>
            <a:off x="187035" y="5657671"/>
            <a:ext cx="11817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- кормить игрушки, обыгрывание игрушек с использованием детских песенок и потешек,</a:t>
            </a:r>
          </a:p>
          <a:p>
            <a:r>
              <a:rPr lang="ru-RU" sz="2400" dirty="0">
                <a:solidFill>
                  <a:srgbClr val="0070C0"/>
                </a:solidFill>
              </a:rPr>
              <a:t>- рисование пальчиковыми красками,</a:t>
            </a:r>
          </a:p>
          <a:p>
            <a:r>
              <a:rPr lang="ru-RU" sz="2400" dirty="0">
                <a:solidFill>
                  <a:srgbClr val="0070C0"/>
                </a:solidFill>
              </a:rPr>
              <a:t>- использование физкультминуток.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B695E88-4271-48A2-B67C-6698CCF50C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6" r="5376"/>
          <a:stretch/>
        </p:blipFill>
        <p:spPr>
          <a:xfrm>
            <a:off x="8416637" y="2092955"/>
            <a:ext cx="3478132" cy="3453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620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A7845-62F6-445E-9702-77E2C899D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236" y="0"/>
            <a:ext cx="10404764" cy="1325563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+mn-lt"/>
              </a:rPr>
              <a:t>1. ФОРМИРОВАНИЕ ПСИХОЛОГИЧЕСКОЙ БАЗЫ РЕЧИ</a:t>
            </a:r>
            <a:endParaRPr lang="ru-RU" sz="2400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C99CD4-498B-4C03-8C9B-0ADAA2474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1" y="1601356"/>
            <a:ext cx="11693237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i="1" u="sng" dirty="0">
              <a:solidFill>
                <a:srgbClr val="00B0F0"/>
              </a:solidFill>
              <a:latin typeface="+mj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400" dirty="0">
              <a:solidFill>
                <a:srgbClr val="00B0F0"/>
              </a:solidFill>
              <a:latin typeface="+mj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latin typeface="+mj-lt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sz="2400" b="1" i="1" dirty="0">
              <a:latin typeface="+mj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B65619C-3BB6-4822-95CC-C362B9B5592E}"/>
              </a:ext>
            </a:extLst>
          </p:cNvPr>
          <p:cNvSpPr/>
          <p:nvPr/>
        </p:nvSpPr>
        <p:spPr>
          <a:xfrm>
            <a:off x="249380" y="1325563"/>
            <a:ext cx="9005455" cy="606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Приемы работы:</a:t>
            </a:r>
          </a:p>
          <a:p>
            <a:r>
              <a:rPr lang="ru-RU" sz="2400" b="1" i="1" dirty="0">
                <a:solidFill>
                  <a:srgbClr val="0070C0"/>
                </a:solidFill>
              </a:rPr>
              <a:t>3. Развитие неречевого подражания: </a:t>
            </a:r>
            <a:endParaRPr lang="ru-RU" sz="2400" dirty="0">
              <a:solidFill>
                <a:srgbClr val="0070C0"/>
              </a:solidFill>
            </a:endParaRPr>
          </a:p>
          <a:p>
            <a:r>
              <a:rPr lang="ru-RU" sz="2400" dirty="0">
                <a:solidFill>
                  <a:srgbClr val="0070C0"/>
                </a:solidFill>
              </a:rPr>
              <a:t>Чтобы развить способность к речевому подражанию, необходимо сначала сформировать неречевое подражание на различном материале:</a:t>
            </a:r>
          </a:p>
          <a:p>
            <a:r>
              <a:rPr lang="ru-RU" sz="2400" dirty="0">
                <a:solidFill>
                  <a:srgbClr val="0070C0"/>
                </a:solidFill>
              </a:rPr>
              <a:t>- </a:t>
            </a:r>
            <a:r>
              <a:rPr lang="ru-RU" sz="2400" u="sng" dirty="0">
                <a:solidFill>
                  <a:srgbClr val="0070C0"/>
                </a:solidFill>
              </a:rPr>
              <a:t>На основе развития общей моторики</a:t>
            </a:r>
            <a:endParaRPr lang="ru-RU" sz="2400" dirty="0">
              <a:solidFill>
                <a:srgbClr val="0070C0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70C0"/>
                </a:solidFill>
              </a:rPr>
              <a:t>учить при необходимости воспроизводить бытовые жесты по просьбе взрослого: пока, дай ручку, похлопай...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70C0"/>
                </a:solidFill>
              </a:rPr>
              <a:t>имитировать движения животных (ходим как мишки...)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70C0"/>
                </a:solidFill>
              </a:rPr>
              <a:t> развивать подражательную способность на основе драматизации стихов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70C0"/>
                </a:solidFill>
              </a:rPr>
              <a:t>развивать подражание на основе простых физкультурных движений: делаем зарядку.</a:t>
            </a:r>
          </a:p>
          <a:p>
            <a:pPr marL="342900" indent="-342900">
              <a:buFontTx/>
              <a:buChar char="-"/>
            </a:pPr>
            <a:r>
              <a:rPr lang="ru-RU" sz="2400" u="sng" dirty="0">
                <a:solidFill>
                  <a:srgbClr val="0070C0"/>
                </a:solidFill>
              </a:rPr>
              <a:t>На основе развития мелкой моторики </a:t>
            </a:r>
          </a:p>
          <a:p>
            <a:pPr marL="342900" indent="-342900">
              <a:buFontTx/>
              <a:buChar char="-"/>
            </a:pPr>
            <a:r>
              <a:rPr lang="ru-RU" sz="2400" u="sng" dirty="0">
                <a:solidFill>
                  <a:srgbClr val="0070C0"/>
                </a:solidFill>
              </a:rPr>
              <a:t>На основе развития артикуляционной моторики</a:t>
            </a:r>
            <a:endParaRPr lang="ru-RU" sz="2400" dirty="0">
              <a:solidFill>
                <a:srgbClr val="0070C0"/>
              </a:solidFill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2600" dirty="0">
              <a:solidFill>
                <a:srgbClr val="0070C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7E2E51-AF6F-4370-8BDF-80AC036D02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018" y="2823453"/>
            <a:ext cx="2895600" cy="3875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209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A7845-62F6-445E-9702-77E2C899D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909" y="0"/>
            <a:ext cx="10183091" cy="1325563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+mn-lt"/>
              </a:rPr>
              <a:t>1. ФОРМИРОВАНИЕ ПСИХОЛОГИЧЕСКОЙ БАЗЫ РЕЧИ</a:t>
            </a:r>
            <a:endParaRPr lang="ru-RU" sz="2400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C99CD4-498B-4C03-8C9B-0ADAA2474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1" y="1601356"/>
            <a:ext cx="11693237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i="1" u="sng" dirty="0">
              <a:solidFill>
                <a:srgbClr val="00B0F0"/>
              </a:solidFill>
              <a:latin typeface="+mj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400" dirty="0">
              <a:solidFill>
                <a:srgbClr val="00B0F0"/>
              </a:solidFill>
              <a:latin typeface="+mj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latin typeface="+mj-lt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sz="2400" b="1" i="1" dirty="0">
              <a:latin typeface="+mj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B65619C-3BB6-4822-95CC-C362B9B5592E}"/>
              </a:ext>
            </a:extLst>
          </p:cNvPr>
          <p:cNvSpPr/>
          <p:nvPr/>
        </p:nvSpPr>
        <p:spPr>
          <a:xfrm>
            <a:off x="249380" y="1208955"/>
            <a:ext cx="11693237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600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Приемы работы:</a:t>
            </a:r>
          </a:p>
          <a:p>
            <a:pPr indent="457200"/>
            <a:r>
              <a:rPr lang="ru-RU" sz="2400" b="1" i="1" dirty="0">
                <a:solidFill>
                  <a:srgbClr val="0070C0"/>
                </a:solidFill>
              </a:rPr>
              <a:t>4. Развитие речевого подражания и стимуляция речевой активности: </a:t>
            </a:r>
            <a:endParaRPr lang="ru-RU" sz="2400" dirty="0">
              <a:solidFill>
                <a:srgbClr val="0070C0"/>
              </a:solidFill>
            </a:endParaRPr>
          </a:p>
          <a:p>
            <a:pPr indent="457200" algn="just"/>
            <a:r>
              <a:rPr lang="ru-RU" sz="2400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Речевое подражание</a:t>
            </a: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>
                <a:solidFill>
                  <a:srgbClr val="0070C0"/>
                </a:solidFill>
              </a:rPr>
              <a:t>– воспроизведение вслед за говорящим произнесенных им звуков, слов, фраз.</a:t>
            </a:r>
          </a:p>
          <a:p>
            <a:pPr indent="457200" algn="just"/>
            <a:r>
              <a:rPr lang="ru-RU" sz="2400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Главная цель</a:t>
            </a: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>
                <a:solidFill>
                  <a:srgbClr val="0070C0"/>
                </a:solidFill>
              </a:rPr>
              <a:t>– сформировать у ребёнка речевое подражание. Это одно из главных условий, благодаря которому у ребёнка развивается речь. Качество речи на этом этапе не важно, важно поощрять любое речевое проявление. </a:t>
            </a:r>
          </a:p>
          <a:p>
            <a:pPr indent="457200" algn="just"/>
            <a:r>
              <a:rPr lang="ru-RU" sz="2400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у ребенка раннего возраста речевого подражания требует:</a:t>
            </a: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457200" algn="just"/>
            <a:r>
              <a:rPr lang="ru-RU" sz="2400" dirty="0">
                <a:solidFill>
                  <a:srgbClr val="0070C0"/>
                </a:solidFill>
              </a:rPr>
              <a:t>- создание условий обучения, в которых у ребенка появилось бы желание произносить одни и те же звукосочетания неоднократно. Поэтому очень важно перед началом работы </a:t>
            </a: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наладить эмоциональный контакт </a:t>
            </a:r>
            <a:r>
              <a:rPr lang="ru-RU" sz="2400" dirty="0">
                <a:solidFill>
                  <a:srgbClr val="0070C0"/>
                </a:solidFill>
              </a:rPr>
              <a:t>с ребенком..</a:t>
            </a:r>
          </a:p>
          <a:p>
            <a:pPr indent="457200" algn="just"/>
            <a:r>
              <a:rPr lang="ru-RU" sz="2400" dirty="0">
                <a:solidFill>
                  <a:srgbClr val="0070C0"/>
                </a:solidFill>
              </a:rPr>
              <a:t>- избегать слов «скажи, повтори», которые могут вызывать негативизм.   </a:t>
            </a:r>
          </a:p>
          <a:p>
            <a:pPr indent="457200" algn="just"/>
            <a:r>
              <a:rPr lang="ru-RU" sz="2400" dirty="0">
                <a:solidFill>
                  <a:srgbClr val="0070C0"/>
                </a:solidFill>
              </a:rPr>
              <a:t>- использовать особый речевой режим: взрослый сам задаёт вопрос, делает короткую паузу, давая возможность ответить ребёнку, затем чётко, с протягиванием гласных даёт правильный ответ. </a:t>
            </a:r>
          </a:p>
          <a:p>
            <a:pPr indent="457200" algn="just"/>
            <a:endParaRPr lang="ru-RU" sz="2600" dirty="0">
              <a:solidFill>
                <a:srgbClr val="0070C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71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A7845-62F6-445E-9702-77E2C899D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1927" y="0"/>
            <a:ext cx="10280073" cy="1325563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+mn-lt"/>
              </a:rPr>
              <a:t>1. ФОРМИРОВАНИЕ ПСИХОЛОГИЧЕСКОЙ БАЗЫ РЕЧИ</a:t>
            </a:r>
            <a:endParaRPr lang="ru-RU" sz="2400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C99CD4-498B-4C03-8C9B-0ADAA2474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1" y="1601356"/>
            <a:ext cx="11693237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i="1" u="sng" dirty="0">
              <a:solidFill>
                <a:srgbClr val="00B0F0"/>
              </a:solidFill>
              <a:latin typeface="+mj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400" dirty="0">
              <a:solidFill>
                <a:srgbClr val="00B0F0"/>
              </a:solidFill>
              <a:latin typeface="+mj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latin typeface="+mj-lt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sz="2400" b="1" i="1" dirty="0">
              <a:latin typeface="+mj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B65619C-3BB6-4822-95CC-C362B9B5592E}"/>
              </a:ext>
            </a:extLst>
          </p:cNvPr>
          <p:cNvSpPr/>
          <p:nvPr/>
        </p:nvSpPr>
        <p:spPr>
          <a:xfrm>
            <a:off x="249381" y="1325563"/>
            <a:ext cx="1169323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Приемы для развития речевого подражания:</a:t>
            </a:r>
          </a:p>
          <a:p>
            <a:pPr indent="457200" algn="just">
              <a:buFont typeface="Wingdings" panose="05000000000000000000" pitchFamily="2" charset="2"/>
              <a:buChar char="v"/>
            </a:pPr>
            <a: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Стимулирование речевого подражания в виде эмоционально-аффективных восклицаний, </a:t>
            </a:r>
            <a:r>
              <a:rPr lang="ru-RU" sz="2400" dirty="0">
                <a:solidFill>
                  <a:srgbClr val="0070C0"/>
                </a:solidFill>
              </a:rPr>
              <a:t>сопровождающих эмоционально-насыщенные ситуации, моделируемые взрослым в игре, действиях с предметами: ай, ой, бах и т.д. </a:t>
            </a:r>
          </a:p>
          <a:p>
            <a:pPr indent="457200" algn="just">
              <a:buFont typeface="Wingdings" panose="05000000000000000000" pitchFamily="2" charset="2"/>
              <a:buChar char="v"/>
            </a:pPr>
            <a: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Вызывание речевых звуков в процессе игровых ситуаций.</a:t>
            </a:r>
          </a:p>
          <a:p>
            <a:pPr indent="457200" algn="just">
              <a:buFont typeface="Wingdings" panose="05000000000000000000" pitchFamily="2" charset="2"/>
              <a:buChar char="v"/>
            </a:pPr>
            <a: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Вызывание речевых реакций в любой форме с помощью ритмических видов деятельности.</a:t>
            </a:r>
          </a:p>
          <a:p>
            <a:pPr indent="457200" algn="just">
              <a:buFont typeface="Wingdings" panose="05000000000000000000" pitchFamily="2" charset="2"/>
              <a:buChar char="v"/>
            </a:pPr>
            <a: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Стимулировать попытки повторять слова или кусочки слов за взрослым при чтении коротких детских стихов. </a:t>
            </a:r>
          </a:p>
          <a:p>
            <a:pPr indent="4572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Вызывать речевое подражание при чтении хорошо знакомых сказок: </a:t>
            </a:r>
            <a:r>
              <a:rPr lang="ru-RU" sz="2400" dirty="0">
                <a:solidFill>
                  <a:srgbClr val="0070C0"/>
                </a:solidFill>
              </a:rPr>
              <a:t>«Курочка –Ряба», «Теремок», «Репка», сказки Сутеева и т.д. </a:t>
            </a:r>
          </a:p>
          <a:p>
            <a:pPr indent="4572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Стимулировать речевую активность на материале звукоподражаний</a:t>
            </a: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dirty="0">
                <a:solidFill>
                  <a:srgbClr val="0070C0"/>
                </a:solidFill>
              </a:rPr>
              <a:t>используя фигурки животных, птиц и обыгрывая их в процессе игровых действий. </a:t>
            </a:r>
            <a:endParaRPr lang="ru-RU" sz="2400" dirty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Стимулируем речевую активность в процессе совместной сюжетной игры</a:t>
            </a:r>
            <a:r>
              <a:rPr lang="ru-RU" sz="2400" dirty="0">
                <a:solidFill>
                  <a:srgbClr val="0070C0"/>
                </a:solidFill>
              </a:rPr>
              <a:t>. </a:t>
            </a:r>
          </a:p>
          <a:p>
            <a:pPr indent="457200" algn="just">
              <a:buFont typeface="Wingdings" panose="05000000000000000000" pitchFamily="2" charset="2"/>
              <a:buChar char="v"/>
            </a:pPr>
            <a:endParaRPr lang="ru-R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92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A7845-62F6-445E-9702-77E2C899D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1927" y="0"/>
            <a:ext cx="10280073" cy="1325563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+mn-lt"/>
              </a:rPr>
              <a:t>1. ФОРМИРОВАНИЕ ПСИХОЛОГИЧЕСКОЙ БАЗЫ РЕЧИ</a:t>
            </a:r>
            <a:endParaRPr lang="ru-RU" sz="2400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C99CD4-498B-4C03-8C9B-0ADAA2474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1" y="1006909"/>
            <a:ext cx="11693237" cy="5256644"/>
          </a:xfrm>
        </p:spPr>
        <p:txBody>
          <a:bodyPr>
            <a:normAutofit fontScale="25000" lnSpcReduction="20000"/>
          </a:bodyPr>
          <a:lstStyle/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9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45720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Односторонний диалог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dirty="0">
                <a:solidFill>
                  <a:srgbClr val="0070C0"/>
                </a:solidFill>
              </a:rPr>
              <a:t>Родителями и педагогами в процессе всех бытовых, режимных, учебных моментах используется особый речевой режим: на начальном этапе, когда нет речевого подражания, «</a:t>
            </a:r>
            <a:r>
              <a:rPr lang="ru-RU" sz="96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режим одностороннего диалога», </a:t>
            </a:r>
            <a:r>
              <a:rPr lang="ru-RU" sz="9600" dirty="0">
                <a:solidFill>
                  <a:srgbClr val="0070C0"/>
                </a:solidFill>
              </a:rPr>
              <a:t>затем – </a:t>
            </a:r>
            <a:r>
              <a:rPr lang="ru-RU" sz="9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«режим диалога».</a:t>
            </a:r>
            <a:r>
              <a:rPr lang="ru-RU" sz="9600" dirty="0">
                <a:solidFill>
                  <a:srgbClr val="0070C0"/>
                </a:solidFill>
              </a:rPr>
              <a:t>       </a:t>
            </a:r>
          </a:p>
          <a:p>
            <a:pPr marL="0" indent="457200">
              <a:lnSpc>
                <a:spcPct val="120000"/>
              </a:lnSpc>
              <a:spcBef>
                <a:spcPts val="0"/>
              </a:spcBef>
              <a:buNone/>
            </a:pPr>
            <a:endParaRPr lang="ru-RU" sz="9600" u="sng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4572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Правила проведения речевого режима :</a:t>
            </a:r>
          </a:p>
          <a:p>
            <a:pPr marL="0" lvl="0" indent="4572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9600" dirty="0">
                <a:solidFill>
                  <a:srgbClr val="0070C0"/>
                </a:solidFill>
              </a:rPr>
              <a:t>«Говорим только о том, что делаем»</a:t>
            </a:r>
          </a:p>
          <a:p>
            <a:pPr marL="0" indent="4572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9600" dirty="0">
                <a:solidFill>
                  <a:srgbClr val="0070C0"/>
                </a:solidFill>
              </a:rPr>
              <a:t>«Даём речевой образец»</a:t>
            </a:r>
          </a:p>
          <a:p>
            <a:pPr marL="0" indent="4572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9600" dirty="0">
                <a:solidFill>
                  <a:srgbClr val="0070C0"/>
                </a:solidFill>
              </a:rPr>
              <a:t>Альтернативные вопросы</a:t>
            </a:r>
          </a:p>
          <a:p>
            <a:pPr marL="0" lvl="0" indent="4572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9600" dirty="0">
                <a:solidFill>
                  <a:srgbClr val="0070C0"/>
                </a:solidFill>
              </a:rPr>
              <a:t>Говорим мало, чётко артикулируя, утрированно. </a:t>
            </a:r>
          </a:p>
          <a:p>
            <a:pPr marL="0" lvl="0" indent="457200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9600" dirty="0">
                <a:solidFill>
                  <a:srgbClr val="0070C0"/>
                </a:solidFill>
              </a:rPr>
              <a:t>«Повторение – мать учения» </a:t>
            </a:r>
          </a:p>
          <a:p>
            <a:pPr lvl="0">
              <a:buFont typeface="Wingdings" panose="05000000000000000000" pitchFamily="2" charset="2"/>
              <a:buChar char="ü"/>
            </a:pPr>
            <a:endParaRPr lang="ru-RU" sz="9600" dirty="0">
              <a:solidFill>
                <a:srgbClr val="0070C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9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9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sz="9600" b="1" i="1" dirty="0">
              <a:solidFill>
                <a:srgbClr val="0070C0"/>
              </a:solidFill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9600" dirty="0">
              <a:solidFill>
                <a:srgbClr val="0070C0"/>
              </a:solidFill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B65619C-3BB6-4822-95CC-C362B9B5592E}"/>
              </a:ext>
            </a:extLst>
          </p:cNvPr>
          <p:cNvSpPr/>
          <p:nvPr/>
        </p:nvSpPr>
        <p:spPr>
          <a:xfrm>
            <a:off x="1" y="1325563"/>
            <a:ext cx="119426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7200" dirty="0">
              <a:solidFill>
                <a:srgbClr val="0070C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Картинки по запросу &quot;запуск речи&quot;">
            <a:extLst>
              <a:ext uri="{FF2B5EF4-FFF2-40B4-BE49-F238E27FC236}">
                <a16:creationId xmlns:a16="http://schemas.microsoft.com/office/drawing/2014/main" id="{BADF1A8C-7465-4425-811F-A3B174898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42908" y="2844546"/>
            <a:ext cx="4184074" cy="41840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655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9969285-F7B9-44F3-A588-F9A1F94080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808" y="1942757"/>
            <a:ext cx="5075838" cy="3806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88F10-1267-4F23-8142-7B4C040BF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295346"/>
            <a:ext cx="1022465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i="1" dirty="0">
                <a:latin typeface="+mn-lt"/>
              </a:rPr>
              <a:t>Рекомендую использовать следующие игры </a:t>
            </a:r>
            <a:br>
              <a:rPr lang="ru-RU" sz="4000" i="1" dirty="0">
                <a:latin typeface="+mn-lt"/>
              </a:rPr>
            </a:br>
            <a:r>
              <a:rPr lang="ru-RU" sz="4000" i="1" dirty="0">
                <a:latin typeface="+mn-lt"/>
              </a:rPr>
              <a:t>на звукоподражания: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A5D8130-37DF-436A-955B-3EF57B384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09" y="2053594"/>
            <a:ext cx="4700906" cy="3525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0075CC4-340E-42F9-81FB-0571B174508A}"/>
              </a:ext>
            </a:extLst>
          </p:cNvPr>
          <p:cNvSpPr/>
          <p:nvPr/>
        </p:nvSpPr>
        <p:spPr>
          <a:xfrm>
            <a:off x="379081" y="1278726"/>
            <a:ext cx="3914020" cy="505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2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с карточками «Запуск речи»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2932974-C326-406C-A784-430C41EBC984}"/>
              </a:ext>
            </a:extLst>
          </p:cNvPr>
          <p:cNvSpPr/>
          <p:nvPr/>
        </p:nvSpPr>
        <p:spPr>
          <a:xfrm>
            <a:off x="7208491" y="1323940"/>
            <a:ext cx="3184654" cy="505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2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«Домик со зверятами»</a:t>
            </a: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24B199-8CF9-4B49-BFBE-829B6F7C39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667" y="3429000"/>
            <a:ext cx="2348725" cy="3131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799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88F10-1267-4F23-8142-7B4C040BF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295346"/>
            <a:ext cx="1022465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i="1" dirty="0">
                <a:latin typeface="+mn-lt"/>
              </a:rPr>
              <a:t>Рекомендую использовать следующие игры </a:t>
            </a:r>
            <a:br>
              <a:rPr lang="ru-RU" sz="4000" i="1" dirty="0">
                <a:latin typeface="+mn-lt"/>
              </a:rPr>
            </a:br>
            <a:r>
              <a:rPr lang="ru-RU" sz="4000" i="1" dirty="0">
                <a:latin typeface="+mn-lt"/>
              </a:rPr>
              <a:t>на звукоподражания:</a:t>
            </a:r>
            <a:br>
              <a:rPr lang="ru-RU" dirty="0"/>
            </a:b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F278266-69A7-49B5-B54C-4A767B9BB149}"/>
              </a:ext>
            </a:extLst>
          </p:cNvPr>
          <p:cNvSpPr/>
          <p:nvPr/>
        </p:nvSpPr>
        <p:spPr>
          <a:xfrm>
            <a:off x="994175" y="1367923"/>
            <a:ext cx="2889056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Игра«Ферма»  «Ферма»«Ферма»</a:t>
            </a: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74D80A5-597F-45AB-856E-0FB6B04C3C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5" r="13790"/>
          <a:stretch/>
        </p:blipFill>
        <p:spPr>
          <a:xfrm>
            <a:off x="270163" y="1915457"/>
            <a:ext cx="3633917" cy="3778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5606101-CC35-475D-B1D8-58734A28C39D}"/>
              </a:ext>
            </a:extLst>
          </p:cNvPr>
          <p:cNvSpPr/>
          <p:nvPr/>
        </p:nvSpPr>
        <p:spPr>
          <a:xfrm>
            <a:off x="7199594" y="1367923"/>
            <a:ext cx="352859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2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Игра «Надувные ободки»</a:t>
            </a: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A19852B-ECC1-4F3D-9811-6266A18112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6" t="241" r="4848" b="19946"/>
          <a:stretch/>
        </p:blipFill>
        <p:spPr>
          <a:xfrm>
            <a:off x="5419245" y="1992904"/>
            <a:ext cx="6535249" cy="456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33EB1AF-3AEF-4BDB-AFFB-C098A690A8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385" y="4210106"/>
            <a:ext cx="3051819" cy="2288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F278266-69A7-49B5-B54C-4A767B9BB149}"/>
              </a:ext>
            </a:extLst>
          </p:cNvPr>
          <p:cNvSpPr/>
          <p:nvPr/>
        </p:nvSpPr>
        <p:spPr>
          <a:xfrm>
            <a:off x="237505" y="5879271"/>
            <a:ext cx="50826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ru-RU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Игры</a:t>
            </a:r>
            <a:r>
              <a:rPr lang="en-US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«Паровозики», «</a:t>
            </a:r>
            <a:r>
              <a:rPr lang="ru-RU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Звуки для малышей»  и «Кто в домике?» см. видео</a:t>
            </a:r>
          </a:p>
        </p:txBody>
      </p:sp>
    </p:spTree>
    <p:extLst>
      <p:ext uri="{BB962C8B-B14F-4D97-AF65-F5344CB8AC3E}">
        <p14:creationId xmlns:p14="http://schemas.microsoft.com/office/powerpoint/2010/main" val="96706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D0E09AB-7A77-4E8A-896D-06F719BDA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491" y="1463603"/>
            <a:ext cx="11513127" cy="5232616"/>
          </a:xfrm>
        </p:spPr>
        <p:txBody>
          <a:bodyPr>
            <a:noAutofit/>
          </a:bodyPr>
          <a:lstStyle/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 </a:t>
            </a:r>
            <a:r>
              <a:rPr lang="ru-RU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Основная цель занятий: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/>
              <a:t>1. Формирование произвольной регуляции деятельности, подготовка ребёнка к обучающим занятиям, т.к. занятия требуют определённого уровня произвольность: выполнять задания не только, когда хочется, но и когда предлагает взрослый.</a:t>
            </a:r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/>
              <a:t>2. Развитие всех параметров и модальностей внимания (концентрация, устойчивость и т.д.). </a:t>
            </a:r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/>
              <a:t>3. В процессе всех этих занятий продолжается развитие взаимодействия со взрослым, на основе которого развивается речь.</a:t>
            </a:r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/>
              <a:t>4. При правильно организованных занятиях постоянно происходит развитие понимания речи.</a:t>
            </a:r>
            <a:endParaRPr lang="ru-RU" sz="2400" u="sng" dirty="0"/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работы: 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/>
              <a:t>1. Развитие слухового внимания и памяти на материале неречевых звуков. </a:t>
            </a:r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/>
              <a:t>2. Развитие речевого слуха, слухоречевой памяти, простых форм анализа. </a:t>
            </a:r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/>
              <a:t>3. Развитие фонематического восприятия</a:t>
            </a:r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4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4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F2957AE-584D-49B5-B7E4-ABAC4C542333}"/>
              </a:ext>
            </a:extLst>
          </p:cNvPr>
          <p:cNvSpPr/>
          <p:nvPr/>
        </p:nvSpPr>
        <p:spPr>
          <a:xfrm>
            <a:off x="2089277" y="0"/>
            <a:ext cx="95121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</a:rPr>
              <a:t>2. Развитие внеречевых психических процессов: восприятия, внимания, памяти, мышления</a:t>
            </a:r>
            <a:endParaRPr lang="ru-RU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96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D0E09AB-7A77-4E8A-896D-06F719BDA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705" y="1200329"/>
            <a:ext cx="11942618" cy="1459706"/>
          </a:xfrm>
        </p:spPr>
        <p:txBody>
          <a:bodyPr>
            <a:noAutofit/>
          </a:bodyPr>
          <a:lstStyle/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 работы на этом этапе: </a:t>
            </a: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srgbClr val="0070C0"/>
                </a:solidFill>
              </a:rPr>
              <a:t>- развивать умение концентрировать и удерживать слуховое внимание;</a:t>
            </a:r>
          </a:p>
          <a:p>
            <a:pPr indent="457200" algn="just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2400" dirty="0">
                <a:solidFill>
                  <a:srgbClr val="0070C0"/>
                </a:solidFill>
              </a:rPr>
              <a:t>учить запоминать и анализировать простые ряды звуков.</a:t>
            </a:r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u="sng" dirty="0">
                <a:solidFill>
                  <a:srgbClr val="0070C0"/>
                </a:solidFill>
              </a:rPr>
              <a:t>Введите в ежедневную практику занятий с детьми следующие игры:</a:t>
            </a:r>
            <a:endParaRPr lang="ru-RU" sz="2400" dirty="0">
              <a:solidFill>
                <a:srgbClr val="0070C0"/>
              </a:solidFill>
            </a:endParaRPr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Игра «Угадай, что это звучит?»</a:t>
            </a:r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4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4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F2957AE-584D-49B5-B7E4-ABAC4C542333}"/>
              </a:ext>
            </a:extLst>
          </p:cNvPr>
          <p:cNvSpPr/>
          <p:nvPr/>
        </p:nvSpPr>
        <p:spPr>
          <a:xfrm>
            <a:off x="2089277" y="0"/>
            <a:ext cx="95121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I </a:t>
            </a:r>
            <a:r>
              <a:rPr lang="ru-RU" sz="3200" b="1" dirty="0">
                <a:solidFill>
                  <a:srgbClr val="0070C0"/>
                </a:solidFill>
              </a:rPr>
              <a:t>этап. Развитие слухового восприятия и внимания на материале неречевых звуков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276143-A10D-4EEA-92D8-C90E5C3732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64" y="3318163"/>
            <a:ext cx="4394824" cy="3296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E828AF4-4A9B-4BAF-B0CC-A21770A652E5}"/>
              </a:ext>
            </a:extLst>
          </p:cNvPr>
          <p:cNvSpPr/>
          <p:nvPr/>
        </p:nvSpPr>
        <p:spPr>
          <a:xfrm>
            <a:off x="6265014" y="2730596"/>
            <a:ext cx="50341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«Угадай, кто это поет песенку?»</a:t>
            </a:r>
            <a:endParaRPr lang="ru-RU" sz="24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9F330B9-7730-4C19-AC2C-B9E548D0B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34" y="3318163"/>
            <a:ext cx="4356293" cy="3267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315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73EC7EA-F431-4C9E-BC15-6DCFD71F8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432" y="1357239"/>
            <a:ext cx="11513127" cy="4351338"/>
          </a:xfrm>
        </p:spPr>
        <p:txBody>
          <a:bodyPr/>
          <a:lstStyle/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cs typeface="Calibri Light" panose="020F0302020204030204" pitchFamily="34" charset="0"/>
              </a:rPr>
              <a:t>На начало 2024-2025 учебного года в группу №2 поступило 12 детей младшего дошкольного возраста с задержкой психического развития. 83% из них это неговорящие дети, имеющие сопутствующие тяжелые диагнозы. Это дети с моторной алалией – 4 чел., сенсомоторной алалией – 5 чел., системным недоразвитием речи тяжелой степени – 1 чел. 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35BEEA-0797-4B9C-A831-8866FCCA88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5" b="36551"/>
          <a:stretch/>
        </p:blipFill>
        <p:spPr>
          <a:xfrm>
            <a:off x="1611234" y="3643746"/>
            <a:ext cx="8752130" cy="2854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471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D0E09AB-7A77-4E8A-896D-06F719BDA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2" y="2135831"/>
            <a:ext cx="6137564" cy="1819925"/>
          </a:xfrm>
        </p:spPr>
        <p:txBody>
          <a:bodyPr>
            <a:noAutofit/>
          </a:bodyPr>
          <a:lstStyle/>
          <a:p>
            <a:pPr marL="0" indent="-360000" algn="just">
              <a:lnSpc>
                <a:spcPct val="100000"/>
              </a:lnSpc>
              <a:spcBef>
                <a:spcPts val="0"/>
              </a:spcBef>
            </a:pPr>
            <a:r>
              <a:rPr lang="ru-RU" sz="2400" i="1" dirty="0"/>
              <a:t>Игра «Угадай, что в коробочке?»</a:t>
            </a:r>
            <a:endParaRPr lang="ru-RU" sz="2400" dirty="0"/>
          </a:p>
          <a:p>
            <a:pPr marL="0" indent="-360000" algn="just">
              <a:lnSpc>
                <a:spcPct val="100000"/>
              </a:lnSpc>
              <a:spcBef>
                <a:spcPts val="0"/>
              </a:spcBef>
            </a:pPr>
            <a:r>
              <a:rPr lang="ru-RU" sz="2400" i="1" dirty="0"/>
              <a:t>Игра «Сделай как я».</a:t>
            </a:r>
            <a:r>
              <a:rPr lang="ru-RU" sz="2400" dirty="0"/>
              <a:t> </a:t>
            </a:r>
          </a:p>
          <a:p>
            <a:pPr marL="0" indent="-360000" algn="just">
              <a:lnSpc>
                <a:spcPct val="100000"/>
              </a:lnSpc>
              <a:spcBef>
                <a:spcPts val="0"/>
              </a:spcBef>
            </a:pPr>
            <a:r>
              <a:rPr lang="ru-RU" sz="2400" i="1" dirty="0"/>
              <a:t>Стучим палочками по барабану.</a:t>
            </a:r>
          </a:p>
          <a:p>
            <a:pPr marL="0" indent="-360000" algn="just">
              <a:lnSpc>
                <a:spcPct val="100000"/>
              </a:lnSpc>
              <a:spcBef>
                <a:spcPts val="0"/>
              </a:spcBef>
            </a:pPr>
            <a:r>
              <a:rPr lang="ru-RU" sz="2400" i="1" dirty="0"/>
              <a:t>Игры с музыкальными инструментами</a:t>
            </a:r>
            <a:r>
              <a:rPr lang="ru-RU" sz="2400" dirty="0"/>
              <a:t>.  </a:t>
            </a:r>
          </a:p>
          <a:p>
            <a:pPr marL="0" indent="-360000" algn="just">
              <a:lnSpc>
                <a:spcPct val="100000"/>
              </a:lnSpc>
              <a:spcBef>
                <a:spcPts val="0"/>
              </a:spcBef>
            </a:pPr>
            <a:r>
              <a:rPr lang="ru-RU" sz="2400" i="1" dirty="0"/>
              <a:t>Игра «Позвони в колокольчик».</a:t>
            </a:r>
            <a:endParaRPr lang="ru-RU" sz="2400" dirty="0"/>
          </a:p>
          <a:p>
            <a:pPr marL="0" indent="0">
              <a:buNone/>
            </a:pP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F2957AE-584D-49B5-B7E4-ABAC4C542333}"/>
              </a:ext>
            </a:extLst>
          </p:cNvPr>
          <p:cNvSpPr/>
          <p:nvPr/>
        </p:nvSpPr>
        <p:spPr>
          <a:xfrm>
            <a:off x="2089277" y="0"/>
            <a:ext cx="95121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I </a:t>
            </a:r>
            <a:r>
              <a:rPr lang="ru-RU" sz="3200" b="1" dirty="0">
                <a:solidFill>
                  <a:srgbClr val="0070C0"/>
                </a:solidFill>
              </a:rPr>
              <a:t>этап. Развитие слухового восприятия и внимания на материале неречевых звуков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02FAB15-9CDD-4EF2-BA7F-57CFC181B1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3" r="12652" b="17886"/>
          <a:stretch/>
        </p:blipFill>
        <p:spPr>
          <a:xfrm>
            <a:off x="6483927" y="1321246"/>
            <a:ext cx="5458692" cy="5301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99C05AA-189C-4F07-8180-C115B5D09B3E}"/>
              </a:ext>
            </a:extLst>
          </p:cNvPr>
          <p:cNvSpPr/>
          <p:nvPr/>
        </p:nvSpPr>
        <p:spPr>
          <a:xfrm>
            <a:off x="249381" y="4660425"/>
            <a:ext cx="46135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«Позвони в звоночек»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8020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D0E09AB-7A77-4E8A-896D-06F719BDA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463603"/>
            <a:ext cx="11942618" cy="1459706"/>
          </a:xfrm>
        </p:spPr>
        <p:txBody>
          <a:bodyPr>
            <a:noAutofit/>
          </a:bodyPr>
          <a:lstStyle/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4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4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F2957AE-584D-49B5-B7E4-ABAC4C542333}"/>
              </a:ext>
            </a:extLst>
          </p:cNvPr>
          <p:cNvSpPr/>
          <p:nvPr/>
        </p:nvSpPr>
        <p:spPr>
          <a:xfrm>
            <a:off x="2089277" y="0"/>
            <a:ext cx="95121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II </a:t>
            </a:r>
            <a:r>
              <a:rPr lang="ru-RU" sz="3200" b="1" dirty="0">
                <a:solidFill>
                  <a:srgbClr val="0070C0"/>
                </a:solidFill>
              </a:rPr>
              <a:t>этап. Развитие речевого слуха, слухоречевой памяти, простых форм анализа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0AF592C-54C0-495E-BED4-83C7F199F26A}"/>
              </a:ext>
            </a:extLst>
          </p:cNvPr>
          <p:cNvSpPr/>
          <p:nvPr/>
        </p:nvSpPr>
        <p:spPr>
          <a:xfrm>
            <a:off x="353290" y="1701961"/>
            <a:ext cx="114854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Задачи: </a:t>
            </a:r>
            <a:endParaRPr lang="ru-RU" sz="2400" dirty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учим ребёнка анализировать простые последовательности;</a:t>
            </a: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- учим ребёнка выделять звук в ряду других звуков; </a:t>
            </a: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учим ребёнка запоминать цепочки звуков.</a:t>
            </a:r>
            <a:endParaRPr lang="ru-RU" sz="2400" dirty="0">
              <a:solidFill>
                <a:srgbClr val="0070C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E8AD44-F5F0-4843-919B-FDFF743294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759" y="3586379"/>
            <a:ext cx="3934691" cy="2951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B477CE-F5E3-4809-8D03-EA85A9A85A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35" y="3586379"/>
            <a:ext cx="3934691" cy="2951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6A054CD-8ADA-4B47-B830-0222C9C4DBBF}"/>
              </a:ext>
            </a:extLst>
          </p:cNvPr>
          <p:cNvSpPr/>
          <p:nvPr/>
        </p:nvSpPr>
        <p:spPr>
          <a:xfrm>
            <a:off x="-286531" y="4260121"/>
            <a:ext cx="3158749" cy="17663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Игры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«Цепочки 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звукоподражаний»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см.видео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93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F0EC96-ACD1-46FF-9057-DD731409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8291" y="184510"/>
            <a:ext cx="9933709" cy="1325563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+mn-lt"/>
              </a:rPr>
              <a:t>II </a:t>
            </a:r>
            <a:r>
              <a:rPr lang="ru-RU" sz="3200" dirty="0">
                <a:latin typeface="+mn-lt"/>
              </a:rPr>
              <a:t>этап. Развитие речевого слуха, слухоречевой памяти, простых форм анализа.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DDBE4A-E396-4F55-A58B-F08D0EC64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627" y="1253331"/>
            <a:ext cx="11644746" cy="4351338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i="1" dirty="0"/>
              <a:t>Игра «Кто пришёл?».</a:t>
            </a:r>
            <a:r>
              <a:rPr lang="ru-RU" sz="2400" dirty="0"/>
              <a:t> Взрослый произносит 2 звукоподражания: ко-ко, </a:t>
            </a:r>
            <a:r>
              <a:rPr lang="ru-RU" sz="2400" dirty="0" err="1"/>
              <a:t>му</a:t>
            </a:r>
            <a:r>
              <a:rPr lang="ru-RU" sz="2400" dirty="0"/>
              <a:t>. Предлагает ребёнку сказать или показать из ряда игрушек, кто к нему пришёл. Затем – показать, кто пришёл и спел сначала, а кто – потом.</a:t>
            </a:r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/>
              <a:t> </a:t>
            </a:r>
            <a:r>
              <a:rPr lang="ru-RU" sz="2400" i="1" dirty="0"/>
              <a:t>Игра «Запомни песенку». </a:t>
            </a:r>
            <a:r>
              <a:rPr lang="ru-RU" sz="2400" dirty="0"/>
              <a:t>Взрослый произносит цепочки звуков из 2х, затем из 3х единиц и просит ребёнка повторить их: АУ, УА, ИА, ОИ, УИ и </a:t>
            </a:r>
            <a:r>
              <a:rPr lang="ru-RU" sz="2400" dirty="0" err="1"/>
              <a:t>т.д</a:t>
            </a:r>
            <a:endParaRPr lang="ru-RU" sz="2400" dirty="0"/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400" dirty="0"/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400" dirty="0"/>
          </a:p>
        </p:txBody>
      </p:sp>
      <p:pic>
        <p:nvPicPr>
          <p:cNvPr id="5" name="Звуковые лягушки. Поем гласные звуки. А. О, У, И, Э.">
            <a:hlinkClick r:id="" action="ppaction://media"/>
            <a:extLst>
              <a:ext uri="{FF2B5EF4-FFF2-40B4-BE49-F238E27FC236}">
                <a16:creationId xmlns:a16="http://schemas.microsoft.com/office/drawing/2014/main" id="{F4C9D432-59F5-4456-B173-E2EFDFC4A5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061043" y="3193329"/>
            <a:ext cx="6658785" cy="366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8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7B69A-5F25-4BD2-B23D-51B61A42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0101" y="336910"/>
            <a:ext cx="963168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III</a:t>
            </a:r>
            <a:r>
              <a:rPr lang="ru-RU" sz="3600" dirty="0">
                <a:latin typeface="+mn-lt"/>
              </a:rPr>
              <a:t> этап. Развитие фонематического восприятия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1471BD-E3B2-4D14-821F-760D4811B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1253331"/>
            <a:ext cx="11637818" cy="4351338"/>
          </a:xfrm>
        </p:spPr>
        <p:txBody>
          <a:bodyPr>
            <a:normAutofit fontScale="85000" lnSpcReduction="20000"/>
          </a:bodyPr>
          <a:lstStyle/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Задачи: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/>
              <a:t>- учим запоминать слоги и цепочки слогов разных типов из 2х, затем из 3х единиц;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/>
              <a:t>- учим запоминать слоги с одинаковым согласным (используются простые по артикуляции и доступные для ребёнка согласные: Н,П,П и т.д.) и разными гласными: МА-МУ, МУ-МА, МУ-МИ, МУ-МО, МА-МА-МУ, МУ-МА-МУ и т.д. 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/>
              <a:t>- учим запоминать слоговые цепочки из 2х и 3х единиц с разными согласными и одинаковым гласным: МА-ТА, ПА-КА, МА-ПА, КА-МА, МА-НА, МА-МА-НА и т.д.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/>
              <a:t>- учим запоминать цепочки из 2х обратных слогов: АМ-УМ, ИМ-ОМ, АМ-АК-ОК и т.д.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dirty="0"/>
              <a:t>повторение слоговых цепочек из оппозиционных звуков: ПА-БА, ДА-ТА и т.д. 5.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dirty="0"/>
              <a:t>учим повторять слова, похожие по звуковому составу: ТОМ-ДОМ, КОТ-ГОД, ГОД-ХОД, ДОМ-КОМ, ТОМ-ДОМ-КОМ и т.д.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210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7DC749-6AF9-4AB3-B25F-9A5258C60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365" y="18255"/>
            <a:ext cx="10321636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+mn-lt"/>
              </a:rPr>
              <a:t>3. РАЗВИТИЕ ФИЗИОЛОГИЧЕСКОГО И РЕЧЕВОГО ДЫХАНИЯ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DBD2EF-07F3-404A-94EF-2315CCDB0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655" y="1343818"/>
            <a:ext cx="11748654" cy="4351338"/>
          </a:xfrm>
        </p:spPr>
        <p:txBody>
          <a:bodyPr/>
          <a:lstStyle/>
          <a:p>
            <a:pPr marL="0" indent="457200" algn="just" fontAlgn="base">
              <a:lnSpc>
                <a:spcPct val="100000"/>
              </a:lnSpc>
              <a:buNone/>
            </a:pPr>
            <a:r>
              <a:rPr lang="ru-RU" sz="2400" b="1" i="1" dirty="0"/>
              <a:t>Рекомендую использовать следующие игровые упражнения:</a:t>
            </a:r>
            <a:endParaRPr lang="ru-RU" sz="2400" dirty="0"/>
          </a:p>
          <a:p>
            <a:pPr marL="0" lvl="0" indent="457200" algn="just">
              <a:lnSpc>
                <a:spcPct val="100000"/>
              </a:lnSpc>
            </a:pPr>
            <a:r>
              <a:rPr lang="ru-RU" sz="2400" dirty="0"/>
              <a:t>Дуем с ребенком через трубочку на кусочки ваты, бумажных салфеток, на пенопластовые шарики, в воду. Отрабатываем глагол: «дуй»</a:t>
            </a:r>
          </a:p>
          <a:p>
            <a:pPr marL="0" indent="457200" algn="just">
              <a:lnSpc>
                <a:spcPct val="100000"/>
              </a:lnSpc>
              <a:buNone/>
            </a:pP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Упражнение «Воздушный футбол»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4" name="lv_0_20250420223112">
            <a:hlinkClick r:id="" action="ppaction://media"/>
            <a:extLst>
              <a:ext uri="{FF2B5EF4-FFF2-40B4-BE49-F238E27FC236}">
                <a16:creationId xmlns:a16="http://schemas.microsoft.com/office/drawing/2014/main" id="{059995D0-8ED4-4F96-8156-326CCA8E34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560320" y="3235036"/>
            <a:ext cx="6095999" cy="3428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570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7DC749-6AF9-4AB3-B25F-9A5258C60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>
                <a:latin typeface="+mn-lt"/>
              </a:rPr>
              <a:t>3. РАЗВИТИЕ ФИЗИОЛОГИЧЕСКОГО И РЕЧЕВОГО ДЫХАНИЯ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DBD2EF-07F3-404A-94EF-2315CCDB0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655" y="1343818"/>
            <a:ext cx="11748654" cy="4351338"/>
          </a:xfrm>
        </p:spPr>
        <p:txBody>
          <a:bodyPr/>
          <a:lstStyle/>
          <a:p>
            <a:pPr marL="0" indent="457200" algn="just">
              <a:lnSpc>
                <a:spcPct val="100000"/>
              </a:lnSpc>
            </a:pP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457200" algn="just">
              <a:lnSpc>
                <a:spcPct val="100000"/>
              </a:lnSpc>
            </a:pP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Дыхательная гимнастика: </a:t>
            </a:r>
            <a:r>
              <a:rPr lang="ru-RU" sz="2400" dirty="0"/>
              <a:t>задуваем свечки на торте; сдуваем с поверхности цветные пёрышки,  паучков с паутины.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EE99E8-65AA-4860-B1AD-9F7B363520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741" y="2757127"/>
            <a:ext cx="3676073" cy="2757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C77BEDE-874C-4815-91E9-5B6B334609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39" y="2757127"/>
            <a:ext cx="3676073" cy="2757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44A9C2E-6149-45CC-ADE8-7B483709E1DF}"/>
              </a:ext>
            </a:extLst>
          </p:cNvPr>
          <p:cNvSpPr/>
          <p:nvPr/>
        </p:nvSpPr>
        <p:spPr>
          <a:xfrm>
            <a:off x="329739" y="5862843"/>
            <a:ext cx="67599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Упражнение с помощью прищепок и картинок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Упражнение «греем картинку» </a:t>
            </a:r>
            <a:r>
              <a:rPr lang="ru-RU" sz="2400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см.видео</a:t>
            </a:r>
            <a:endParaRPr lang="ru-RU" sz="2400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4E44A83-5109-474B-9D44-CDDE59FEAE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408" y="3429001"/>
            <a:ext cx="4331853" cy="3248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47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5C25DC-FD2B-4B4F-B9A8-3B7ABF3B8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2501" y="18255"/>
            <a:ext cx="9631680" cy="1325563"/>
          </a:xfrm>
        </p:spPr>
        <p:txBody>
          <a:bodyPr>
            <a:normAutofit fontScale="90000"/>
          </a:bodyPr>
          <a:lstStyle/>
          <a:p>
            <a:pPr marL="4572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7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Изготавливаем игровые пособия на ниточках - подвески-бабочки, снежинки, птички, тучки. Дуем на них, наблюдая за красивым полетом фигур.</a:t>
            </a:r>
            <a:endParaRPr lang="ru-RU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55733CB-7636-4E4E-965D-8CD8C8B10D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52"/>
          <a:stretch/>
        </p:blipFill>
        <p:spPr>
          <a:xfrm>
            <a:off x="1881220" y="1343818"/>
            <a:ext cx="4625060" cy="2916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A248C36-DDFC-4A2E-BEDB-789F282F3C2E}"/>
              </a:ext>
            </a:extLst>
          </p:cNvPr>
          <p:cNvSpPr/>
          <p:nvPr/>
        </p:nvSpPr>
        <p:spPr>
          <a:xfrm>
            <a:off x="-145166" y="4549676"/>
            <a:ext cx="74392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Также работа с дыхательными тренажерами: </a:t>
            </a:r>
          </a:p>
          <a:p>
            <a:pPr lvl="0" indent="457200"/>
            <a:r>
              <a:rPr lang="ru-RU" sz="2400" dirty="0">
                <a:solidFill>
                  <a:srgbClr val="0070C0"/>
                </a:solidFill>
              </a:rPr>
              <a:t> - </a:t>
            </a:r>
            <a:r>
              <a:rPr lang="ru-RU" sz="2400" dirty="0" err="1">
                <a:solidFill>
                  <a:srgbClr val="0070C0"/>
                </a:solidFill>
              </a:rPr>
              <a:t>аэроболы</a:t>
            </a:r>
            <a:endParaRPr lang="ru-RU" sz="2400" dirty="0">
              <a:solidFill>
                <a:srgbClr val="0070C0"/>
              </a:solidFill>
            </a:endParaRPr>
          </a:p>
          <a:p>
            <a:pPr lvl="0" indent="457200"/>
            <a:r>
              <a:rPr lang="ru-RU" sz="2400" dirty="0">
                <a:solidFill>
                  <a:srgbClr val="0070C0"/>
                </a:solidFill>
              </a:rPr>
              <a:t> - «Веселая лягушка»</a:t>
            </a:r>
          </a:p>
          <a:p>
            <a:pPr lvl="0" indent="457200"/>
            <a:r>
              <a:rPr lang="ru-RU" sz="2400" dirty="0">
                <a:solidFill>
                  <a:srgbClr val="0070C0"/>
                </a:solidFill>
              </a:rPr>
              <a:t>- «Слоник»</a:t>
            </a:r>
          </a:p>
          <a:p>
            <a:pPr lvl="0" indent="457200"/>
            <a:r>
              <a:rPr lang="ru-RU" sz="2400" dirty="0">
                <a:solidFill>
                  <a:srgbClr val="0070C0"/>
                </a:solidFill>
              </a:rPr>
              <a:t> - деревянные тренажеры по методике Монтессори</a:t>
            </a:r>
          </a:p>
          <a:p>
            <a:pPr indent="457200" algn="just"/>
            <a:r>
              <a:rPr lang="ru-RU" sz="2400" dirty="0">
                <a:solidFill>
                  <a:srgbClr val="0070C0"/>
                </a:solidFill>
                <a:ea typeface="Calibri" panose="020F0502020204030204" pitchFamily="34" charset="0"/>
              </a:rPr>
              <a:t>- </a:t>
            </a:r>
            <a:r>
              <a:rPr lang="ru-RU" sz="2400" dirty="0">
                <a:solidFill>
                  <a:srgbClr val="0070C0"/>
                </a:solidFill>
              </a:rPr>
              <a:t>свисток «Железная дорога» </a:t>
            </a:r>
            <a:r>
              <a:rPr lang="ru-RU" sz="2400" i="1" dirty="0">
                <a:solidFill>
                  <a:srgbClr val="0070C0"/>
                </a:solidFill>
              </a:rPr>
              <a:t>см. видео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endParaRPr lang="ru-RU" sz="2400" dirty="0">
              <a:solidFill>
                <a:srgbClr val="0070C0"/>
              </a:solidFill>
              <a:effectLst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75CA71F-AB92-4E55-908B-741EEF9381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303" y="2308324"/>
            <a:ext cx="4876896" cy="3657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190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F0D3B1-8AFA-43DA-B5CB-715A2F2E6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684" y="378474"/>
            <a:ext cx="963168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+mn-lt"/>
              </a:rPr>
              <a:t>4. РАЗВИТИЕ АРТИКУЛЯЦИОННОГО АППАРАТА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81EBAD-D1BB-41E2-B5AB-114CE7D26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114" y="1316110"/>
            <a:ext cx="11689772" cy="5541890"/>
          </a:xfrm>
        </p:spPr>
        <p:txBody>
          <a:bodyPr>
            <a:normAutofit fontScale="25000" lnSpcReduction="20000"/>
          </a:bodyPr>
          <a:lstStyle/>
          <a:p>
            <a:pPr marL="0" indent="45720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b="1" i="1" u="sng" dirty="0"/>
              <a:t>Рекомендую использовать следующие игровые упражнения:</a:t>
            </a:r>
            <a:endParaRPr lang="ru-RU" sz="9600" dirty="0"/>
          </a:p>
          <a:p>
            <a:pPr marL="0" indent="457200" algn="just" fontAlgn="base">
              <a:lnSpc>
                <a:spcPct val="120000"/>
              </a:lnSpc>
              <a:spcBef>
                <a:spcPts val="0"/>
              </a:spcBef>
            </a:pPr>
            <a:r>
              <a:rPr lang="ru-RU" sz="9600" dirty="0"/>
              <a:t>Игры с различными звуками живой природы: цокаем</a:t>
            </a:r>
          </a:p>
          <a:p>
            <a:pPr marL="0" indent="457200" algn="just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dirty="0"/>
              <a:t> как лошадка, фыркаем как ежик, лакаем молочко как </a:t>
            </a:r>
          </a:p>
          <a:p>
            <a:pPr marL="0" indent="457200" algn="just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dirty="0"/>
              <a:t>котенок и умываемся как кошечка, дышим с язычком</a:t>
            </a:r>
          </a:p>
          <a:p>
            <a:pPr marL="0" indent="457200" algn="just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dirty="0"/>
              <a:t>как собачка и другое, а также чмокаемся – целуемся, </a:t>
            </a:r>
          </a:p>
          <a:p>
            <a:pPr marL="0" indent="457200" algn="just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dirty="0"/>
              <a:t>посылаем «воздушные поцелуи».</a:t>
            </a:r>
          </a:p>
          <a:p>
            <a:pPr marL="0" indent="457200" algn="just" fontAlgn="base">
              <a:lnSpc>
                <a:spcPct val="120000"/>
              </a:lnSpc>
              <a:spcBef>
                <a:spcPts val="0"/>
              </a:spcBef>
            </a:pPr>
            <a:r>
              <a:rPr lang="ru-RU" sz="9600" dirty="0"/>
              <a:t>Показываем зубки («У кого есть зубки?»), показываем</a:t>
            </a:r>
          </a:p>
          <a:p>
            <a:pPr marL="0" indent="457200" algn="just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dirty="0"/>
              <a:t> кончик языка и весь язычок («У кого есть язычок?»)</a:t>
            </a:r>
          </a:p>
          <a:p>
            <a:pPr marL="0" indent="457200" algn="just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dirty="0"/>
              <a:t>Дразнимся язычком: язычок выглядывает из ротика и </a:t>
            </a:r>
          </a:p>
          <a:p>
            <a:pPr marL="0" indent="457200" algn="just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dirty="0"/>
              <a:t>прячется обратно.</a:t>
            </a:r>
          </a:p>
          <a:p>
            <a:pPr marL="0" indent="457200" algn="just" fontAlgn="base">
              <a:lnSpc>
                <a:spcPct val="120000"/>
              </a:lnSpc>
              <a:spcBef>
                <a:spcPts val="0"/>
              </a:spcBef>
            </a:pPr>
            <a:r>
              <a:rPr lang="ru-RU" sz="9600" dirty="0"/>
              <a:t>Надуваем щечки пузырем и </a:t>
            </a:r>
            <a:r>
              <a:rPr lang="ru-RU" sz="9600" dirty="0" err="1"/>
              <a:t>схлопываем</a:t>
            </a:r>
            <a:r>
              <a:rPr lang="ru-RU" sz="9600" dirty="0"/>
              <a:t> его ладошками.</a:t>
            </a:r>
          </a:p>
          <a:p>
            <a:pPr marL="0" indent="457200" algn="just" fontAlgn="base">
              <a:lnSpc>
                <a:spcPct val="120000"/>
              </a:lnSpc>
              <a:spcBef>
                <a:spcPts val="0"/>
              </a:spcBef>
            </a:pPr>
            <a:r>
              <a:rPr lang="ru-RU" sz="9600" dirty="0"/>
              <a:t>Облизываем язычком карамели на крутящейся палочке  вертушке: вверх-вниз, кончиком язычка. </a:t>
            </a:r>
          </a:p>
          <a:p>
            <a:pPr marL="0" indent="457200" algn="just" fontAlgn="base">
              <a:lnSpc>
                <a:spcPct val="120000"/>
              </a:lnSpc>
              <a:spcBef>
                <a:spcPts val="0"/>
              </a:spcBef>
            </a:pPr>
            <a:r>
              <a:rPr lang="ru-RU" sz="9600" dirty="0"/>
              <a:t>Отрабатываем перед зеркалом или лицом к лицу с логопедом звукоподражание и слоговую структуру.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635A18-D403-481F-8D13-041DAF160A3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80738" y="1978891"/>
            <a:ext cx="3860148" cy="2900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721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B890E4-FA31-4D8D-BC33-8C01517BC5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6" r="11333"/>
          <a:stretch/>
        </p:blipFill>
        <p:spPr>
          <a:xfrm>
            <a:off x="339437" y="2821061"/>
            <a:ext cx="2978945" cy="3689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06307-8AA8-440F-930E-B0F4C1675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latin typeface="+mn-lt"/>
              </a:rPr>
              <a:t>5. РАЗВИТИЕ МЕЛКОЙ МОТОРИКИ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40BA85-E986-4991-894D-2F01C2AA5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437" y="1219127"/>
            <a:ext cx="11672454" cy="1565638"/>
          </a:xfrm>
        </p:spPr>
        <p:txBody>
          <a:bodyPr>
            <a:normAutofit/>
          </a:bodyPr>
          <a:lstStyle/>
          <a:p>
            <a:pPr marL="0" indent="457200" algn="just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u="sng" dirty="0"/>
              <a:t>В своей работе с детьми я использую следующие игровые упражнения:</a:t>
            </a:r>
            <a:endParaRPr lang="ru-RU" sz="2400" dirty="0"/>
          </a:p>
          <a:p>
            <a:pPr marL="0" indent="457200" algn="just" fontAlgn="base">
              <a:lnSpc>
                <a:spcPct val="100000"/>
              </a:lnSpc>
              <a:spcBef>
                <a:spcPts val="0"/>
              </a:spcBef>
            </a:pPr>
            <a:r>
              <a:rPr lang="ru-RU" sz="2400" dirty="0"/>
              <a:t>пальчиковый массаж различными массажными мячиками и су-</a:t>
            </a:r>
            <a:r>
              <a:rPr lang="ru-RU" sz="2400" dirty="0" err="1"/>
              <a:t>джок</a:t>
            </a:r>
            <a:r>
              <a:rPr lang="ru-RU" sz="2400" dirty="0"/>
              <a:t> терапия;</a:t>
            </a:r>
          </a:p>
          <a:p>
            <a:pPr marL="0" indent="457200" algn="just" fontAlgn="base">
              <a:lnSpc>
                <a:spcPct val="100000"/>
              </a:lnSpc>
              <a:spcBef>
                <a:spcPts val="0"/>
              </a:spcBef>
            </a:pPr>
            <a:r>
              <a:rPr lang="ru-RU" sz="2400" dirty="0"/>
              <a:t>пальчиковые игры, которые известны каждому с малого возраста – русский фольклор: «Сорока-белобока», «Коза рогатая», «Бабушкины пирожки»;</a:t>
            </a:r>
          </a:p>
          <a:p>
            <a:pPr marL="0" indent="457200" algn="just" fontAlgn="ctr">
              <a:lnSpc>
                <a:spcPct val="120000"/>
              </a:lnSpc>
              <a:spcBef>
                <a:spcPts val="0"/>
              </a:spcBef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C7AD81-AF19-4EFA-9A53-18164B03DF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r="16666" b="7677"/>
          <a:stretch/>
        </p:blipFill>
        <p:spPr>
          <a:xfrm>
            <a:off x="8146387" y="2978694"/>
            <a:ext cx="3706176" cy="3373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7CB88D9-2BF8-44B9-A87A-0BE7CEEE8C8B}"/>
              </a:ext>
            </a:extLst>
          </p:cNvPr>
          <p:cNvSpPr/>
          <p:nvPr/>
        </p:nvSpPr>
        <p:spPr>
          <a:xfrm>
            <a:off x="3435928" y="3574475"/>
            <a:ext cx="45165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fontAlgn="ctr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70C0"/>
                </a:solidFill>
              </a:rPr>
              <a:t>пальчиковые краски, мягкий пластилин, точечные маркеры.</a:t>
            </a:r>
          </a:p>
          <a:p>
            <a:pPr algn="ctr" fontAlgn="ctr"/>
            <a:r>
              <a:rPr lang="ru-RU" sz="2400" i="1" dirty="0">
                <a:solidFill>
                  <a:srgbClr val="0070C0"/>
                </a:solidFill>
              </a:rPr>
              <a:t>Пособие «Пластилиновые заплатки» Екатерины Глуховой </a:t>
            </a:r>
            <a:r>
              <a:rPr lang="ru-RU" sz="2400" i="1" dirty="0" err="1">
                <a:solidFill>
                  <a:srgbClr val="0070C0"/>
                </a:solidFill>
              </a:rPr>
              <a:t>см.видео</a:t>
            </a:r>
            <a:r>
              <a:rPr lang="ru-RU" sz="24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378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06307-8AA8-440F-930E-B0F4C1675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latin typeface="+mn-lt"/>
              </a:rPr>
              <a:t>5. РАЗВИТИЕ МЕЛКОЙ МОТОРИКИ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40BA85-E986-4991-894D-2F01C2AA5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437" y="1343818"/>
            <a:ext cx="11672454" cy="4351338"/>
          </a:xfrm>
        </p:spPr>
        <p:txBody>
          <a:bodyPr>
            <a:normAutofit/>
          </a:bodyPr>
          <a:lstStyle/>
          <a:p>
            <a:pPr marL="0" indent="457200" fontAlgn="ctr">
              <a:lnSpc>
                <a:spcPct val="100000"/>
              </a:lnSpc>
              <a:spcBef>
                <a:spcPts val="0"/>
              </a:spcBef>
            </a:pPr>
            <a:r>
              <a:rPr lang="ru-RU" sz="2400" dirty="0"/>
              <a:t>с помощью </a:t>
            </a:r>
            <a:r>
              <a:rPr lang="ru-RU" sz="2400" dirty="0" err="1"/>
              <a:t>сортеров</a:t>
            </a:r>
            <a:r>
              <a:rPr lang="ru-RU" sz="2400" dirty="0"/>
              <a:t> раскладываем и закрываем заплатки. Например, зеленый кому дадим? ква-ква или лягушке;</a:t>
            </a:r>
          </a:p>
          <a:p>
            <a:pPr marL="0" indent="457200" fontAlgn="ctr">
              <a:lnSpc>
                <a:spcPct val="100000"/>
              </a:lnSpc>
              <a:spcBef>
                <a:spcPts val="0"/>
              </a:spcBef>
            </a:pPr>
            <a:r>
              <a:rPr lang="ru-RU" sz="2400" dirty="0"/>
              <a:t>сенсорные коробки с крупами, с кинестетическим песком «Найди заю».</a:t>
            </a:r>
          </a:p>
          <a:p>
            <a:pPr marL="0" indent="0" algn="just" fontAlgn="base">
              <a:lnSpc>
                <a:spcPct val="120000"/>
              </a:lnSpc>
              <a:spcBef>
                <a:spcPts val="0"/>
              </a:spcBef>
              <a:buNone/>
            </a:pPr>
            <a:endParaRPr lang="ru-RU" sz="9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6C5956-1C5E-438E-906F-3299D1FF31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9"/>
          <a:stretch/>
        </p:blipFill>
        <p:spPr>
          <a:xfrm>
            <a:off x="339437" y="2549574"/>
            <a:ext cx="4222682" cy="4163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9DE2C0-A586-4469-ABC6-EBA9B01E4F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3" t="7677" r="13788"/>
          <a:stretch/>
        </p:blipFill>
        <p:spPr>
          <a:xfrm>
            <a:off x="4914392" y="2549574"/>
            <a:ext cx="4222682" cy="4123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A7BF8F1-FECD-4E52-8150-1FF903786BE1}"/>
              </a:ext>
            </a:extLst>
          </p:cNvPr>
          <p:cNvSpPr/>
          <p:nvPr/>
        </p:nvSpPr>
        <p:spPr>
          <a:xfrm>
            <a:off x="9171276" y="2669381"/>
            <a:ext cx="293067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2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Игры-занятия </a:t>
            </a:r>
          </a:p>
          <a:p>
            <a:pPr algn="ctr"/>
            <a:r>
              <a:rPr lang="ru-RU" sz="22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с пипеткой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2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Сортировка мелких предметов</a:t>
            </a:r>
          </a:p>
          <a:p>
            <a:pPr algn="ctr"/>
            <a:r>
              <a:rPr lang="ru-RU" sz="22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 помощью пинцета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2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Пособие «Кубики для запуска речи» Екатерины Глуховой. </a:t>
            </a:r>
          </a:p>
          <a:p>
            <a:pPr algn="ctr"/>
            <a:r>
              <a:rPr lang="ru-RU" sz="22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ru-RU" sz="2200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см.видео</a:t>
            </a:r>
            <a:endParaRPr lang="ru-RU" sz="2200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86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886F45-AAD1-4F17-85F8-7625DD9B2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278389"/>
            <a:ext cx="103632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+mn-lt"/>
              </a:rPr>
              <a:t>КРАТКАЯ ХАРАКТЕРИСТИКА НЕГОВОРЯЩИХ ДЕТЕЙ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13E486-462B-4B3C-B619-5438977DA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354" y="1467642"/>
            <a:ext cx="11783291" cy="4907683"/>
          </a:xfrm>
        </p:spPr>
        <p:txBody>
          <a:bodyPr>
            <a:normAutofit fontScale="32500" lnSpcReduction="20000"/>
          </a:bodyPr>
          <a:lstStyle/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400" b="1" i="1" dirty="0">
                <a:cs typeface="Calibri Light" panose="020F0302020204030204" pitchFamily="34" charset="0"/>
              </a:rPr>
              <a:t> Неговорящие, безречевые дети</a:t>
            </a:r>
            <a:r>
              <a:rPr lang="ru-RU" sz="7400" dirty="0">
                <a:cs typeface="Calibri Light" panose="020F0302020204030204" pitchFamily="34" charset="0"/>
              </a:rPr>
              <a:t> — это условное обозначение разнородной группы детей, которые в силу разных причин лишены возможности речевого общения.  Тот уровень речи, который есть у этих детей – вокализации, звукоподражания и звукокомплексы, эмоциональные восклицания, даже отдельные нечетко произносимые обиходные слова, - не может служить для полноценного общения. Но в то же время нельзя говорить, что они вообще не общаются. Чаще всего они общаются звуками, жестами и обрывками лепетных слов.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400" b="1" i="1" dirty="0"/>
              <a:t>Дети с ЗПР</a:t>
            </a:r>
            <a:r>
              <a:rPr lang="ru-RU" sz="7400" dirty="0"/>
              <a:t> – это неоднородная группа. Различные этиология и патогенез нарушений обуславливает клиническую картину расстройств, которые могут отличаться не только по степени выраженности признаков отставания в развитии, но и иметь несколько разные качественные характеристики. Поэтому очень важна своевременная и тщательно проведенная диагностика ребенка, на основании которой осуществляется разработка программы помощи и привлечение необходимых специалистов в работе.</a:t>
            </a:r>
            <a:endParaRPr lang="ru-RU" sz="7400" dirty="0">
              <a:cs typeface="Calibri Light" panose="020F0302020204030204" pitchFamily="34" charset="0"/>
            </a:endParaRP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9600" dirty="0"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ru-RU" dirty="0"/>
          </a:p>
          <a:p>
            <a:pPr marL="0" indent="457200" algn="just">
              <a:lnSpc>
                <a:spcPct val="110000"/>
              </a:lnSpc>
              <a:spcBef>
                <a:spcPts val="0"/>
              </a:spcBef>
              <a:buNone/>
            </a:pPr>
            <a:endParaRPr lang="ru-RU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005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C1F071-3D50-4C59-8462-FC3578646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0" y="570201"/>
            <a:ext cx="9631680" cy="1325563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+mn-lt"/>
              </a:rPr>
              <a:t>6. РАЗВИТИЕ РИТМИКО-ИНТОНАЦИОННЫХ СРЕДСТВ ЯЗЫКА, РИТМИЗАЦИЯ ДВИЖЕНИЙ</a:t>
            </a:r>
            <a:br>
              <a:rPr lang="ru-RU" sz="3600" dirty="0"/>
            </a:br>
            <a:br>
              <a:rPr lang="ru-RU" sz="3600" dirty="0"/>
            </a:br>
            <a:endParaRPr lang="ru-RU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1C8A13-D235-4F70-A02C-D71A900B1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91" y="1253331"/>
            <a:ext cx="11914909" cy="5438414"/>
          </a:xfrm>
        </p:spPr>
        <p:txBody>
          <a:bodyPr>
            <a:normAutofit fontScale="25000" lnSpcReduction="20000"/>
          </a:bodyPr>
          <a:lstStyle/>
          <a:p>
            <a:pPr marL="0" indent="45720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dirty="0"/>
              <a:t> </a:t>
            </a:r>
            <a:r>
              <a:rPr lang="ru-RU" sz="9600" b="1" i="1" u="sng" dirty="0"/>
              <a:t>Комплекс мероприятий:</a:t>
            </a:r>
            <a:endParaRPr lang="ru-RU" sz="9600" dirty="0"/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dirty="0"/>
              <a:t>1. Занятия оздоровительной физкультурой и плаванием под руководством тренера, танцами, ритмикой с 3 лет. 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dirty="0"/>
              <a:t>2. Запоминание какой-либо информации легче усваивается в рифмованных текстах. Поэтому при работе с детьми используют различные потешки, короткие стихотворения. 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dirty="0"/>
              <a:t>3. Специальные упражнения по развитию чувства ритма, ритмизации движений. 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dirty="0"/>
              <a:t>• учим детей маршировать под заданный ритм, обозначаемый хлопками или ударами в бубен; 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dirty="0"/>
              <a:t>• развитие согласованности речи и движений с использованием пальчиковой гимнастики </a:t>
            </a:r>
            <a:r>
              <a:rPr lang="ru-RU" sz="9600" i="1" dirty="0"/>
              <a:t>(I блок упражнений для кистей рук из книги «Уроки логопеда» Е. Косинова);</a:t>
            </a:r>
            <a:r>
              <a:rPr lang="ru-RU" sz="9600" dirty="0"/>
              <a:t> 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dirty="0"/>
              <a:t>• учим детей хлопать заданное количество раз: 2 раза, 3 раза, учим повторять различные ритмические рисунки; 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dirty="0"/>
              <a:t>• учим играть в «ладушки».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sz="9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Ритмические ряды </a:t>
            </a:r>
            <a:r>
              <a:rPr lang="ru-RU" sz="9600" i="1" dirty="0"/>
              <a:t>см. видео</a:t>
            </a:r>
            <a:endParaRPr lang="ru-RU" sz="9600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968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C1F071-3D50-4C59-8462-FC3578646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0" y="570201"/>
            <a:ext cx="9631680" cy="1325563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+mn-lt"/>
              </a:rPr>
              <a:t>6. РАЗВИТИЕ РИТМИКО-ИНТОНАЦИОННЫХ СРЕДСТВ ЯЗЫКА, РИТМИЗАЦИЯ ДВИЖЕНИЙ</a:t>
            </a:r>
            <a:br>
              <a:rPr lang="ru-RU" sz="3600" dirty="0"/>
            </a:br>
            <a:br>
              <a:rPr lang="ru-RU" sz="3600" dirty="0"/>
            </a:br>
            <a:endParaRPr lang="ru-RU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1C8A13-D235-4F70-A02C-D71A900B1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655" y="1419586"/>
            <a:ext cx="11526981" cy="54384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Пособия Екатерины Глуховой с использованием цветных молоточков и пеналов-тубусов </a:t>
            </a:r>
          </a:p>
          <a:p>
            <a:r>
              <a:rPr lang="ru-RU" sz="2400" i="1" dirty="0"/>
              <a:t>Пособие «</a:t>
            </a:r>
            <a:r>
              <a:rPr lang="ru-RU" sz="2400" i="1" dirty="0" err="1"/>
              <a:t>Нейромолоточки</a:t>
            </a:r>
            <a:r>
              <a:rPr lang="ru-RU" sz="2400" i="1" dirty="0"/>
              <a:t>»                    </a:t>
            </a:r>
          </a:p>
          <a:p>
            <a:pPr marL="4572000" lvl="5" indent="-263525"/>
            <a:r>
              <a:rPr lang="ru-RU" sz="2400" i="1" dirty="0">
                <a:solidFill>
                  <a:srgbClr val="0070C0"/>
                </a:solidFill>
              </a:rPr>
              <a:t> Пособие «Нейроумницы</a:t>
            </a:r>
            <a:r>
              <a:rPr lang="ru-RU" sz="1400" i="1" dirty="0"/>
              <a:t>»                    </a:t>
            </a:r>
          </a:p>
          <a:p>
            <a:endParaRPr lang="ru-RU" sz="2400" i="1" dirty="0"/>
          </a:p>
          <a:p>
            <a:endParaRPr lang="ru-RU" sz="2400" i="1" dirty="0"/>
          </a:p>
          <a:p>
            <a:endParaRPr lang="ru-RU" sz="2400" i="1" dirty="0"/>
          </a:p>
          <a:p>
            <a:endParaRPr lang="ru-RU" sz="2400" i="1" dirty="0"/>
          </a:p>
          <a:p>
            <a:endParaRPr lang="ru-RU" sz="2400" i="1" dirty="0"/>
          </a:p>
          <a:p>
            <a:endParaRPr lang="ru-RU" sz="2400" i="1" dirty="0"/>
          </a:p>
          <a:p>
            <a:endParaRPr lang="ru-RU" sz="2400" i="1" dirty="0"/>
          </a:p>
          <a:p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см.видео</a:t>
            </a:r>
          </a:p>
          <a:p>
            <a:endParaRPr lang="ru-RU" sz="2400" i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9DF8BE-32DA-44F1-B752-03659A9CECA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8800" y="2709358"/>
            <a:ext cx="3335047" cy="3335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1AFD05-518D-4A01-9648-BC05C276C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909" y="3150899"/>
            <a:ext cx="3140283" cy="3136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BE01051-E5C3-4C1D-B277-E992FDE5D02D}"/>
              </a:ext>
            </a:extLst>
          </p:cNvPr>
          <p:cNvSpPr/>
          <p:nvPr/>
        </p:nvSpPr>
        <p:spPr>
          <a:xfrm>
            <a:off x="8583368" y="3062306"/>
            <a:ext cx="31402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rgbClr val="0070C0"/>
                </a:solidFill>
                <a:ea typeface="Times New Roman" panose="02020603050405020304" pitchFamily="18" charset="0"/>
              </a:rPr>
              <a:t>Пособие «</a:t>
            </a:r>
            <a:r>
              <a:rPr lang="ru-RU" sz="2400" i="1" dirty="0" err="1">
                <a:solidFill>
                  <a:srgbClr val="0070C0"/>
                </a:solidFill>
                <a:ea typeface="Times New Roman" panose="02020603050405020304" pitchFamily="18" charset="0"/>
              </a:rPr>
              <a:t>Твистер</a:t>
            </a:r>
            <a:r>
              <a:rPr lang="ru-RU" sz="2400" i="1" dirty="0">
                <a:solidFill>
                  <a:srgbClr val="0070C0"/>
                </a:solidFill>
                <a:ea typeface="Times New Roman" panose="02020603050405020304" pitchFamily="18" charset="0"/>
              </a:rPr>
              <a:t>» 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C312F1-A845-4CD8-A8E5-22C22FB830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569" y="3592761"/>
            <a:ext cx="3873877" cy="273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7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v_0_20250418220105">
            <a:hlinkClick r:id="" action="ppaction://media"/>
            <a:extLst>
              <a:ext uri="{FF2B5EF4-FFF2-40B4-BE49-F238E27FC236}">
                <a16:creationId xmlns:a16="http://schemas.microsoft.com/office/drawing/2014/main" id="{BC81E5E9-FBF8-4A91-8A61-50B02280A56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-1"/>
            <a:ext cx="3865418" cy="6871019"/>
          </a:xfr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555F6C8-8D8E-430D-BB94-F5EC671C8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0616" y="-1"/>
            <a:ext cx="7511935" cy="1325563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+mn-lt"/>
              </a:rPr>
              <a:t>7. РАЗВИТИЕ ПОНИМАНИЯ РЕЧИ</a:t>
            </a:r>
            <a:endParaRPr lang="ru-RU" sz="1800" i="1" dirty="0">
              <a:latin typeface="+mn-lt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EBE88D7-BEE4-45AD-9B04-F3446E6AFF31}"/>
              </a:ext>
            </a:extLst>
          </p:cNvPr>
          <p:cNvSpPr/>
          <p:nvPr/>
        </p:nvSpPr>
        <p:spPr>
          <a:xfrm>
            <a:off x="3962399" y="1348797"/>
            <a:ext cx="8120151" cy="6223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400" i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правильно развивать понимание речи? </a:t>
            </a:r>
            <a:endParaRPr lang="ru-RU" sz="2400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457200" algn="just"/>
            <a:r>
              <a:rPr lang="ru-RU" sz="2400" dirty="0">
                <a:solidFill>
                  <a:srgbClr val="0070C0"/>
                </a:solidFill>
              </a:rPr>
              <a:t>• Применяем «односторонний» диалог. </a:t>
            </a:r>
          </a:p>
          <a:p>
            <a:pPr indent="457200" algn="just"/>
            <a:r>
              <a:rPr lang="ru-RU" sz="2400" dirty="0">
                <a:solidFill>
                  <a:srgbClr val="0070C0"/>
                </a:solidFill>
              </a:rPr>
              <a:t>• «Говорим только о том, что делаем». </a:t>
            </a:r>
          </a:p>
          <a:p>
            <a:pPr indent="457200" algn="just"/>
            <a:r>
              <a:rPr lang="ru-RU" sz="2400" dirty="0">
                <a:solidFill>
                  <a:srgbClr val="0070C0"/>
                </a:solidFill>
              </a:rPr>
              <a:t>• Постепенно усложняем вопросы. </a:t>
            </a:r>
          </a:p>
          <a:p>
            <a:pPr indent="457200" algn="just"/>
            <a:r>
              <a:rPr lang="ru-RU" sz="2400" dirty="0">
                <a:solidFill>
                  <a:srgbClr val="0070C0"/>
                </a:solidFill>
              </a:rPr>
              <a:t>• Развиваем понимание речи в специально организованных занятиях. </a:t>
            </a:r>
          </a:p>
          <a:p>
            <a:pPr algn="just">
              <a:lnSpc>
                <a:spcPct val="120000"/>
              </a:lnSpc>
            </a:pPr>
            <a:r>
              <a:rPr lang="ru-RU" sz="2400" dirty="0">
                <a:solidFill>
                  <a:srgbClr val="0070C0"/>
                </a:solidFill>
              </a:rPr>
              <a:t>• Продолжаем работу по развитию импрессивной речи на всех уровнях развития речи ребёнка.</a:t>
            </a:r>
            <a:r>
              <a:rPr lang="ru-RU" sz="2400" b="1" i="1" dirty="0"/>
              <a:t> </a:t>
            </a:r>
          </a:p>
          <a:p>
            <a:pPr algn="ctr">
              <a:lnSpc>
                <a:spcPct val="120000"/>
              </a:lnSpc>
            </a:pPr>
            <a:r>
              <a:rPr lang="ru-RU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Постепенное усложнение вопросов:</a:t>
            </a: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>
                <a:solidFill>
                  <a:srgbClr val="0070C0"/>
                </a:solidFill>
              </a:rPr>
              <a:t>1. Сначала задаём вопросы к предметам и действиям.</a:t>
            </a:r>
            <a:r>
              <a:rPr lang="ru-RU" sz="2400" dirty="0">
                <a:solidFill>
                  <a:srgbClr val="0070C0"/>
                </a:solidFill>
              </a:rPr>
              <a:t> Иногда наоборот: сначала к действию, затем – к предмету; </a:t>
            </a:r>
            <a:r>
              <a:rPr lang="ru-RU" sz="2400" b="1" dirty="0">
                <a:solidFill>
                  <a:srgbClr val="0070C0"/>
                </a:solidFill>
              </a:rPr>
              <a:t>2. Затем задаём косвенные вопросы:</a:t>
            </a:r>
            <a:r>
              <a:rPr lang="ru-RU" sz="2400" dirty="0">
                <a:solidFill>
                  <a:srgbClr val="0070C0"/>
                </a:solidFill>
              </a:rPr>
              <a:t> Что ты будешь мыть? – Руки. – Чем ты будешь мыть руки? – Мылом. Водой. – Чем ты будешь кушать кашу? Кому ты дашь конфетку и т.д.</a:t>
            </a:r>
          </a:p>
          <a:p>
            <a:endParaRPr lang="ru-RU" sz="2400" dirty="0">
              <a:solidFill>
                <a:srgbClr val="0070C0"/>
              </a:solidFill>
            </a:endParaRPr>
          </a:p>
          <a:p>
            <a:pPr indent="457200" algn="just"/>
            <a:endParaRPr lang="ru-R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7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708D45-D487-4DC5-B668-A9B8EC90E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3047" y="0"/>
            <a:ext cx="7511935" cy="1325563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2683C6"/>
                </a:solidFill>
                <a:latin typeface="Calibri" panose="020F0502020204030204"/>
              </a:rPr>
              <a:t>7. РАЗВИТИЕ ПОНИМАНИЯ РЕЧИ</a:t>
            </a:r>
            <a:endParaRPr lang="ru-RU" sz="2000" i="1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538A88-43F6-4A92-BB47-455CE35A4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982" y="1325563"/>
            <a:ext cx="11956473" cy="5323320"/>
          </a:xfrm>
        </p:spPr>
        <p:txBody>
          <a:bodyPr>
            <a:normAutofit fontScale="25000" lnSpcReduction="20000"/>
          </a:bodyPr>
          <a:lstStyle/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b="1" dirty="0"/>
              <a:t>3. Постепенно включаются вопросы, направленные на понимание пространственного расположения:</a:t>
            </a:r>
            <a:r>
              <a:rPr lang="ru-RU" sz="9600" dirty="0"/>
              <a:t> куда пойдём, на чём поедем, куда ты сел, откуда ты взял и т.д.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b="1" dirty="0"/>
              <a:t>4. Вопросы на различение грамматических форм: </a:t>
            </a:r>
            <a:r>
              <a:rPr lang="ru-RU" sz="9600" dirty="0"/>
              <a:t>что тебе нужно чашка или чашки?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9600" b="1" u="sng" dirty="0"/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b="1" u="sng" dirty="0"/>
              <a:t>Продолжение работы по развитию импрессивной речи на всех уровнях развития речи ребёнка:</a:t>
            </a:r>
          </a:p>
          <a:p>
            <a:pPr marL="457200" indent="45720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ru-RU" sz="9600" dirty="0"/>
              <a:t>Понимание значений предметов, название частей целого на материале лексических тем. </a:t>
            </a:r>
          </a:p>
          <a:p>
            <a:pPr marL="457200" indent="45720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ru-RU" sz="9600" dirty="0"/>
              <a:t>Понимание и уточнение значений различных действий, различение действий, сходных </a:t>
            </a:r>
            <a:r>
              <a:rPr lang="ru-RU" sz="9600" dirty="0" err="1"/>
              <a:t>позначению</a:t>
            </a:r>
            <a:r>
              <a:rPr lang="ru-RU" sz="9600" dirty="0"/>
              <a:t> и звучанию, различение действий, противоположных по значению. 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dirty="0"/>
              <a:t>3. Понимание косвенных вопросов. 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dirty="0"/>
              <a:t>4. Понимание вопросов для уточнения функционального назначения предметов.</a:t>
            </a:r>
          </a:p>
          <a:p>
            <a:pPr marL="0" indent="457200">
              <a:lnSpc>
                <a:spcPct val="120000"/>
              </a:lnSpc>
              <a:spcBef>
                <a:spcPts val="0"/>
              </a:spcBef>
              <a:buNone/>
            </a:pPr>
            <a:endParaRPr lang="ru-RU" sz="9600" dirty="0"/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9600" dirty="0">
              <a:latin typeface="+mj-lt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324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708D45-D487-4DC5-B668-A9B8EC90E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3047" y="0"/>
            <a:ext cx="7511935" cy="1325563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2683C6"/>
                </a:solidFill>
                <a:latin typeface="Calibri" panose="020F0502020204030204"/>
              </a:rPr>
              <a:t>7. РАЗВИТИЕ ПОНИМАНИЯ РЕЧИ</a:t>
            </a:r>
            <a:endParaRPr lang="ru-RU" sz="2000" i="1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538A88-43F6-4A92-BB47-455CE35A4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5563"/>
            <a:ext cx="11555914" cy="5129025"/>
          </a:xfrm>
        </p:spPr>
        <p:txBody>
          <a:bodyPr>
            <a:normAutofit lnSpcReduction="10000"/>
          </a:bodyPr>
          <a:lstStyle/>
          <a:p>
            <a:pPr marL="0" indent="45720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300" i="1" dirty="0"/>
              <a:t> </a:t>
            </a:r>
            <a:r>
              <a:rPr lang="ru-RU" sz="2300" dirty="0"/>
              <a:t>5. Различение грамматических форм существительных и глаголов:</a:t>
            </a:r>
          </a:p>
          <a:p>
            <a:pPr marL="0" indent="45720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300" dirty="0"/>
              <a:t>- </a:t>
            </a:r>
            <a:r>
              <a:rPr lang="ru-RU" sz="2300" dirty="0" err="1"/>
              <a:t>ед.и</a:t>
            </a:r>
            <a:r>
              <a:rPr lang="ru-RU" sz="2300" dirty="0"/>
              <a:t> </a:t>
            </a:r>
            <a:r>
              <a:rPr lang="ru-RU" sz="2300" dirty="0" err="1"/>
              <a:t>мн.числа</a:t>
            </a:r>
            <a:r>
              <a:rPr lang="ru-RU" sz="2300" dirty="0"/>
              <a:t> Сущ. на –ы,-и, затем на –а, -я; </a:t>
            </a:r>
          </a:p>
          <a:p>
            <a:pPr marL="0" indent="45720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300" dirty="0"/>
              <a:t>- различение ед. и мн. числа глаголов, </a:t>
            </a:r>
          </a:p>
          <a:p>
            <a:pPr marL="0" indent="45720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300" dirty="0"/>
              <a:t>- различение сов. и несов. вида глаголов,</a:t>
            </a:r>
          </a:p>
          <a:p>
            <a:pPr marL="0" indent="45720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300" dirty="0"/>
              <a:t> -различение возвратной формы глаголов и т.д. </a:t>
            </a:r>
          </a:p>
          <a:p>
            <a:pPr marL="0" indent="45720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300" dirty="0"/>
              <a:t>6. Понимание пространственных вопросов. </a:t>
            </a:r>
          </a:p>
          <a:p>
            <a:pPr marL="0" indent="45720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300" dirty="0"/>
              <a:t>7. Понимание причинно-следственных вопросов.</a:t>
            </a:r>
          </a:p>
          <a:p>
            <a:pPr marL="0" indent="45720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300" dirty="0"/>
              <a:t>8. На следующих этапах речевого развития материал ещё больше усложняется: добавляются  вопросы на развитие понимания временных понятий, логико-грамматических конструкций.</a:t>
            </a:r>
          </a:p>
          <a:p>
            <a:pPr marL="0" indent="45720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300" i="1" u="sng" dirty="0"/>
              <a:t>В своей работе с детьми я использую следующие игровые упражнения: см.видео</a:t>
            </a:r>
            <a:endParaRPr lang="ru-RU" sz="2300" i="1" dirty="0"/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i="1" dirty="0"/>
              <a:t>«Посади </a:t>
            </a:r>
            <a:r>
              <a:rPr lang="ru-RU" i="1" dirty="0" err="1"/>
              <a:t>Пеппу</a:t>
            </a:r>
            <a:r>
              <a:rPr lang="ru-RU" i="1" dirty="0"/>
              <a:t>»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i="1" dirty="0"/>
              <a:t>«Конфетки»</a:t>
            </a:r>
            <a:r>
              <a:rPr lang="ru-RU" dirty="0"/>
              <a:t>. 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9600" dirty="0">
              <a:latin typeface="+mj-lt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609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09BD01-510B-45AD-9040-C71DC22E9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0355" y="307320"/>
            <a:ext cx="963168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latin typeface="+mn-lt"/>
              </a:rPr>
              <a:t>8. ФОРМИРОВАНИЕ АКТИВНОЙ ЛЕКСИКИ С УЧЕТОМ ПРИНЦИПА УСЛОЖНЕНИЯ СЛОГОВОЙ СТРУКТУРЫ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B29914-9810-4C9F-B9EF-96C53AD55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673" y="1825625"/>
            <a:ext cx="11734799" cy="4871010"/>
          </a:xfrm>
        </p:spPr>
        <p:txBody>
          <a:bodyPr>
            <a:normAutofit fontScale="25000" lnSpcReduction="20000"/>
          </a:bodyPr>
          <a:lstStyle/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dirty="0"/>
              <a:t>Если у ребёнка сформировано речевое подражание, то логопед может начать целенаправленную логопедическую работу по отработке и накоплению активного словаря. Эта работа проводится поэтапно с использованием системы классов слов (14 классов), в которой слова расположены с усложнением в зависимости от количества и типов слогов. 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b="1" dirty="0"/>
              <a:t>Классификация Марковой</a:t>
            </a:r>
            <a:r>
              <a:rPr lang="ru-RU" sz="9600" dirty="0"/>
              <a:t> – накопление отработанной лексики.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dirty="0"/>
              <a:t>Обязательно должна быть система! Формирование слоговой структуры должно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dirty="0"/>
              <a:t>опираться только на эти 14 классов. </a:t>
            </a:r>
            <a:r>
              <a:rPr lang="ru-RU" sz="5100" dirty="0"/>
              <a:t> 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dirty="0"/>
              <a:t>Все слова постепенно прохлопываются и отрабатываются.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b="1" i="1" u="sng" dirty="0"/>
              <a:t>Методика работы по классам слов</a:t>
            </a:r>
            <a:endParaRPr lang="ru-RU" sz="9600" dirty="0"/>
          </a:p>
          <a:p>
            <a:pPr marL="0" lvl="0" indent="457200" algn="just">
              <a:lnSpc>
                <a:spcPct val="120000"/>
              </a:lnSpc>
              <a:spcBef>
                <a:spcPts val="0"/>
              </a:spcBef>
            </a:pPr>
            <a:r>
              <a:rPr lang="ru-RU" sz="9600" dirty="0"/>
              <a:t>Для неговорящих детей и детей с ОНР 1 уровня : начинаем с 1 класса.</a:t>
            </a:r>
          </a:p>
          <a:p>
            <a:pPr marL="0" lvl="0" indent="457200" algn="just">
              <a:lnSpc>
                <a:spcPct val="120000"/>
              </a:lnSpc>
              <a:spcBef>
                <a:spcPts val="0"/>
              </a:spcBef>
            </a:pPr>
            <a:r>
              <a:rPr lang="ru-RU" sz="9600" dirty="0"/>
              <a:t>При ОНР 2 и 3 уровней «нащупываем» тот класс, с которого у ребенка сложности и начинаем с предыдущего класса слов.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851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09BD01-510B-45AD-9040-C71DC22E9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588" y="18255"/>
            <a:ext cx="10309412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+mn-lt"/>
              </a:rPr>
              <a:t>10. ФОРМИРОВАНИЕ ГРАММАТИЧЕСКОГО СТРОЯ ЯЗЫКА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B29914-9810-4C9F-B9EF-96C53AD55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43236"/>
            <a:ext cx="11734799" cy="4776881"/>
          </a:xfrm>
        </p:spPr>
        <p:txBody>
          <a:bodyPr>
            <a:noAutofit/>
          </a:bodyPr>
          <a:lstStyle/>
          <a:p>
            <a:pPr marL="0" indent="457200" algn="just">
              <a:lnSpc>
                <a:spcPct val="100000"/>
              </a:lnSpc>
              <a:buNone/>
            </a:pPr>
            <a:r>
              <a:rPr lang="ru-RU" sz="24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формирования грамматического строя языка: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457200" algn="just">
              <a:lnSpc>
                <a:spcPct val="100000"/>
              </a:lnSpc>
              <a:buNone/>
            </a:pPr>
            <a:r>
              <a:rPr lang="ru-RU" sz="2400" i="1" dirty="0"/>
              <a:t>1. 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Формирование словоизменения существительных. 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457200" algn="just">
              <a:lnSpc>
                <a:spcPct val="100000"/>
              </a:lnSpc>
              <a:buNone/>
            </a:pPr>
            <a:r>
              <a:rPr lang="ru-RU" sz="2400" dirty="0"/>
              <a:t>Отработав слова одного класса, можно включать их </a:t>
            </a:r>
          </a:p>
          <a:p>
            <a:pPr marL="0" lvl="0" indent="457200" algn="just">
              <a:lnSpc>
                <a:spcPct val="100000"/>
              </a:lnSpc>
              <a:buNone/>
            </a:pPr>
            <a:r>
              <a:rPr lang="ru-RU" sz="2400" dirty="0"/>
              <a:t>в работу по формированию словоизменения. </a:t>
            </a:r>
          </a:p>
          <a:p>
            <a:pPr marL="0" indent="457200" algn="just">
              <a:lnSpc>
                <a:spcPct val="100000"/>
              </a:lnSpc>
            </a:pPr>
            <a:r>
              <a:rPr lang="ru-RU" sz="2400" u="sng" dirty="0"/>
              <a:t>Формирование формы винительного падежа </a:t>
            </a:r>
          </a:p>
          <a:p>
            <a:pPr marL="0" indent="457200" algn="just">
              <a:lnSpc>
                <a:spcPct val="100000"/>
              </a:lnSpc>
            </a:pPr>
            <a:r>
              <a:rPr lang="ru-RU" sz="2400" u="sng" dirty="0"/>
              <a:t>существительных </a:t>
            </a:r>
            <a:endParaRPr lang="ru-RU" sz="2400" dirty="0"/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400" i="1" dirty="0"/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с фонариком «Кого/Что я вижу?»</a:t>
            </a:r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i="1" dirty="0"/>
              <a:t> </a:t>
            </a:r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«Я везу»  см.видео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962A9F-2C9F-4B7B-9754-189187AEEE3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60658" y="1343818"/>
            <a:ext cx="4439973" cy="572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9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09BD01-510B-45AD-9040-C71DC22E9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588" y="18255"/>
            <a:ext cx="10309412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+mn-lt"/>
              </a:rPr>
              <a:t>10. ФОРМИРОВАНИЕ ГРАММАТИЧЕСКОГО СТРОЯ ЯЗЫКА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B29914-9810-4C9F-B9EF-96C53AD55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43818"/>
            <a:ext cx="11734799" cy="4776881"/>
          </a:xfrm>
        </p:spPr>
        <p:txBody>
          <a:bodyPr>
            <a:noAutofit/>
          </a:bodyPr>
          <a:lstStyle/>
          <a:p>
            <a:pPr lvl="0" indent="457200" algn="just">
              <a:lnSpc>
                <a:spcPct val="100000"/>
              </a:lnSpc>
              <a:spcBef>
                <a:spcPts val="0"/>
              </a:spcBef>
            </a:pPr>
            <a:r>
              <a:rPr lang="ru-RU" sz="2300" i="1" dirty="0"/>
              <a:t>Формирование формы родительного падежа существительных</a:t>
            </a:r>
            <a:endParaRPr lang="ru-RU" sz="2300" dirty="0"/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300" dirty="0"/>
              <a:t>Взрослый прячет картинку. – Кого нет? – </a:t>
            </a:r>
            <a:r>
              <a:rPr lang="ru-RU" sz="2300" dirty="0" err="1"/>
              <a:t>ЛисЫ</a:t>
            </a:r>
            <a:r>
              <a:rPr lang="ru-RU" sz="2300" dirty="0"/>
              <a:t>. – Кого нет? – Козы и т.д. </a:t>
            </a:r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300" dirty="0"/>
              <a:t>Включение во фразу: - Кого нет? – Нет лисы. </a:t>
            </a:r>
          </a:p>
          <a:p>
            <a:pPr indent="457200" algn="just">
              <a:lnSpc>
                <a:spcPct val="100000"/>
              </a:lnSpc>
              <a:spcBef>
                <a:spcPts val="0"/>
              </a:spcBef>
            </a:pPr>
            <a:r>
              <a:rPr lang="ru-RU" sz="2300" i="1" dirty="0"/>
              <a:t>Формирование формы дательного падежа существительных</a:t>
            </a:r>
            <a:endParaRPr lang="ru-RU" sz="2300" dirty="0"/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300" i="1" dirty="0"/>
              <a:t> </a:t>
            </a:r>
            <a:r>
              <a:rPr lang="ru-RU" sz="23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«Семья» см. видео</a:t>
            </a:r>
          </a:p>
          <a:p>
            <a:pPr marL="0" indent="45720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2300" b="1" i="1" dirty="0"/>
              <a:t>2. </a:t>
            </a:r>
            <a:r>
              <a:rPr lang="ru-RU" sz="23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Формирование фразы (по моделям)</a:t>
            </a:r>
            <a:endParaRPr lang="ru-RU" sz="2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45720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2300" u="sng" dirty="0"/>
              <a:t>Сначала формируется или уточняется ядерная конструкция: </a:t>
            </a:r>
            <a:endParaRPr lang="ru-RU" sz="2300" dirty="0"/>
          </a:p>
          <a:p>
            <a:pPr marL="0" indent="45720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2300" dirty="0"/>
              <a:t>• П + С (подлежащее + сказуемое). Например: Мама идёт. </a:t>
            </a:r>
          </a:p>
          <a:p>
            <a:pPr marL="0" indent="45720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2300" dirty="0"/>
              <a:t>• Сразу подключаем коммуникативную конструкцию: Давай позовём маму! – Мама, иди! Мама, иди сюда! </a:t>
            </a:r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300" u="sng" dirty="0"/>
              <a:t>Далее отрабатывается конструкция: П+С+ дополнение (Сущ. в </a:t>
            </a:r>
            <a:r>
              <a:rPr lang="ru-RU" sz="2300" u="sng" dirty="0" err="1"/>
              <a:t>В.п</a:t>
            </a:r>
            <a:r>
              <a:rPr lang="ru-RU" sz="2300" u="sng" dirty="0"/>
              <a:t>.). </a:t>
            </a:r>
            <a:endParaRPr lang="ru-RU" sz="2300" dirty="0"/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300" dirty="0"/>
              <a:t>• Сначала отрабатываются коммуникативные конструкции, т.е. те, которые чаще всего употребляются в речи. Что ты хочешь? - Дай кису. Я хочу дыню. </a:t>
            </a:r>
          </a:p>
          <a:p>
            <a:pPr marL="0" indent="457200" algn="just">
              <a:lnSpc>
                <a:spcPct val="100000"/>
              </a:lnSpc>
              <a:spcBef>
                <a:spcPts val="600"/>
              </a:spcBef>
              <a:buNone/>
            </a:pPr>
            <a:endParaRPr lang="ru-RU" sz="2400" dirty="0"/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683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09BD01-510B-45AD-9040-C71DC22E9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588" y="18255"/>
            <a:ext cx="10309412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+mn-lt"/>
              </a:rPr>
              <a:t>10. ФОРМИРОВАНИЕ ГРАММАТИЧЕСКОГО СТРОЯ ЯЗЫКА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B29914-9810-4C9F-B9EF-96C53AD55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43236"/>
            <a:ext cx="11734799" cy="4776881"/>
          </a:xfrm>
        </p:spPr>
        <p:txBody>
          <a:bodyPr>
            <a:noAutofit/>
          </a:bodyPr>
          <a:lstStyle/>
          <a:p>
            <a:pPr marL="0" indent="457200" algn="just">
              <a:lnSpc>
                <a:spcPct val="100000"/>
              </a:lnSpc>
              <a:spcBef>
                <a:spcPts val="0"/>
              </a:spcBef>
            </a:pPr>
            <a:r>
              <a:rPr lang="ru-RU" sz="2400" dirty="0"/>
              <a:t>Можно использовать картинки отработанных классов, но в определённой системе: сначала отбираются существительные, имеющие в </a:t>
            </a:r>
            <a:r>
              <a:rPr lang="ru-RU" sz="2400" dirty="0" err="1"/>
              <a:t>Вин.п</a:t>
            </a:r>
            <a:r>
              <a:rPr lang="ru-RU" sz="2400" dirty="0"/>
              <a:t> окончание –У (лису, кису и т.д.), затем берём слова с окончанием –А (кота, гуся и т.д.), после – с нулевым окончанием.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/>
              <a:t>• Отрабатываем конструкцию типа: Мама варит кашу. Вова несёт кашу. Папа моет руки. </a:t>
            </a:r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400" i="1" dirty="0"/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Пособие "Круглые фразы" Ирины Мацкевич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400" dirty="0"/>
          </a:p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над дифференциацией глаголов 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«едет – летит – плывет»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461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1">
            <a:extLst>
              <a:ext uri="{FF2B5EF4-FFF2-40B4-BE49-F238E27FC236}">
                <a16:creationId xmlns:a16="http://schemas.microsoft.com/office/drawing/2014/main" id="{B130BFCF-C30E-4E8F-9ECC-97C06A65F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6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Запуск речи у неговорящих детей с ЗПР – очень медленный процесс, требующий кропотливой совместной работы родителей, ребенка, учителя-дефектолога, учителя-логопеда и воспитателей.</a:t>
            </a:r>
          </a:p>
        </p:txBody>
      </p:sp>
      <p:pic>
        <p:nvPicPr>
          <p:cNvPr id="5" name="Picture 2" descr="Картинки по запросу &quot;запуск речи&quot;">
            <a:extLst>
              <a:ext uri="{FF2B5EF4-FFF2-40B4-BE49-F238E27FC236}">
                <a16:creationId xmlns:a16="http://schemas.microsoft.com/office/drawing/2014/main" id="{DD2AD559-4D57-4E9B-8725-2AB463EBF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93286" y="3789040"/>
            <a:ext cx="2760514" cy="2760514"/>
          </a:xfrm>
          <a:prstGeom prst="rect">
            <a:avLst/>
          </a:prstGeom>
          <a:noFill/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E1D4FE9-F9B3-4741-9023-A149F2679B81}"/>
              </a:ext>
            </a:extLst>
          </p:cNvPr>
          <p:cNvSpPr/>
          <p:nvPr/>
        </p:nvSpPr>
        <p:spPr>
          <a:xfrm>
            <a:off x="5112078" y="311705"/>
            <a:ext cx="26527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ЗАКЛЮЧЕНИЕ</a:t>
            </a:r>
          </a:p>
        </p:txBody>
      </p:sp>
    </p:spTree>
    <p:extLst>
      <p:ext uri="{BB962C8B-B14F-4D97-AF65-F5344CB8AC3E}">
        <p14:creationId xmlns:p14="http://schemas.microsoft.com/office/powerpoint/2010/main" val="279912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886F45-AAD1-4F17-85F8-7625DD9B2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509" y="292244"/>
            <a:ext cx="10335491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latin typeface="+mn-lt"/>
              </a:rPr>
              <a:t>КРАТКАЯ ХАРАКТЕРИСТИКА НЕГОВОРЯЩИХ ДЕТЕЙ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13E486-462B-4B3C-B619-5438977DA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545" y="1617807"/>
            <a:ext cx="11914909" cy="5408185"/>
          </a:xfrm>
        </p:spPr>
        <p:txBody>
          <a:bodyPr>
            <a:normAutofit fontScale="85000" lnSpcReduction="20000"/>
          </a:bodyPr>
          <a:lstStyle/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i="1" dirty="0">
                <a:cs typeface="Calibri Light" panose="020F0302020204030204" pitchFamily="34" charset="0"/>
              </a:rPr>
              <a:t>Запуск речи</a:t>
            </a:r>
            <a:r>
              <a:rPr lang="ru-RU" dirty="0">
                <a:cs typeface="Calibri Light" panose="020F0302020204030204" pitchFamily="34" charset="0"/>
              </a:rPr>
              <a:t> — это процесс, направленный на стимуляцию речи у детей, речь которых не соответствует нормам или вообще отсутствует.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/>
              <a:t> </a:t>
            </a:r>
            <a:r>
              <a:rPr lang="ru-RU" b="1" i="1" dirty="0">
                <a:cs typeface="Calibri Light" panose="020F0302020204030204" pitchFamily="34" charset="0"/>
              </a:rPr>
              <a:t>Запуск речи неговорящего ребенка с ЗПР</a:t>
            </a:r>
            <a:r>
              <a:rPr lang="ru-RU" dirty="0">
                <a:cs typeface="Calibri Light" panose="020F0302020204030204" pitchFamily="34" charset="0"/>
              </a:rPr>
              <a:t> — это самый трудный и важный момент всей коррекционной работы.</a:t>
            </a:r>
          </a:p>
          <a:p>
            <a:pPr marL="0" indent="45720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/>
              <a:t>             КАК ФОРМИРУЕТСЯ РЕЧЬ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i="1" dirty="0">
                <a:cs typeface="Calibri Light" panose="020F0302020204030204" pitchFamily="34" charset="0"/>
              </a:rPr>
              <a:t>1 этап</a:t>
            </a:r>
            <a:r>
              <a:rPr lang="ru-RU" dirty="0">
                <a:cs typeface="Calibri Light" panose="020F0302020204030204" pitchFamily="34" charset="0"/>
              </a:rPr>
              <a:t> — в 2–3 месяца ребенок издает звуки, использует жесты и мимику.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i="1" dirty="0">
                <a:cs typeface="Calibri Light" panose="020F0302020204030204" pitchFamily="34" charset="0"/>
              </a:rPr>
              <a:t>2 этап</a:t>
            </a:r>
            <a:r>
              <a:rPr lang="ru-RU" b="1" dirty="0">
                <a:cs typeface="Calibri Light" panose="020F0302020204030204" pitchFamily="34" charset="0"/>
              </a:rPr>
              <a:t> </a:t>
            </a:r>
            <a:r>
              <a:rPr lang="ru-RU" dirty="0">
                <a:cs typeface="Calibri Light" panose="020F0302020204030204" pitchFamily="34" charset="0"/>
              </a:rPr>
              <a:t>— в 6 месяцев ребенок произносит и повторяет за другими слоги.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i="1" dirty="0">
                <a:cs typeface="Calibri Light" panose="020F0302020204030204" pitchFamily="34" charset="0"/>
              </a:rPr>
              <a:t>3 этап</a:t>
            </a:r>
            <a:r>
              <a:rPr lang="ru-RU" b="1" dirty="0">
                <a:cs typeface="Calibri Light" panose="020F0302020204030204" pitchFamily="34" charset="0"/>
              </a:rPr>
              <a:t> </a:t>
            </a:r>
            <a:r>
              <a:rPr lang="ru-RU" dirty="0">
                <a:cs typeface="Calibri Light" panose="020F0302020204030204" pitchFamily="34" charset="0"/>
              </a:rPr>
              <a:t>— в 1 год ребенок произносит простые слова: «мама», «дай».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i="1" dirty="0">
                <a:cs typeface="Calibri Light" panose="020F0302020204030204" pitchFamily="34" charset="0"/>
              </a:rPr>
              <a:t>4 этап</a:t>
            </a:r>
            <a:r>
              <a:rPr lang="ru-RU" b="1" dirty="0">
                <a:cs typeface="Calibri Light" panose="020F0302020204030204" pitchFamily="34" charset="0"/>
              </a:rPr>
              <a:t> </a:t>
            </a:r>
            <a:r>
              <a:rPr lang="ru-RU" dirty="0">
                <a:cs typeface="Calibri Light" panose="020F0302020204030204" pitchFamily="34" charset="0"/>
              </a:rPr>
              <a:t>— в 1,5–2 года ребенок сочетает слова, чтобы выразить свои желания, например, «дай мишку», «моя кукла».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i="1" dirty="0">
                <a:cs typeface="Calibri Light" panose="020F0302020204030204" pitchFamily="34" charset="0"/>
              </a:rPr>
              <a:t>5 этап</a:t>
            </a:r>
            <a:r>
              <a:rPr lang="ru-RU" b="1" dirty="0">
                <a:cs typeface="Calibri Light" panose="020F0302020204030204" pitchFamily="34" charset="0"/>
              </a:rPr>
              <a:t> </a:t>
            </a:r>
            <a:r>
              <a:rPr lang="ru-RU" dirty="0">
                <a:cs typeface="Calibri Light" panose="020F0302020204030204" pitchFamily="34" charset="0"/>
              </a:rPr>
              <a:t>— в 2–3 года ребенок говорит длинными фразами и простыми предложениями.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i="1" dirty="0">
                <a:cs typeface="Calibri Light" panose="020F0302020204030204" pitchFamily="34" charset="0"/>
              </a:rPr>
              <a:t>6 этап</a:t>
            </a:r>
            <a:r>
              <a:rPr lang="ru-RU" b="1" dirty="0">
                <a:cs typeface="Calibri Light" panose="020F0302020204030204" pitchFamily="34" charset="0"/>
              </a:rPr>
              <a:t> </a:t>
            </a:r>
            <a:r>
              <a:rPr lang="ru-RU" dirty="0">
                <a:cs typeface="Calibri Light" panose="020F0302020204030204" pitchFamily="34" charset="0"/>
              </a:rPr>
              <a:t>— в 3–4 года ребенок может формулировать длинные предложения и рассказывать небольшие истории.</a:t>
            </a:r>
          </a:p>
          <a:p>
            <a:pPr marL="0" indent="457200" algn="just">
              <a:lnSpc>
                <a:spcPct val="110000"/>
              </a:lnSpc>
              <a:spcBef>
                <a:spcPts val="0"/>
              </a:spcBef>
              <a:buNone/>
            </a:pPr>
            <a:endParaRPr lang="ru-RU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184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1">
            <a:extLst>
              <a:ext uri="{FF2B5EF4-FFF2-40B4-BE49-F238E27FC236}">
                <a16:creationId xmlns:a16="http://schemas.microsoft.com/office/drawing/2014/main" id="{2CC72B82-C19D-4F45-85B0-F6D78AC37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47843"/>
            <a:ext cx="10515600" cy="435133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60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82407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D492A1-AA43-4630-990F-E26EAF6ED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0108" y="18255"/>
            <a:ext cx="8201891" cy="1325563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+mn-lt"/>
              </a:rPr>
              <a:t>ПРОЦЕСС ЗАПУСКА РЕЧИ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031EB3C-EA95-42CB-BBDE-D7CF822650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618" y="1343818"/>
            <a:ext cx="5070763" cy="5495927"/>
          </a:xfrm>
        </p:spPr>
      </p:pic>
    </p:spTree>
    <p:extLst>
      <p:ext uri="{BB962C8B-B14F-4D97-AF65-F5344CB8AC3E}">
        <p14:creationId xmlns:p14="http://schemas.microsoft.com/office/powerpoint/2010/main" val="334445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409602-3C24-48F7-9586-D45B34351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557" y="0"/>
            <a:ext cx="9631680" cy="1325563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+mn-lt"/>
              </a:rPr>
              <a:t>МЕТОДИКА ЗАПУСКА РЕЧИ РЕБЕНКА С ЗПР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426BC9-FF7F-451A-80A8-FEDBCDB14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454" y="1325563"/>
            <a:ext cx="11707091" cy="5273243"/>
          </a:xfrm>
        </p:spPr>
        <p:txBody>
          <a:bodyPr>
            <a:normAutofit fontScale="25000" lnSpcReduction="20000"/>
          </a:bodyPr>
          <a:lstStyle/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b="1" i="1" dirty="0">
                <a:cs typeface="Calibri Light" panose="020F0302020204030204" pitchFamily="34" charset="0"/>
              </a:rPr>
              <a:t>Методика запуска речи</a:t>
            </a:r>
            <a:r>
              <a:rPr lang="ru-RU" sz="9600" dirty="0">
                <a:cs typeface="Calibri Light" panose="020F0302020204030204" pitchFamily="34" charset="0"/>
              </a:rPr>
              <a:t> основывается на принципах развивающего обучения, суть которой состоит в сочетании разнообразных форм деятельности ребенка и осуществляется переход от самого простого – к сложному. 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b="1" i="1" dirty="0">
                <a:cs typeface="Calibri Light" panose="020F0302020204030204" pitchFamily="34" charset="0"/>
              </a:rPr>
              <a:t>Задача специалиста</a:t>
            </a:r>
            <a:r>
              <a:rPr lang="ru-RU" sz="9600" dirty="0">
                <a:cs typeface="Calibri Light" panose="020F0302020204030204" pitchFamily="34" charset="0"/>
              </a:rPr>
              <a:t> – вызвать ответную голосовую и речевую реакцию, повторять слова за взрослым, т.е. стимулировать и расширять словарь.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9600" dirty="0">
              <a:cs typeface="Calibri Light" panose="020F03020202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b="1" i="1" dirty="0">
                <a:cs typeface="Calibri Light" panose="020F0302020204030204" pitchFamily="34" charset="0"/>
              </a:rPr>
              <a:t>Основные этапы работы по запуску речи у неговорящих детей с ЗПР: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dirty="0">
                <a:cs typeface="Calibri Light" panose="020F0302020204030204" pitchFamily="34" charset="0"/>
              </a:rPr>
              <a:t>1. Установление контакта с ребенком и определение видов активностей, которые ему нравятся. Очень важно установить с ребёнком зрительный контакт. Чтобы ребёнок вас «увидел» и «услышал» и начал откликаться на слова. Это заключается в развитии познавательных способностей ребёнка.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dirty="0">
                <a:cs typeface="Calibri Light" panose="020F0302020204030204" pitchFamily="34" charset="0"/>
              </a:rPr>
              <a:t>2. Проведение различных игр с ребенком и поощрение его за речевые реакции.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dirty="0">
                <a:cs typeface="Calibri Light" panose="020F0302020204030204" pitchFamily="34" charset="0"/>
              </a:rPr>
              <a:t>3. Развитие у ребенка двигательного подражания и проведение игр, которые требуют речевого сопровождения, чтобы вызвать у ребенка речевую реакцию.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9600" dirty="0">
              <a:cs typeface="Calibri Light" panose="020F0302020204030204" pitchFamily="34" charset="0"/>
            </a:endParaRP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449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409602-3C24-48F7-9586-D45B34351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557" y="0"/>
            <a:ext cx="9631680" cy="1325563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+mn-lt"/>
              </a:rPr>
              <a:t>МЕТОДИКА ЗАПУСКА РЕЧИ РЕБЕНКА С ЗПР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426BC9-FF7F-451A-80A8-FEDBCDB14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177" y="1491818"/>
            <a:ext cx="6347788" cy="353305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2B985F8-91FE-43EA-8EBE-0C010F715FB6}"/>
              </a:ext>
            </a:extLst>
          </p:cNvPr>
          <p:cNvSpPr/>
          <p:nvPr/>
        </p:nvSpPr>
        <p:spPr>
          <a:xfrm>
            <a:off x="314037" y="1325563"/>
            <a:ext cx="11767128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>
                <a:solidFill>
                  <a:srgbClr val="0070C0"/>
                </a:solidFill>
                <a:cs typeface="Calibri Light" panose="020F0302020204030204" pitchFamily="34" charset="0"/>
              </a:rPr>
              <a:t>4. Развитие понимания речи с помощью вопросов о предметах и чтения сказок, вызывающих эмоциональную реакцию.</a:t>
            </a:r>
          </a:p>
          <a:p>
            <a:pPr indent="457200" algn="just"/>
            <a:r>
              <a:rPr lang="ru-RU" sz="2400" dirty="0">
                <a:solidFill>
                  <a:srgbClr val="0070C0"/>
                </a:solidFill>
                <a:cs typeface="Calibri Light" panose="020F0302020204030204" pitchFamily="34" charset="0"/>
              </a:rPr>
              <a:t>5. Обучение ребенка правильному произношению звуков и слогов.</a:t>
            </a:r>
          </a:p>
          <a:p>
            <a:pPr indent="457200" algn="just"/>
            <a:r>
              <a:rPr lang="ru-RU" sz="2400" dirty="0">
                <a:solidFill>
                  <a:srgbClr val="0070C0"/>
                </a:solidFill>
                <a:cs typeface="Calibri Light" panose="020F0302020204030204" pitchFamily="34" charset="0"/>
              </a:rPr>
              <a:t>6. Обучение ребенка произношению слов и увеличение его словарного запаса.</a:t>
            </a:r>
          </a:p>
          <a:p>
            <a:pPr indent="457200" algn="just"/>
            <a:endParaRPr lang="ru-RU" sz="2600" dirty="0">
              <a:solidFill>
                <a:srgbClr val="0070C0"/>
              </a:solidFill>
              <a:cs typeface="Calibri Light" panose="020F0302020204030204" pitchFamily="34" charset="0"/>
            </a:endParaRPr>
          </a:p>
          <a:p>
            <a:pPr indent="457200" algn="ctr"/>
            <a:r>
              <a:rPr lang="ru-RU" sz="2800" dirty="0"/>
              <a:t> </a:t>
            </a:r>
            <a:r>
              <a:rPr lang="ru-RU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Методики, которые специалисты используют для запуска речи у неговорящих детей с ЗПР:</a:t>
            </a:r>
          </a:p>
          <a:p>
            <a:pPr indent="457200" algn="ctr"/>
            <a:endParaRPr lang="ru-RU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1" i="1" dirty="0">
                <a:solidFill>
                  <a:srgbClr val="0070C0"/>
                </a:solidFill>
                <a:cs typeface="Calibri Light" panose="020F0302020204030204" pitchFamily="34" charset="0"/>
              </a:rPr>
              <a:t>Игровой подход </a:t>
            </a:r>
            <a:r>
              <a:rPr lang="ru-RU" sz="2400" dirty="0">
                <a:solidFill>
                  <a:srgbClr val="0070C0"/>
                </a:solidFill>
                <a:cs typeface="Calibri Light" panose="020F0302020204030204" pitchFamily="34" charset="0"/>
              </a:rPr>
              <a:t>– один из самых популярных подходов для запуска речи у ребенка. Именно с его помощью проще всего завладеть вниманием ребенка и помочь ему произнести тот или иной звук. Логопеды используют игры, в которых стимулируется произнесение ребенком звуков. Например, такие, где нужно изобразить падение со звуком «бух», «бах» и так далее.</a:t>
            </a:r>
          </a:p>
          <a:p>
            <a:pPr indent="457200" algn="just"/>
            <a:endParaRPr lang="ru-RU" sz="2400" dirty="0">
              <a:solidFill>
                <a:srgbClr val="0070C0"/>
              </a:solidFill>
              <a:cs typeface="Calibri Light" panose="020F0302020204030204" pitchFamily="34" charset="0"/>
            </a:endParaRPr>
          </a:p>
          <a:p>
            <a:pPr indent="457200" algn="just"/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 Light" panose="020F0302020204030204" pitchFamily="34" charset="0"/>
            </a:endParaRPr>
          </a:p>
          <a:p>
            <a:pPr indent="457200" algn="just"/>
            <a:endParaRPr lang="ru-RU" sz="2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 Light" panose="020F03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222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36E45D-AA1D-4E66-9E2F-8D2D89FAB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745" y="0"/>
            <a:ext cx="9961418" cy="1325563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+mn-lt"/>
              </a:rPr>
              <a:t>Методики, которые специалисты используют для запуска речи у неговорящих детей с ЗПР: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084044-29D6-48A6-A34B-740DF3546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43817"/>
            <a:ext cx="11430000" cy="5495927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600" b="1" i="1" dirty="0">
                <a:cs typeface="Calibri Light" panose="020F0302020204030204" pitchFamily="34" charset="0"/>
              </a:rPr>
              <a:t>Использование визуальных средств. </a:t>
            </a:r>
            <a:r>
              <a:rPr lang="ru-RU" sz="2600" dirty="0">
                <a:cs typeface="Calibri Light" panose="020F0302020204030204" pitchFamily="34" charset="0"/>
              </a:rPr>
              <a:t>Для работы по этой методике специалист применяет карточки с изображениями, кубики или магнитные доски с буквами или карточки с картинками, что помогает ребёнку устанавливать связь между изображениями и предметами и быстрее запоминает новые слова.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600" b="1" i="1" dirty="0">
                <a:cs typeface="Calibri Light" panose="020F0302020204030204" pitchFamily="34" charset="0"/>
              </a:rPr>
              <a:t>Моделирование речи. </a:t>
            </a:r>
            <a:r>
              <a:rPr lang="ru-RU" sz="2600" dirty="0">
                <a:cs typeface="Calibri Light" panose="020F0302020204030204" pitchFamily="34" charset="0"/>
              </a:rPr>
              <a:t>Например, специалист указывает ребенку на зайца, ребенок произносит «зая», а специалист дополняет - «да, это серый зая».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600" dirty="0">
                <a:cs typeface="Calibri Light" panose="020F0302020204030204" pitchFamily="34" charset="0"/>
              </a:rPr>
              <a:t> </a:t>
            </a:r>
            <a:r>
              <a:rPr lang="ru-RU" sz="2600" b="1" i="1" dirty="0">
                <a:cs typeface="Calibri Light" panose="020F0302020204030204" pitchFamily="34" charset="0"/>
              </a:rPr>
              <a:t>Повторение и подражание. </a:t>
            </a:r>
            <a:r>
              <a:rPr lang="ru-RU" sz="2600" dirty="0">
                <a:cs typeface="Calibri Light" panose="020F0302020204030204" pitchFamily="34" charset="0"/>
              </a:rPr>
              <a:t>Ребенка мотивируют повторять различные звуки, например, подражать звукам животных или птиц. Произнесение различных звуков помогает развить речь ребенка.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600" b="1" i="1" dirty="0">
                <a:cs typeface="Calibri Light" panose="020F0302020204030204" pitchFamily="34" charset="0"/>
              </a:rPr>
              <a:t>Использование жестов и мимики. </a:t>
            </a:r>
            <a:r>
              <a:rPr lang="ru-RU" sz="2600" dirty="0">
                <a:cs typeface="Calibri Light" panose="020F0302020204030204" pitchFamily="34" charset="0"/>
              </a:rPr>
              <a:t>Такой способ коммуникации помогает детям, которые испытывают сложности с произношением слов, выражать свои мысли и желания.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600" b="1" i="1" dirty="0">
                <a:solidFill>
                  <a:srgbClr val="0070C0"/>
                </a:solidFill>
                <a:cs typeface="Calibri Light" panose="020F0302020204030204" pitchFamily="34" charset="0"/>
              </a:rPr>
              <a:t>Артикуляционная гимнастика и дыхательные упражнения. </a:t>
            </a:r>
            <a:r>
              <a:rPr lang="ru-RU" sz="2600" dirty="0">
                <a:solidFill>
                  <a:srgbClr val="0070C0"/>
                </a:solidFill>
                <a:cs typeface="Calibri Light" panose="020F0302020204030204" pitchFamily="34" charset="0"/>
              </a:rPr>
              <a:t>Применяются для укрепления речевого аппарата и улучшения произношения звуков.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endParaRPr lang="ru-RU" sz="2400" dirty="0">
              <a:cs typeface="Calibri Light" panose="020F030202020403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2400" dirty="0">
              <a:cs typeface="Calibri Light" panose="020F030202020403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endParaRPr lang="ru-RU" sz="600" dirty="0"/>
          </a:p>
        </p:txBody>
      </p:sp>
    </p:spTree>
    <p:extLst>
      <p:ext uri="{BB962C8B-B14F-4D97-AF65-F5344CB8AC3E}">
        <p14:creationId xmlns:p14="http://schemas.microsoft.com/office/powerpoint/2010/main" val="413117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A7845-62F6-445E-9702-77E2C899D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183" y="0"/>
            <a:ext cx="10113818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+mn-lt"/>
              </a:rPr>
              <a:t>ОСНОВНЫЕ НАПРАВЛЕНИЯ РАБОТЫ С НЕГОВОРЯЩИМИ ДЕТЬМИ С ЗПР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C99CD4-498B-4C03-8C9B-0ADAA2474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1" y="1601356"/>
            <a:ext cx="11693237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i="1" u="sng" dirty="0">
              <a:solidFill>
                <a:srgbClr val="00B0F0"/>
              </a:solidFill>
              <a:latin typeface="+mj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400" dirty="0">
              <a:solidFill>
                <a:srgbClr val="00B0F0"/>
              </a:solidFill>
              <a:latin typeface="+mj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latin typeface="+mj-lt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sz="2400" b="1" i="1" dirty="0">
              <a:latin typeface="+mj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B65619C-3BB6-4822-95CC-C362B9B5592E}"/>
              </a:ext>
            </a:extLst>
          </p:cNvPr>
          <p:cNvSpPr/>
          <p:nvPr/>
        </p:nvSpPr>
        <p:spPr>
          <a:xfrm>
            <a:off x="249380" y="1325563"/>
            <a:ext cx="11693237" cy="5108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1.  Формирование психологической базы речи </a:t>
            </a:r>
            <a:endParaRPr lang="ru-RU" sz="2400" dirty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2. Развитие внеречевых психических процессов: восприятия, внимания, памяти, мышления</a:t>
            </a:r>
            <a:endParaRPr lang="ru-RU" sz="2400" dirty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sz="2400" dirty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физиологического и речевого дыхания</a:t>
            </a:r>
            <a:endParaRPr lang="ru-RU" sz="2400" dirty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4.  </a:t>
            </a:r>
            <a:r>
              <a:rPr lang="ru-RU" sz="24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Развитие артикуляционного аппарата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5. Развитие мелкой моторики</a:t>
            </a:r>
            <a:endParaRPr lang="ru-RU" sz="2400" dirty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4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ru-RU" sz="2400" dirty="0">
                <a:solidFill>
                  <a:srgbClr val="0070C0"/>
                </a:solidFill>
              </a:rPr>
              <a:t>Развитие ритмико-интонационных средства языка, ритмизация движений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7. Развитие понимания речи</a:t>
            </a:r>
            <a:endParaRPr lang="ru-RU" sz="2400" dirty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2400" dirty="0">
                <a:solidFill>
                  <a:srgbClr val="0070C0"/>
                </a:solidFill>
              </a:rPr>
              <a:t>Формирование активной лексики с учетом принципа усложнения слоговой структуры</a:t>
            </a:r>
            <a:endParaRPr lang="ru-RU" sz="2400" dirty="0">
              <a:solidFill>
                <a:srgbClr val="0070C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9. Формирование грамматического строя языка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70C0"/>
                </a:solidFill>
              </a:rPr>
              <a:t>10. Подготовительная работа для усвоения фонетики</a:t>
            </a:r>
            <a:endParaRPr lang="ru-RU" sz="2400" dirty="0">
              <a:solidFill>
                <a:srgbClr val="0070C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23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2958</TotalTime>
  <Words>3646</Words>
  <Application>Microsoft Office PowerPoint</Application>
  <PresentationFormat>Широкоэкранный</PresentationFormat>
  <Paragraphs>334</Paragraphs>
  <Slides>40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Times New Roman</vt:lpstr>
      <vt:lpstr>Wingdings</vt:lpstr>
      <vt:lpstr>Тема Office</vt:lpstr>
      <vt:lpstr>                  «Запуск речи  у неговорящих детей с ЗПР через игры и игровые упражнения»  учитель-дефектолог-логопед : Пащенко И.В.  г. Орск, 2025г.</vt:lpstr>
      <vt:lpstr>Презентация PowerPoint</vt:lpstr>
      <vt:lpstr>КРАТКАЯ ХАРАКТЕРИСТИКА НЕГОВОРЯЩИХ ДЕТЕЙ </vt:lpstr>
      <vt:lpstr>КРАТКАЯ ХАРАКТЕРИСТИКА НЕГОВОРЯЩИХ ДЕТЕЙ </vt:lpstr>
      <vt:lpstr>ПРОЦЕСС ЗАПУСКА РЕЧИ</vt:lpstr>
      <vt:lpstr>МЕТОДИКА ЗАПУСКА РЕЧИ РЕБЕНКА С ЗПР</vt:lpstr>
      <vt:lpstr>МЕТОДИКА ЗАПУСКА РЕЧИ РЕБЕНКА С ЗПР</vt:lpstr>
      <vt:lpstr>Методики, которые специалисты используют для запуска речи у неговорящих детей с ЗПР:</vt:lpstr>
      <vt:lpstr>ОСНОВНЫЕ НАПРАВЛЕНИЯ РАБОТЫ С НЕГОВОРЯЩИМИ ДЕТЬМИ С ЗПР</vt:lpstr>
      <vt:lpstr>1. ФОРМИРОВАНИЕ ПСИХОЛОГИЧЕСКОЙ БАЗЫ РЕЧИ</vt:lpstr>
      <vt:lpstr>1. ФОРМИРОВАНИЕ ПСИХОЛОГИЧЕСКОЙ БАЗЫ РЕЧИ</vt:lpstr>
      <vt:lpstr>1. ФОРМИРОВАНИЕ ПСИХОЛОГИЧЕСКОЙ БАЗЫ РЕЧИ</vt:lpstr>
      <vt:lpstr>1. ФОРМИРОВАНИЕ ПСИХОЛОГИЧЕСКОЙ БАЗЫ РЕЧИ</vt:lpstr>
      <vt:lpstr>1. ФОРМИРОВАНИЕ ПСИХОЛОГИЧЕСКОЙ БАЗЫ РЕЧИ</vt:lpstr>
      <vt:lpstr>1. ФОРМИРОВАНИЕ ПСИХОЛОГИЧЕСКОЙ БАЗЫ РЕЧИ</vt:lpstr>
      <vt:lpstr>Рекомендую использовать следующие игры  на звукоподражания: </vt:lpstr>
      <vt:lpstr>Рекомендую использовать следующие игры  на звукоподражания: </vt:lpstr>
      <vt:lpstr>Презентация PowerPoint</vt:lpstr>
      <vt:lpstr>Презентация PowerPoint</vt:lpstr>
      <vt:lpstr>Презентация PowerPoint</vt:lpstr>
      <vt:lpstr>Презентация PowerPoint</vt:lpstr>
      <vt:lpstr>II этап. Развитие речевого слуха, слухоречевой памяти, простых форм анализа. </vt:lpstr>
      <vt:lpstr>III этап. Развитие фонематического восприятия </vt:lpstr>
      <vt:lpstr>3. РАЗВИТИЕ ФИЗИОЛОГИЧЕСКОГО И РЕЧЕВОГО ДЫХАНИЯ</vt:lpstr>
      <vt:lpstr>3. РАЗВИТИЕ ФИЗИОЛОГИЧЕСКОГО И РЕЧЕВОГО ДЫХАНИЯ</vt:lpstr>
      <vt:lpstr>Изготавливаем игровые пособия на ниточках - подвески-бабочки, снежинки, птички, тучки. Дуем на них, наблюдая за красивым полетом фигур.</vt:lpstr>
      <vt:lpstr>4. РАЗВИТИЕ АРТИКУЛЯЦИОННОГО АППАРАТА </vt:lpstr>
      <vt:lpstr>5. РАЗВИТИЕ МЕЛКОЙ МОТОРИКИ </vt:lpstr>
      <vt:lpstr>5. РАЗВИТИЕ МЕЛКОЙ МОТОРИКИ </vt:lpstr>
      <vt:lpstr>6. РАЗВИТИЕ РИТМИКО-ИНТОНАЦИОННЫХ СРЕДСТВ ЯЗЫКА, РИТМИЗАЦИЯ ДВИЖЕНИЙ  </vt:lpstr>
      <vt:lpstr>6. РАЗВИТИЕ РИТМИКО-ИНТОНАЦИОННЫХ СРЕДСТВ ЯЗЫКА, РИТМИЗАЦИЯ ДВИЖЕНИЙ  </vt:lpstr>
      <vt:lpstr>7. РАЗВИТИЕ ПОНИМАНИЯ РЕЧИ</vt:lpstr>
      <vt:lpstr>7. РАЗВИТИЕ ПОНИМАНИЯ РЕЧИ</vt:lpstr>
      <vt:lpstr>7. РАЗВИТИЕ ПОНИМАНИЯ РЕЧИ</vt:lpstr>
      <vt:lpstr>8. ФОРМИРОВАНИЕ АКТИВНОЙ ЛЕКСИКИ С УЧЕТОМ ПРИНЦИПА УСЛОЖНЕНИЯ СЛОГОВОЙ СТРУКТУРЫ </vt:lpstr>
      <vt:lpstr>10. ФОРМИРОВАНИЕ ГРАММАТИЧЕСКОГО СТРОЯ ЯЗЫКА</vt:lpstr>
      <vt:lpstr>10. ФОРМИРОВАНИЕ ГРАММАТИЧЕСКОГО СТРОЯ ЯЗЫКА</vt:lpstr>
      <vt:lpstr>10. ФОРМИРОВАНИЕ ГРАММАТИЧЕСКОГО СТРОЯ ЯЗЫКА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Онлайн обучение  для детей</dc:title>
  <dc:creator>User Obstinate</dc:creator>
  <cp:lastModifiedBy>Ирина</cp:lastModifiedBy>
  <cp:revision>177</cp:revision>
  <cp:lastPrinted>2025-05-05T15:29:47Z</cp:lastPrinted>
  <dcterms:created xsi:type="dcterms:W3CDTF">2021-05-01T10:18:37Z</dcterms:created>
  <dcterms:modified xsi:type="dcterms:W3CDTF">2025-05-05T16:51:04Z</dcterms:modified>
</cp:coreProperties>
</file>