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93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9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2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6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06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2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9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5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25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6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0620BDE-5F08-44D3-9E27-21BEC482A14C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1AD22A-0F1E-471D-A302-5F22ABBE3FC3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91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9F55D-3C75-448B-B58F-D890A54756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MARCADORES TEXTUALES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AE758-2C2E-43D0-B403-66FA6565A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b="1" dirty="0"/>
              <a:t>GUADALUPE DEL ROSARIO DÍAZ CASTELLANOS</a:t>
            </a:r>
            <a:endParaRPr lang="es-ES" b="1" dirty="0"/>
          </a:p>
          <a:p>
            <a:r>
              <a:rPr lang="es-ES" b="1" dirty="0"/>
              <a:t>MÓDULO 2.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82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149" y="159027"/>
            <a:ext cx="10310190" cy="877945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/>
              <a:t>Marcadores textuales como elementos de enlace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5617" y="1036972"/>
            <a:ext cx="10919792" cy="5204801"/>
          </a:xfrm>
        </p:spPr>
        <p:txBody>
          <a:bodyPr>
            <a:normAutofit/>
          </a:bodyPr>
          <a:lstStyle/>
          <a:p>
            <a:pPr algn="ctr"/>
            <a:r>
              <a:rPr lang="es-MX" sz="2400" b="1" dirty="0"/>
              <a:t>Son palabras, partículas y locuciones que señalan las relaciones entre los elementos del discurso. Las funciones más frecuentes que realizan son:</a:t>
            </a:r>
          </a:p>
          <a:p>
            <a:pPr lvl="1"/>
            <a:r>
              <a:rPr lang="es-MX" sz="2600" dirty="0"/>
              <a:t>Adición: </a:t>
            </a:r>
            <a:r>
              <a:rPr lang="es-MX" sz="2600" i="1" dirty="0"/>
              <a:t>además, además de, incluso, encima, así mismo (asimismo), por otra parte, sino también…</a:t>
            </a:r>
          </a:p>
          <a:p>
            <a:pPr lvl="1"/>
            <a:r>
              <a:rPr lang="es-MX" sz="2600" dirty="0"/>
              <a:t>Afirmación: </a:t>
            </a:r>
            <a:r>
              <a:rPr lang="es-MX" sz="2600" i="1" dirty="0"/>
              <a:t>sí, seguro, evidentemente, por supuesto, sin duda, claro que sí, en efecto…</a:t>
            </a:r>
          </a:p>
          <a:p>
            <a:pPr lvl="1"/>
            <a:r>
              <a:rPr lang="es-MX" sz="2600" dirty="0"/>
              <a:t>Aprobación: </a:t>
            </a:r>
            <a:r>
              <a:rPr lang="es-MX" sz="2600" i="1" dirty="0"/>
              <a:t>bueno, bien, de acuerdo, naturalmente, efectivamente…</a:t>
            </a:r>
          </a:p>
          <a:p>
            <a:pPr lvl="1"/>
            <a:r>
              <a:rPr lang="es-MX" sz="2600" dirty="0"/>
              <a:t>Comienzo de discurso: </a:t>
            </a:r>
            <a:r>
              <a:rPr lang="es-MX" sz="2600" i="1" dirty="0"/>
              <a:t>bien, bueno, hombre, fíjate, mira…</a:t>
            </a:r>
          </a:p>
          <a:p>
            <a:pPr lvl="1"/>
            <a:r>
              <a:rPr lang="es-MX" sz="2600" dirty="0"/>
              <a:t>Conclusión: </a:t>
            </a:r>
            <a:r>
              <a:rPr lang="es-MX" sz="2600" i="1" dirty="0"/>
              <a:t>total, en conclusión, en consecuencia, por tanto…</a:t>
            </a:r>
          </a:p>
          <a:p>
            <a:pPr lvl="1"/>
            <a:r>
              <a:rPr lang="es-MX" sz="2600" dirty="0"/>
              <a:t>Continuación: </a:t>
            </a:r>
            <a:r>
              <a:rPr lang="es-MX" sz="2600" i="1" dirty="0"/>
              <a:t>así pus, así que, entonces, conque, de modo que…</a:t>
            </a:r>
          </a:p>
          <a:p>
            <a:pPr lvl="1"/>
            <a:r>
              <a:rPr lang="es-MX" sz="2600" dirty="0"/>
              <a:t>Duda: </a:t>
            </a:r>
            <a:r>
              <a:rPr lang="es-MX" sz="2600" i="1" dirty="0"/>
              <a:t>quizás, acaso, a lo mejor, tal vez, posiblemente, es posible que…</a:t>
            </a:r>
          </a:p>
          <a:p>
            <a:pPr lvl="1"/>
            <a:r>
              <a:rPr lang="es-MX" sz="2600" dirty="0"/>
              <a:t>Énfasis: </a:t>
            </a:r>
            <a:r>
              <a:rPr lang="es-MX" sz="2600" i="1" dirty="0"/>
              <a:t>claro que sí, no faltaría más, pues si que…</a:t>
            </a:r>
          </a:p>
          <a:p>
            <a:pPr marL="342900" lvl="1" indent="0" algn="ctr">
              <a:buNone/>
            </a:pPr>
            <a:endParaRPr lang="es-MX" i="1" dirty="0"/>
          </a:p>
          <a:p>
            <a:pPr lvl="1"/>
            <a:endParaRPr lang="es-MX" i="1" dirty="0"/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6157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id="{95C9D5E6-1BD8-4BFF-9D81-C905EA9BA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140" y="331305"/>
            <a:ext cx="10310190" cy="877945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/>
              <a:t>Marcadores textuales como elementos de enlace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7322" y="1357535"/>
            <a:ext cx="11251095" cy="4963751"/>
          </a:xfrm>
        </p:spPr>
        <p:txBody>
          <a:bodyPr>
            <a:noAutofit/>
          </a:bodyPr>
          <a:lstStyle/>
          <a:p>
            <a:pPr lvl="1"/>
            <a:endParaRPr lang="es-MX" sz="2400" dirty="0"/>
          </a:p>
          <a:p>
            <a:pPr lvl="1"/>
            <a:r>
              <a:rPr lang="es-MX" sz="2400" dirty="0"/>
              <a:t>Enumeración: </a:t>
            </a:r>
            <a:r>
              <a:rPr lang="es-MX" sz="2400" i="1" dirty="0"/>
              <a:t> primero, en primer lugar, luego, después, a continuación, por fin, finalmente.</a:t>
            </a:r>
          </a:p>
          <a:p>
            <a:pPr lvl="1"/>
            <a:r>
              <a:rPr lang="es-MX" sz="2400" dirty="0"/>
              <a:t>Explicación: </a:t>
            </a:r>
            <a:r>
              <a:rPr lang="es-MX" sz="2400" i="1" dirty="0"/>
              <a:t>o sea, esto es, dicho de otra forma, en otras palabras, es decir, por ejemplo, puesto que…</a:t>
            </a:r>
          </a:p>
          <a:p>
            <a:pPr lvl="1"/>
            <a:r>
              <a:rPr lang="es-MX" sz="2400" dirty="0"/>
              <a:t>Fin de discurso: </a:t>
            </a:r>
            <a:r>
              <a:rPr lang="es-MX" sz="2400" i="1" dirty="0"/>
              <a:t>en conclusión, en fin, por tanto, en consecuencia, por consiguiente, he dicho, es todo…</a:t>
            </a:r>
          </a:p>
          <a:p>
            <a:pPr lvl="1"/>
            <a:r>
              <a:rPr lang="es-MX" sz="2400" dirty="0"/>
              <a:t>Llamada: </a:t>
            </a:r>
            <a:r>
              <a:rPr lang="es-MX" sz="2400" i="1" dirty="0"/>
              <a:t>oiga, escucha, mira, vamos…</a:t>
            </a:r>
          </a:p>
          <a:p>
            <a:pPr lvl="1"/>
            <a:r>
              <a:rPr lang="es-MX" sz="2400" dirty="0"/>
              <a:t>Negación: </a:t>
            </a:r>
            <a:r>
              <a:rPr lang="es-MX" sz="2400" i="1" dirty="0"/>
              <a:t>no,  en absoluto, ni habla, qué va, de ninguna manera…</a:t>
            </a:r>
          </a:p>
          <a:p>
            <a:pPr lvl="1"/>
            <a:r>
              <a:rPr lang="es-MX" sz="2400" dirty="0"/>
              <a:t>Oposición: </a:t>
            </a:r>
            <a:r>
              <a:rPr lang="es-MX" sz="2400" i="1" dirty="0"/>
              <a:t>aunque, pero, en cambio, al contrario, sin embargo, con todo y con eso, no obstante…</a:t>
            </a:r>
          </a:p>
          <a:p>
            <a:pPr lvl="1"/>
            <a:r>
              <a:rPr lang="es-MX" sz="2400" dirty="0"/>
              <a:t>Restricción: </a:t>
            </a:r>
            <a:r>
              <a:rPr lang="es-MX" sz="2400" i="1" dirty="0"/>
              <a:t> salvo que, excepto, hasta cierto punto, en todo caso…</a:t>
            </a:r>
          </a:p>
          <a:p>
            <a:pPr lvl="1"/>
            <a:r>
              <a:rPr lang="es-MX" sz="2400" dirty="0"/>
              <a:t>Resumen: </a:t>
            </a:r>
            <a:r>
              <a:rPr lang="es-MX" sz="2400" i="1" dirty="0"/>
              <a:t> en resumen, en suma, en una palabra, o sea, es decir…. 		</a:t>
            </a:r>
          </a:p>
        </p:txBody>
      </p:sp>
    </p:spTree>
    <p:extLst>
      <p:ext uri="{BB962C8B-B14F-4D97-AF65-F5344CB8AC3E}">
        <p14:creationId xmlns:p14="http://schemas.microsoft.com/office/powerpoint/2010/main" val="8013952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334</Words>
  <Application>Microsoft Office PowerPoint</Application>
  <PresentationFormat>Panorámica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MARCADORES TEXTUALES</vt:lpstr>
      <vt:lpstr>Marcadores textuales como elementos de enlace</vt:lpstr>
      <vt:lpstr>Marcadores textuales como elementos de enlace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MARCADORES TEXTUALES</dc:title>
  <dc:creator>Guadalupe Del Rosari Diaz Castellanos</dc:creator>
  <cp:lastModifiedBy>ANA MARIA Vargas carrillo</cp:lastModifiedBy>
  <cp:revision>1</cp:revision>
  <dcterms:created xsi:type="dcterms:W3CDTF">2018-08-26T19:32:17Z</dcterms:created>
  <dcterms:modified xsi:type="dcterms:W3CDTF">2019-06-14T01:33:10Z</dcterms:modified>
</cp:coreProperties>
</file>