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766D-6CC6-4F31-9B17-A183B29CC6D4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101-6D04-4FD9-9124-63F88F7BE5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422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766D-6CC6-4F31-9B17-A183B29CC6D4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101-6D04-4FD9-9124-63F88F7BE5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72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766D-6CC6-4F31-9B17-A183B29CC6D4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101-6D04-4FD9-9124-63F88F7BE5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28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766D-6CC6-4F31-9B17-A183B29CC6D4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101-6D04-4FD9-9124-63F88F7BE5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395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766D-6CC6-4F31-9B17-A183B29CC6D4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101-6D04-4FD9-9124-63F88F7BE5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34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766D-6CC6-4F31-9B17-A183B29CC6D4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101-6D04-4FD9-9124-63F88F7BE5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32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766D-6CC6-4F31-9B17-A183B29CC6D4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101-6D04-4FD9-9124-63F88F7BE5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766D-6CC6-4F31-9B17-A183B29CC6D4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101-6D04-4FD9-9124-63F88F7BE5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81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766D-6CC6-4F31-9B17-A183B29CC6D4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101-6D04-4FD9-9124-63F88F7BE5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01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766D-6CC6-4F31-9B17-A183B29CC6D4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101-6D04-4FD9-9124-63F88F7BE5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019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766D-6CC6-4F31-9B17-A183B29CC6D4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101-6D04-4FD9-9124-63F88F7BE5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17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766D-6CC6-4F31-9B17-A183B29CC6D4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1101-6D04-4FD9-9124-63F88F7BE5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68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GUIA PARA AI3 Y AI4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MTE. Andrea Ballesteros Martínez</a:t>
            </a:r>
          </a:p>
          <a:p>
            <a:r>
              <a:rPr lang="es-MX" dirty="0" smtClean="0"/>
              <a:t>Facilitadora</a:t>
            </a:r>
          </a:p>
          <a:p>
            <a:endParaRPr lang="es-MX" dirty="0"/>
          </a:p>
        </p:txBody>
      </p:sp>
      <p:pic>
        <p:nvPicPr>
          <p:cNvPr id="5" name="Picture 4" descr="Resultado de imagen para prepa en linea s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385" y="376238"/>
            <a:ext cx="1473681" cy="1041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83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nglish cott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SEMANA 2. </a:t>
            </a:r>
            <a:br>
              <a:rPr lang="es-MX" dirty="0" smtClean="0"/>
            </a:br>
            <a:r>
              <a:rPr lang="en-US" sz="4000" b="1" dirty="0" err="1" smtClean="0">
                <a:solidFill>
                  <a:srgbClr val="FFC000"/>
                </a:solidFill>
              </a:rPr>
              <a:t>Unidad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>
                <a:solidFill>
                  <a:srgbClr val="FFC000"/>
                </a:solidFill>
              </a:rPr>
              <a:t>2</a:t>
            </a:r>
            <a:r>
              <a:rPr lang="en-US" sz="4000" b="1" dirty="0" smtClean="0">
                <a:solidFill>
                  <a:srgbClr val="FFC000"/>
                </a:solidFill>
              </a:rPr>
              <a:t>. Where is my…?</a:t>
            </a:r>
            <a:r>
              <a:rPr lang="en-US" sz="4000" b="1" dirty="0">
                <a:solidFill>
                  <a:srgbClr val="FFC000"/>
                </a:solidFill>
              </a:rPr>
              <a:t/>
            </a:r>
            <a:br>
              <a:rPr lang="en-US" sz="4000" b="1" dirty="0">
                <a:solidFill>
                  <a:srgbClr val="FFC000"/>
                </a:solidFill>
              </a:rPr>
            </a:br>
            <a:endParaRPr lang="es-MX" sz="27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2214246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b="1" dirty="0" smtClean="0"/>
              <a:t>Aprendizajes </a:t>
            </a:r>
            <a:r>
              <a:rPr lang="es-MX" sz="2800" b="1" dirty="0"/>
              <a:t>esperados</a:t>
            </a:r>
            <a:endParaRPr lang="es-MX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800" dirty="0"/>
              <a:t>Aplica las nociones gramaticales y el vocabulario de esta unidad para </a:t>
            </a:r>
            <a:r>
              <a:rPr lang="es-MX" sz="2800" b="1" dirty="0">
                <a:solidFill>
                  <a:srgbClr val="00B050"/>
                </a:solidFill>
              </a:rPr>
              <a:t>describir y localizar objetos personales</a:t>
            </a:r>
            <a:r>
              <a:rPr lang="es-MX" sz="2800" dirty="0">
                <a:solidFill>
                  <a:srgbClr val="00B050"/>
                </a:solidFill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800" dirty="0" smtClean="0"/>
              <a:t>Aplica </a:t>
            </a:r>
            <a:r>
              <a:rPr lang="es-MX" sz="2800" dirty="0"/>
              <a:t>las nociones gramaticales y el vocabulario de esta unidad para </a:t>
            </a:r>
            <a:r>
              <a:rPr lang="es-MX" sz="2800" b="1" dirty="0">
                <a:solidFill>
                  <a:srgbClr val="00B050"/>
                </a:solidFill>
              </a:rPr>
              <a:t>proporcionar información sobre lugares de interés.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Resultado de imagen para prepa en linea s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385" y="376238"/>
            <a:ext cx="1473681" cy="1041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22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609" y="585216"/>
            <a:ext cx="10071591" cy="1499616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Actividad</a:t>
            </a:r>
            <a:r>
              <a:rPr lang="en-US" sz="4400" b="1" dirty="0"/>
              <a:t> </a:t>
            </a:r>
            <a:r>
              <a:rPr lang="en-US" sz="4400" b="1" dirty="0" err="1"/>
              <a:t>integradora</a:t>
            </a:r>
            <a:r>
              <a:rPr lang="en-US" sz="4400" b="1" dirty="0"/>
              <a:t> 3. Be my guest</a:t>
            </a:r>
          </a:p>
        </p:txBody>
      </p:sp>
      <p:pic>
        <p:nvPicPr>
          <p:cNvPr id="7" name="Picture 4" descr="Resultado de imagen para prepa en linea s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385" y="376238"/>
            <a:ext cx="1473681" cy="1041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8" name="Rectángulo 7"/>
          <p:cNvSpPr/>
          <p:nvPr/>
        </p:nvSpPr>
        <p:spPr>
          <a:xfrm>
            <a:off x="6900334" y="2508165"/>
            <a:ext cx="44365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</a:rPr>
              <a:t>En esta actividad practicarás la </a:t>
            </a:r>
            <a:r>
              <a:rPr lang="es-MX" sz="3200" b="1" dirty="0" smtClean="0">
                <a:solidFill>
                  <a:schemeClr val="accent3">
                    <a:lumMod val="75000"/>
                  </a:schemeClr>
                </a:solidFill>
              </a:rPr>
              <a:t>escritura</a:t>
            </a: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</a:rPr>
              <a:t> y la </a:t>
            </a:r>
            <a:r>
              <a:rPr lang="es-MX" sz="3200" b="1" dirty="0" smtClean="0">
                <a:solidFill>
                  <a:schemeClr val="accent3">
                    <a:lumMod val="75000"/>
                  </a:schemeClr>
                </a:solidFill>
              </a:rPr>
              <a:t>pronunciación</a:t>
            </a: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</a:rPr>
              <a:t> en inglés </a:t>
            </a:r>
            <a:r>
              <a:rPr lang="es-MX" sz="3200" b="1" dirty="0" smtClean="0">
                <a:solidFill>
                  <a:srgbClr val="00B050"/>
                </a:solidFill>
              </a:rPr>
              <a:t>describir y localizar objetos personales</a:t>
            </a:r>
            <a:r>
              <a:rPr lang="es-MX" sz="3200" dirty="0" smtClean="0">
                <a:solidFill>
                  <a:srgbClr val="00B050"/>
                </a:solidFill>
              </a:rPr>
              <a:t>. </a:t>
            </a:r>
            <a:endParaRPr lang="es-MX" sz="3200" dirty="0">
              <a:solidFill>
                <a:srgbClr val="00B05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991425" y="1540933"/>
            <a:ext cx="2177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Apellidos_Nombre_S2AI3</a:t>
            </a:r>
            <a:endParaRPr lang="es-MX" sz="1400" dirty="0">
              <a:latin typeface="Agency FB" panose="020B0503020202020204" pitchFamily="34" charset="0"/>
            </a:endParaRPr>
          </a:p>
        </p:txBody>
      </p:sp>
      <p:pic>
        <p:nvPicPr>
          <p:cNvPr id="12" name="Picture 2" descr="Resultado de imagen para aud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94" y="5355502"/>
            <a:ext cx="715739" cy="7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3" y="5355502"/>
            <a:ext cx="716677" cy="7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41" y="1756020"/>
            <a:ext cx="6455124" cy="307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Resultado de imagen para ubicati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 bwMode="auto">
          <a:xfrm rot="677355">
            <a:off x="10948513" y="1694821"/>
            <a:ext cx="887411" cy="123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ágono 4"/>
          <p:cNvSpPr/>
          <p:nvPr/>
        </p:nvSpPr>
        <p:spPr>
          <a:xfrm>
            <a:off x="34660" y="6213374"/>
            <a:ext cx="7196667" cy="4695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Te invito a </a:t>
            </a:r>
            <a:r>
              <a:rPr lang="es-MX" sz="1600" dirty="0" smtClean="0">
                <a:solidFill>
                  <a:schemeClr val="bg1"/>
                </a:solidFill>
              </a:rPr>
              <a:t>realizar la </a:t>
            </a:r>
            <a:r>
              <a:rPr lang="es-MX" sz="1600" dirty="0">
                <a:solidFill>
                  <a:schemeClr val="bg1"/>
                </a:solidFill>
              </a:rPr>
              <a:t>búsqueda de sitios web donde se pueda conocer y practicar el idioma con extranjeros, como </a:t>
            </a:r>
            <a:r>
              <a:rPr lang="es-MX" sz="1600" dirty="0" smtClean="0">
                <a:solidFill>
                  <a:schemeClr val="bg1"/>
                </a:solidFill>
              </a:rPr>
              <a:t>Penpals.net de manera natural.</a:t>
            </a:r>
            <a:endParaRPr lang="es-MX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3"/>
          <p:cNvSpPr/>
          <p:nvPr/>
        </p:nvSpPr>
        <p:spPr>
          <a:xfrm>
            <a:off x="9660123" y="4758616"/>
            <a:ext cx="2100077" cy="1920098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733"/>
            <a:ext cx="12192000" cy="467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219447" y="3687901"/>
            <a:ext cx="96943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/>
              <a:t>Responde</a:t>
            </a:r>
            <a:r>
              <a:rPr lang="en-US" sz="1600" dirty="0" smtClean="0"/>
              <a:t> de </a:t>
            </a:r>
            <a:r>
              <a:rPr lang="en-US" sz="2000" b="1" u="sng" dirty="0" smtClean="0">
                <a:solidFill>
                  <a:schemeClr val="accent2"/>
                </a:solidFill>
              </a:rPr>
              <a:t>3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diferentes</a:t>
            </a:r>
            <a:r>
              <a:rPr lang="en-US" sz="1600" dirty="0" smtClean="0"/>
              <a:t> </a:t>
            </a:r>
            <a:r>
              <a:rPr lang="en-US" sz="1600" dirty="0" err="1" smtClean="0"/>
              <a:t>maneras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diferentes</a:t>
            </a:r>
            <a:r>
              <a:rPr lang="en-US" sz="1600" dirty="0" smtClean="0"/>
              <a:t> </a:t>
            </a:r>
            <a:r>
              <a:rPr lang="en-US" sz="1600" dirty="0" err="1" smtClean="0"/>
              <a:t>pero</a:t>
            </a:r>
            <a:r>
              <a:rPr lang="en-US" sz="1600" dirty="0" smtClean="0"/>
              <a:t> solo </a:t>
            </a:r>
            <a:r>
              <a:rPr lang="en-US" sz="1600" dirty="0" err="1" smtClean="0"/>
              <a:t>graba</a:t>
            </a:r>
            <a:r>
              <a:rPr lang="en-US" sz="1600" dirty="0" smtClean="0"/>
              <a:t> </a:t>
            </a:r>
            <a:r>
              <a:rPr lang="en-US" b="1" u="sng" dirty="0" err="1" smtClean="0">
                <a:solidFill>
                  <a:schemeClr val="accent2"/>
                </a:solidFill>
              </a:rPr>
              <a:t>una</a:t>
            </a:r>
            <a:r>
              <a:rPr lang="en-US" b="1" u="sng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/>
              <a:t>de las 3 </a:t>
            </a:r>
            <a:r>
              <a:rPr lang="en-US" sz="1600" dirty="0" err="1" smtClean="0"/>
              <a:t>formas</a:t>
            </a:r>
            <a:r>
              <a:rPr lang="en-US" sz="1600" dirty="0" smtClean="0"/>
              <a:t>. </a:t>
            </a:r>
          </a:p>
          <a:p>
            <a:pPr lvl="0"/>
            <a:r>
              <a:rPr lang="en-US" sz="1600" dirty="0" smtClean="0"/>
              <a:t>¿</a:t>
            </a:r>
            <a:r>
              <a:rPr lang="en-US" sz="1600" dirty="0" err="1" smtClean="0"/>
              <a:t>Cuál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la </a:t>
            </a:r>
            <a:r>
              <a:rPr lang="en-US" sz="1600" dirty="0" err="1" smtClean="0"/>
              <a:t>diferencia</a:t>
            </a:r>
            <a:r>
              <a:rPr lang="en-US" sz="1600" dirty="0" smtClean="0"/>
              <a:t> o para que </a:t>
            </a:r>
            <a:r>
              <a:rPr lang="en-US" sz="1600" dirty="0" err="1" smtClean="0"/>
              <a:t>quiero</a:t>
            </a:r>
            <a:r>
              <a:rPr lang="en-US" sz="1600" dirty="0" smtClean="0"/>
              <a:t> 3 </a:t>
            </a:r>
            <a:r>
              <a:rPr lang="en-US" sz="1600" dirty="0" err="1" smtClean="0"/>
              <a:t>oraciones</a:t>
            </a:r>
            <a:r>
              <a:rPr lang="en-US" sz="1600" dirty="0" smtClean="0"/>
              <a:t>? Para </a:t>
            </a:r>
            <a:r>
              <a:rPr lang="en-US" sz="1600" dirty="0" err="1" smtClean="0"/>
              <a:t>practicar</a:t>
            </a:r>
            <a:r>
              <a:rPr lang="en-US" sz="1600" dirty="0" smtClean="0"/>
              <a:t> con las </a:t>
            </a:r>
            <a:r>
              <a:rPr lang="en-US" sz="1600" dirty="0" err="1" smtClean="0"/>
              <a:t>preposiciones</a:t>
            </a:r>
            <a:r>
              <a:rPr lang="en-US" sz="1600" dirty="0" smtClean="0"/>
              <a:t> (palabras que </a:t>
            </a:r>
            <a:r>
              <a:rPr lang="en-US" sz="1600" dirty="0" err="1" smtClean="0"/>
              <a:t>indican</a:t>
            </a:r>
            <a:r>
              <a:rPr lang="en-US" sz="1600" dirty="0" smtClean="0"/>
              <a:t> </a:t>
            </a:r>
            <a:r>
              <a:rPr lang="en-US" sz="1600" dirty="0" err="1" smtClean="0"/>
              <a:t>dónde</a:t>
            </a:r>
            <a:r>
              <a:rPr lang="en-US" sz="1600" dirty="0" smtClean="0"/>
              <a:t> </a:t>
            </a:r>
            <a:r>
              <a:rPr lang="en-US" sz="1600" dirty="0" err="1" smtClean="0"/>
              <a:t>están</a:t>
            </a:r>
            <a:r>
              <a:rPr lang="en-US" sz="1600" dirty="0" smtClean="0"/>
              <a:t> las </a:t>
            </a:r>
            <a:r>
              <a:rPr lang="en-US" sz="1600" dirty="0" err="1" smtClean="0"/>
              <a:t>cosas</a:t>
            </a:r>
            <a:r>
              <a:rPr lang="en-US" sz="1600" dirty="0" smtClean="0"/>
              <a:t>), </a:t>
            </a:r>
            <a:r>
              <a:rPr lang="en-US" sz="1600" dirty="0" err="1" smtClean="0"/>
              <a:t>eso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lo que </a:t>
            </a:r>
            <a:r>
              <a:rPr lang="en-US" sz="1600" dirty="0" err="1" smtClean="0"/>
              <a:t>será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diferente</a:t>
            </a:r>
            <a:r>
              <a:rPr lang="en-US" sz="1600" dirty="0" smtClean="0"/>
              <a:t>:</a:t>
            </a:r>
            <a:endParaRPr lang="es-MX" sz="1600" dirty="0"/>
          </a:p>
          <a:p>
            <a:r>
              <a:rPr lang="en-US" sz="2400" dirty="0"/>
              <a:t> </a:t>
            </a:r>
            <a:endParaRPr lang="es-MX" sz="2400" dirty="0"/>
          </a:p>
          <a:p>
            <a:r>
              <a:rPr lang="en-US" sz="2400" i="1" dirty="0"/>
              <a:t>Example: </a:t>
            </a:r>
            <a:endParaRPr lang="en-US" sz="2400" i="1" dirty="0" smtClean="0"/>
          </a:p>
          <a:p>
            <a:r>
              <a:rPr lang="en-US" sz="2400" i="1" dirty="0" smtClean="0"/>
              <a:t>Where </a:t>
            </a:r>
            <a:r>
              <a:rPr lang="en-US" sz="2400" i="1" dirty="0"/>
              <a:t>is the hamburger?</a:t>
            </a:r>
            <a:endParaRPr lang="es-MX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In the kitchen, </a:t>
            </a:r>
            <a:r>
              <a:rPr lang="en-US" sz="2400" i="1" u="sng" dirty="0">
                <a:solidFill>
                  <a:srgbClr val="FF0000"/>
                </a:solidFill>
              </a:rPr>
              <a:t>there is a </a:t>
            </a:r>
            <a:r>
              <a:rPr lang="en-US" sz="2400" i="1" dirty="0"/>
              <a:t>hamburger </a:t>
            </a:r>
            <a:r>
              <a:rPr lang="en-US" sz="2400" i="1" u="sng" dirty="0">
                <a:solidFill>
                  <a:srgbClr val="FFC000"/>
                </a:solidFill>
              </a:rPr>
              <a:t>on</a:t>
            </a:r>
            <a:r>
              <a:rPr lang="en-US" sz="2400" i="1" dirty="0"/>
              <a:t> the table.</a:t>
            </a:r>
            <a:endParaRPr lang="es-MX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i="1" u="sng" dirty="0">
                <a:solidFill>
                  <a:srgbClr val="FF0000"/>
                </a:solidFill>
              </a:rPr>
              <a:t>There is a </a:t>
            </a:r>
            <a:r>
              <a:rPr lang="en-US" sz="2400" i="1" dirty="0"/>
              <a:t>hamburger </a:t>
            </a:r>
            <a:r>
              <a:rPr lang="en-US" sz="2400" i="1" u="sng" dirty="0">
                <a:solidFill>
                  <a:srgbClr val="FFC000"/>
                </a:solidFill>
              </a:rPr>
              <a:t>between</a:t>
            </a:r>
            <a:r>
              <a:rPr lang="en-US" sz="2400" i="1" dirty="0">
                <a:solidFill>
                  <a:srgbClr val="FFC000"/>
                </a:solidFill>
              </a:rPr>
              <a:t> </a:t>
            </a:r>
            <a:r>
              <a:rPr lang="en-US" sz="2400" i="1" dirty="0"/>
              <a:t>the salt and the glass,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in the kitchen.</a:t>
            </a:r>
            <a:endParaRPr lang="es-MX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i="1" u="sng" dirty="0">
                <a:solidFill>
                  <a:srgbClr val="FF0000"/>
                </a:solidFill>
              </a:rPr>
              <a:t>There is a </a:t>
            </a:r>
            <a:r>
              <a:rPr lang="en-US" sz="2400" i="1" dirty="0"/>
              <a:t>hamburger on the dish </a:t>
            </a:r>
            <a:r>
              <a:rPr lang="en-US" sz="2400" i="1" u="sng" dirty="0">
                <a:solidFill>
                  <a:srgbClr val="FFC000"/>
                </a:solidFill>
              </a:rPr>
              <a:t>in front of </a:t>
            </a:r>
            <a:r>
              <a:rPr lang="en-US" sz="2400" i="1" dirty="0"/>
              <a:t>the fridge.</a:t>
            </a:r>
            <a:endParaRPr lang="es-MX" sz="2400" dirty="0"/>
          </a:p>
        </p:txBody>
      </p:sp>
      <p:pic>
        <p:nvPicPr>
          <p:cNvPr id="1026" name="Picture 2" descr="Resultado de imagen para flec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733">
            <a:off x="5217054" y="2996885"/>
            <a:ext cx="1757892" cy="8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9414933" y="4980001"/>
            <a:ext cx="243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FF0000"/>
                </a:solidFill>
              </a:rPr>
              <a:t>Para esta actividad NO se utiliza el verbo “</a:t>
            </a:r>
            <a:r>
              <a:rPr lang="es-MX" b="1" strike="sngStrike" dirty="0" err="1">
                <a:solidFill>
                  <a:srgbClr val="FF0000"/>
                </a:solidFill>
              </a:rPr>
              <a:t>have</a:t>
            </a:r>
            <a:r>
              <a:rPr lang="es-MX" b="1" dirty="0">
                <a:solidFill>
                  <a:srgbClr val="FF0000"/>
                </a:solidFill>
              </a:rPr>
              <a:t> ni </a:t>
            </a:r>
            <a:r>
              <a:rPr lang="es-MX" b="1" strike="sngStrike" dirty="0">
                <a:solidFill>
                  <a:srgbClr val="FF0000"/>
                </a:solidFill>
              </a:rPr>
              <a:t>has</a:t>
            </a:r>
            <a:r>
              <a:rPr lang="es-MX" b="1" dirty="0" smtClean="0">
                <a:solidFill>
                  <a:srgbClr val="FF0000"/>
                </a:solidFill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FF0000"/>
                </a:solidFill>
              </a:rPr>
              <a:t>No se usa la palabra “</a:t>
            </a:r>
            <a:r>
              <a:rPr lang="es-MX" b="1" strike="sngStrike" dirty="0" err="1" smtClean="0">
                <a:solidFill>
                  <a:srgbClr val="FF0000"/>
                </a:solidFill>
              </a:rPr>
              <a:t>this</a:t>
            </a:r>
            <a:r>
              <a:rPr lang="es-MX" b="1" dirty="0" smtClean="0">
                <a:solidFill>
                  <a:srgbClr val="FF0000"/>
                </a:solidFill>
              </a:rPr>
              <a:t> ni </a:t>
            </a:r>
            <a:r>
              <a:rPr lang="es-MX" b="1" strike="sngStrike" dirty="0" err="1" smtClean="0">
                <a:solidFill>
                  <a:srgbClr val="FF0000"/>
                </a:solidFill>
              </a:rPr>
              <a:t>is</a:t>
            </a:r>
            <a:r>
              <a:rPr lang="es-MX" b="1" dirty="0" smtClean="0">
                <a:solidFill>
                  <a:srgbClr val="FF0000"/>
                </a:solidFill>
              </a:rPr>
              <a:t> o </a:t>
            </a:r>
            <a:r>
              <a:rPr lang="es-MX" b="1" strike="sngStrike" dirty="0" smtClean="0">
                <a:solidFill>
                  <a:srgbClr val="FF0000"/>
                </a:solidFill>
              </a:rPr>
              <a:t>are</a:t>
            </a:r>
            <a:r>
              <a:rPr lang="es-MX" b="1" dirty="0" smtClean="0">
                <a:solidFill>
                  <a:srgbClr val="FF0000"/>
                </a:solidFill>
              </a:rPr>
              <a:t>”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86" y="518187"/>
            <a:ext cx="11100139" cy="1499616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Sugerencias de desarrollo de ACTIVIDAD </a:t>
            </a:r>
            <a:r>
              <a:rPr lang="es-MX" sz="3200" b="1" dirty="0">
                <a:solidFill>
                  <a:srgbClr val="002060"/>
                </a:solidFill>
              </a:rPr>
              <a:t>INTEGRADORA </a:t>
            </a:r>
            <a:r>
              <a:rPr lang="es-MX" sz="3200" b="1" dirty="0" smtClean="0">
                <a:solidFill>
                  <a:srgbClr val="002060"/>
                </a:solidFill>
              </a:rPr>
              <a:t>3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2835" y="1736947"/>
            <a:ext cx="11679098" cy="26868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1600" dirty="0" smtClean="0"/>
              <a:t> Realizar </a:t>
            </a:r>
            <a:r>
              <a:rPr lang="es-MX" sz="16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</a:t>
            </a:r>
            <a:r>
              <a:rPr lang="es-MX" sz="1600" dirty="0" smtClean="0">
                <a:solidFill>
                  <a:schemeClr val="accent2"/>
                </a:solidFill>
              </a:rPr>
              <a:t> </a:t>
            </a:r>
            <a:r>
              <a:rPr lang="es-MX" sz="1600" dirty="0" smtClean="0"/>
              <a:t>oraciones </a:t>
            </a:r>
            <a:r>
              <a:rPr lang="es-MX" sz="1600" b="1" dirty="0" smtClean="0">
                <a:solidFill>
                  <a:schemeClr val="accent2"/>
                </a:solidFill>
              </a:rPr>
              <a:t>sencillas</a:t>
            </a:r>
            <a:r>
              <a:rPr lang="es-MX" sz="1600" dirty="0" smtClean="0"/>
              <a:t> pero completas por cada pregunta, utiliza los modelos que se presentan en los recursos. Por completa quiere decir que presenta los siguientes elementos de vocabulario:</a:t>
            </a:r>
          </a:p>
          <a:p>
            <a:pPr algn="ctr"/>
            <a:r>
              <a:rPr lang="es-MX" sz="1600" dirty="0" smtClean="0"/>
              <a:t>(Habitación de la casa) + </a:t>
            </a:r>
            <a:r>
              <a:rPr lang="es-MX" sz="1600" b="1" dirty="0" err="1">
                <a:solidFill>
                  <a:schemeClr val="accent2"/>
                </a:solidFill>
              </a:rPr>
              <a:t>t</a:t>
            </a:r>
            <a:r>
              <a:rPr lang="es-MX" sz="1600" b="1" dirty="0" err="1" smtClean="0">
                <a:solidFill>
                  <a:schemeClr val="accent2"/>
                </a:solidFill>
              </a:rPr>
              <a:t>here</a:t>
            </a:r>
            <a:r>
              <a:rPr lang="es-MX" sz="1600" b="1" dirty="0" smtClean="0">
                <a:solidFill>
                  <a:schemeClr val="accent2"/>
                </a:solidFill>
              </a:rPr>
              <a:t> </a:t>
            </a:r>
            <a:r>
              <a:rPr lang="es-MX" sz="1600" b="1" dirty="0" err="1" smtClean="0">
                <a:solidFill>
                  <a:schemeClr val="accent2"/>
                </a:solidFill>
              </a:rPr>
              <a:t>is</a:t>
            </a:r>
            <a:r>
              <a:rPr lang="es-MX" sz="1600" b="1" dirty="0" smtClean="0">
                <a:solidFill>
                  <a:schemeClr val="accent2"/>
                </a:solidFill>
              </a:rPr>
              <a:t>/are </a:t>
            </a:r>
            <a:r>
              <a:rPr lang="es-MX" sz="1600" dirty="0" smtClean="0"/>
              <a:t>+ objeto + preposición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1600" dirty="0" smtClean="0"/>
              <a:t> Utilizar signos de puntuación (comas y puntos finales) sobre todo en la descripción de la sala.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1600" dirty="0"/>
              <a:t> </a:t>
            </a:r>
            <a:r>
              <a:rPr lang="es-MX" sz="1600" dirty="0" smtClean="0"/>
              <a:t>Utiliza el vocabulario que se presentan en plataforma, el orden de las oraciones es muy importante. </a:t>
            </a:r>
            <a:r>
              <a:rPr lang="es-MX" sz="1600" b="1" dirty="0" smtClean="0">
                <a:solidFill>
                  <a:schemeClr val="accent2"/>
                </a:solidFill>
              </a:rPr>
              <a:t>NO</a:t>
            </a:r>
            <a:r>
              <a:rPr lang="es-MX" sz="1600" dirty="0" smtClean="0">
                <a:solidFill>
                  <a:schemeClr val="accent2"/>
                </a:solidFill>
              </a:rPr>
              <a:t> </a:t>
            </a:r>
            <a:r>
              <a:rPr lang="es-MX" sz="1600" dirty="0" smtClean="0"/>
              <a:t>alteres el orden como lo hacemos en español, el traductor no puede elegir el orden de los elementos, tú sí.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1600" dirty="0"/>
              <a:t> </a:t>
            </a:r>
            <a:r>
              <a:rPr lang="es-MX" sz="1600" dirty="0" smtClean="0"/>
              <a:t>Verifica ortografía a través de Word con la tecla F7.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1600" dirty="0"/>
              <a:t> </a:t>
            </a:r>
            <a:r>
              <a:rPr lang="es-MX" sz="1600" dirty="0" smtClean="0"/>
              <a:t>Evitar el uso del traductor, úsalo sólo para la pronunciación. Si quieres saber cómo escribir una palabra revisa los recursos o el diccionario </a:t>
            </a:r>
            <a:r>
              <a:rPr lang="es-MX" sz="1600" dirty="0" err="1" smtClean="0"/>
              <a:t>Wordreference</a:t>
            </a:r>
            <a:r>
              <a:rPr lang="es-MX" sz="16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1600" dirty="0" smtClean="0"/>
              <a:t>Para que el audio no rebase del tiempo establecido, sólo lee la pregunta y una de las tres respuestas la que desees.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59292" y="4749227"/>
            <a:ext cx="10557933" cy="1843914"/>
          </a:xfrm>
          <a:prstGeom prst="rect">
            <a:avLst/>
          </a:prstGeom>
          <a:solidFill>
            <a:srgbClr val="CFA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4" descr="Resultado de imagen para prepa en linea s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385" y="376238"/>
            <a:ext cx="1473681" cy="1041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4" name="CuadroTexto 3"/>
          <p:cNvSpPr txBox="1"/>
          <p:nvPr/>
        </p:nvSpPr>
        <p:spPr>
          <a:xfrm>
            <a:off x="741201" y="4801663"/>
            <a:ext cx="10544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>
                <a:solidFill>
                  <a:schemeClr val="tx2">
                    <a:lumMod val="75000"/>
                  </a:schemeClr>
                </a:solidFill>
              </a:rPr>
              <a:t>ATENCIÓN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No es lo mismo decir “hay” en español que en inglés, la expresión a utilizar es: 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there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a (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an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)/ 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there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are #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Para esta actividad NO se utiliza el verbo “</a:t>
            </a:r>
            <a:r>
              <a:rPr lang="es-MX" b="1" strike="sngStrike" dirty="0" err="1" smtClean="0">
                <a:solidFill>
                  <a:schemeClr val="tx2">
                    <a:lumMod val="75000"/>
                  </a:schemeClr>
                </a:solidFill>
              </a:rPr>
              <a:t>have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ni </a:t>
            </a:r>
            <a:r>
              <a:rPr lang="es-MX" b="1" strike="sngStrike" dirty="0" smtClean="0">
                <a:solidFill>
                  <a:schemeClr val="tx2">
                    <a:lumMod val="75000"/>
                  </a:schemeClr>
                </a:solidFill>
              </a:rPr>
              <a:t>has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ni mucho menos </a:t>
            </a:r>
            <a:r>
              <a:rPr lang="es-MX" b="1" strike="sngStrike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s-MX" b="1" strike="sngStrike" dirty="0" err="1" smtClean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es-MX" b="1" strike="sngStrike" dirty="0" smtClean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es-MX" b="1" strike="sngStrike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MX" b="1" strike="sngStrik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es-MX" b="1" strike="sngStrike" dirty="0" smtClean="0">
                <a:solidFill>
                  <a:schemeClr val="tx2">
                    <a:lumMod val="75000"/>
                  </a:schemeClr>
                </a:solidFill>
              </a:rPr>
              <a:t>are”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Si indicas que “hay una sola cosa” se dice: 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There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a/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an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…el “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one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” no se necesita.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No omitas pronombre (objeto) por el que se pregunta.</a:t>
            </a:r>
          </a:p>
        </p:txBody>
      </p:sp>
    </p:spTree>
    <p:extLst>
      <p:ext uri="{BB962C8B-B14F-4D97-AF65-F5344CB8AC3E}">
        <p14:creationId xmlns:p14="http://schemas.microsoft.com/office/powerpoint/2010/main" val="27486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Actividad</a:t>
            </a:r>
            <a:r>
              <a:rPr lang="en-US" sz="4000" b="1" dirty="0"/>
              <a:t> </a:t>
            </a:r>
            <a:r>
              <a:rPr lang="en-US" sz="4000" b="1" dirty="0" err="1"/>
              <a:t>integradora</a:t>
            </a:r>
            <a:r>
              <a:rPr lang="en-US" sz="4000" b="1" dirty="0"/>
              <a:t> 4. Come to my house</a:t>
            </a:r>
          </a:p>
        </p:txBody>
      </p:sp>
      <p:pic>
        <p:nvPicPr>
          <p:cNvPr id="7" name="Picture 4" descr="Resultado de imagen para prepa en linea s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852" y="64516"/>
            <a:ext cx="1473681" cy="1041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8" name="Rectángulo 7"/>
          <p:cNvSpPr/>
          <p:nvPr/>
        </p:nvSpPr>
        <p:spPr>
          <a:xfrm>
            <a:off x="7501466" y="2525369"/>
            <a:ext cx="40894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C000"/>
                </a:solidFill>
              </a:rPr>
              <a:t>Proporcionarás </a:t>
            </a:r>
            <a:r>
              <a:rPr lang="es-MX" sz="2800" b="1" dirty="0">
                <a:solidFill>
                  <a:srgbClr val="FFC000"/>
                </a:solidFill>
              </a:rPr>
              <a:t>información en inglés para </a:t>
            </a:r>
            <a:r>
              <a:rPr lang="es-MX" sz="2800" b="1" dirty="0">
                <a:solidFill>
                  <a:srgbClr val="7030A0"/>
                </a:solidFill>
              </a:rPr>
              <a:t>localizar lugares de interés en un área </a:t>
            </a:r>
            <a:r>
              <a:rPr lang="es-MX" sz="2800" b="1" dirty="0" smtClean="0">
                <a:solidFill>
                  <a:srgbClr val="7030A0"/>
                </a:solidFill>
              </a:rPr>
              <a:t>determinada </a:t>
            </a:r>
            <a:r>
              <a:rPr lang="es-MX" sz="2800" b="1" dirty="0" smtClean="0">
                <a:solidFill>
                  <a:schemeClr val="accent5"/>
                </a:solidFill>
              </a:rPr>
              <a:t>(mediante el uso del </a:t>
            </a:r>
            <a:r>
              <a:rPr lang="es-MX" sz="2800" b="1" u="sng" dirty="0" smtClean="0">
                <a:solidFill>
                  <a:schemeClr val="accent5"/>
                </a:solidFill>
              </a:rPr>
              <a:t>imperativo</a:t>
            </a:r>
            <a:r>
              <a:rPr lang="es-MX" sz="2800" b="1" dirty="0" smtClean="0">
                <a:solidFill>
                  <a:schemeClr val="accent5"/>
                </a:solidFill>
              </a:rPr>
              <a:t> no futuro).</a:t>
            </a:r>
            <a:endParaRPr lang="en-US" sz="2800" b="1" i="0" dirty="0">
              <a:solidFill>
                <a:schemeClr val="accent5"/>
              </a:solidFill>
              <a:effectLst/>
              <a:latin typeface="Roboto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48625" y="1560661"/>
            <a:ext cx="1680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latin typeface="Agency FB" panose="020B0503020202020204" pitchFamily="34" charset="0"/>
              </a:rPr>
              <a:t>Apellidos_Nombre_S1AI2</a:t>
            </a:r>
            <a:endParaRPr lang="es-MX" sz="1400" dirty="0">
              <a:latin typeface="Agency FB" panose="020B0503020202020204" pitchFamily="34" charset="0"/>
            </a:endParaRPr>
          </a:p>
        </p:txBody>
      </p:sp>
      <p:pic>
        <p:nvPicPr>
          <p:cNvPr id="12" name="Picture 2" descr="Resultado de imagen para aud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51" y="5387659"/>
            <a:ext cx="946684" cy="94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1953155"/>
            <a:ext cx="6657685" cy="289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1" y="5502663"/>
            <a:ext cx="716677" cy="7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843866" y="5508332"/>
            <a:ext cx="855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Hay que evitar pensar en español: “tu vas a caminar</a:t>
            </a:r>
            <a:r>
              <a:rPr lang="es-MX" dirty="0" smtClean="0">
                <a:solidFill>
                  <a:srgbClr val="FF0000"/>
                </a:solidFill>
              </a:rPr>
              <a:t>…/ Tu tienes que caminar”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s-MX" dirty="0" err="1" smtClean="0">
                <a:solidFill>
                  <a:srgbClr val="FF0000"/>
                </a:solidFill>
              </a:rPr>
              <a:t>You</a:t>
            </a:r>
            <a:r>
              <a:rPr lang="es-MX" dirty="0" smtClean="0">
                <a:solidFill>
                  <a:srgbClr val="FF0000"/>
                </a:solidFill>
              </a:rPr>
              <a:t> are </a:t>
            </a:r>
            <a:r>
              <a:rPr lang="es-MX" dirty="0" err="1" smtClean="0">
                <a:solidFill>
                  <a:srgbClr val="FF0000"/>
                </a:solidFill>
              </a:rPr>
              <a:t>going</a:t>
            </a:r>
            <a:r>
              <a:rPr lang="es-MX" dirty="0" smtClean="0">
                <a:solidFill>
                  <a:srgbClr val="FF0000"/>
                </a:solidFill>
              </a:rPr>
              <a:t> to </a:t>
            </a:r>
            <a:r>
              <a:rPr lang="es-MX" dirty="0" err="1" smtClean="0">
                <a:solidFill>
                  <a:srgbClr val="FF0000"/>
                </a:solidFill>
              </a:rPr>
              <a:t>cross</a:t>
            </a:r>
            <a:r>
              <a:rPr lang="es-MX" dirty="0" smtClean="0">
                <a:solidFill>
                  <a:srgbClr val="FF0000"/>
                </a:solidFill>
              </a:rPr>
              <a:t>…/ </a:t>
            </a:r>
            <a:r>
              <a:rPr lang="es-MX" dirty="0" err="1">
                <a:solidFill>
                  <a:srgbClr val="FF0000"/>
                </a:solidFill>
              </a:rPr>
              <a:t>You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will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cross</a:t>
            </a:r>
            <a:r>
              <a:rPr lang="es-MX" dirty="0">
                <a:solidFill>
                  <a:srgbClr val="FF0000"/>
                </a:solidFill>
              </a:rPr>
              <a:t> a</a:t>
            </a:r>
            <a:r>
              <a:rPr lang="es-MX" dirty="0" smtClean="0">
                <a:solidFill>
                  <a:srgbClr val="FF0000"/>
                </a:solidFill>
              </a:rPr>
              <a:t>…/ </a:t>
            </a:r>
            <a:r>
              <a:rPr lang="es-MX" dirty="0" err="1" smtClean="0">
                <a:solidFill>
                  <a:srgbClr val="FF0000"/>
                </a:solidFill>
              </a:rPr>
              <a:t>You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must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walk</a:t>
            </a:r>
            <a:r>
              <a:rPr lang="es-MX" dirty="0" smtClean="0">
                <a:solidFill>
                  <a:srgbClr val="FF0000"/>
                </a:solidFill>
              </a:rPr>
              <a:t> 5 metres…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s-MX" dirty="0" smtClean="0"/>
              <a:t> </a:t>
            </a:r>
          </a:p>
          <a:p>
            <a:r>
              <a:rPr lang="es-MX" dirty="0" smtClean="0">
                <a:solidFill>
                  <a:srgbClr val="00B050"/>
                </a:solidFill>
              </a:rPr>
              <a:t>En inglés se debe pensar: “Camina 5 calles, gira a la derecha…”</a:t>
            </a:r>
            <a:endParaRPr lang="es-MX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prepa en linea s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852" y="64516"/>
            <a:ext cx="1473681" cy="1041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7" name="Rectángulo 6"/>
          <p:cNvSpPr/>
          <p:nvPr/>
        </p:nvSpPr>
        <p:spPr>
          <a:xfrm rot="16200000">
            <a:off x="-314375" y="1271462"/>
            <a:ext cx="1680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latin typeface="Agency FB" panose="020B0503020202020204" pitchFamily="34" charset="0"/>
              </a:rPr>
              <a:t>Apellidos_Nombre_S1AI2</a:t>
            </a:r>
            <a:endParaRPr lang="es-MX" sz="1400" dirty="0">
              <a:latin typeface="Agency FB" panose="020B05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461"/>
            <a:ext cx="12192000" cy="46176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18894" y="4971141"/>
            <a:ext cx="9136747" cy="167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First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7F7F7F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walk </a:t>
            </a:r>
            <a:r>
              <a:rPr lang="en-US" b="1" i="1" dirty="0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straight ahead </a:t>
            </a:r>
            <a:r>
              <a:rPr lang="en-US" i="1" u="sng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on Queen’s Avenue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7F7F7F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 the north. </a:t>
            </a:r>
            <a:endParaRPr lang="en-US" i="1" dirty="0" smtClean="0">
              <a:solidFill>
                <a:srgbClr val="7F7F7F"/>
              </a:solidFill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After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that,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7F7F7F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pass three buildings: </a:t>
            </a:r>
            <a:r>
              <a:rPr lang="en-US" i="1" u="sng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bookshop </a:t>
            </a:r>
            <a:r>
              <a:rPr lang="en-US" i="1" dirty="0">
                <a:solidFill>
                  <a:srgbClr val="7F7F7F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which is orange, </a:t>
            </a:r>
            <a:r>
              <a:rPr lang="en-US" i="1" u="sng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 hotel </a:t>
            </a:r>
            <a:r>
              <a:rPr lang="en-US" i="1" dirty="0">
                <a:solidFill>
                  <a:srgbClr val="7F7F7F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that is blue and the </a:t>
            </a:r>
            <a:r>
              <a:rPr lang="en-US" i="1" u="sng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newsagents</a:t>
            </a:r>
            <a:r>
              <a:rPr lang="en-US" i="1" dirty="0">
                <a:solidFill>
                  <a:srgbClr val="7F7F7F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that is yellow. </a:t>
            </a:r>
            <a:endParaRPr lang="en-US" i="1" dirty="0" smtClean="0">
              <a:solidFill>
                <a:srgbClr val="7F7F7F"/>
              </a:solidFill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Then</a:t>
            </a:r>
            <a:r>
              <a:rPr lang="en-US" i="1" dirty="0" smtClean="0">
                <a:solidFill>
                  <a:srgbClr val="7F7F7F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turn right </a:t>
            </a:r>
            <a:r>
              <a:rPr lang="en-US" i="1" u="sng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on Oxford Street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7F7F7F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and walking. The bakery is </a:t>
            </a:r>
            <a:r>
              <a:rPr lang="en-US" b="1" i="1" dirty="0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next to the </a:t>
            </a:r>
            <a:r>
              <a:rPr lang="en-US" i="1" dirty="0">
                <a:solidFill>
                  <a:srgbClr val="7F7F7F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newsagents.</a:t>
            </a:r>
            <a:endParaRPr lang="es-MX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esultado de imagen para flec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2154">
            <a:off x="873770" y="4974219"/>
            <a:ext cx="1757892" cy="8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ector 9"/>
          <p:cNvSpPr/>
          <p:nvPr/>
        </p:nvSpPr>
        <p:spPr>
          <a:xfrm>
            <a:off x="8460591" y="1102992"/>
            <a:ext cx="3148423" cy="271631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8460591" y="1445487"/>
            <a:ext cx="35019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FF0000"/>
                </a:solidFill>
              </a:rPr>
              <a:t>Inicia todas las respuestas con: </a:t>
            </a:r>
            <a:r>
              <a:rPr lang="es-MX" b="1" i="1" dirty="0" err="1" smtClean="0">
                <a:solidFill>
                  <a:srgbClr val="FF0000"/>
                </a:solidFill>
              </a:rPr>
              <a:t>First</a:t>
            </a:r>
            <a:endParaRPr lang="es-MX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FF0000"/>
                </a:solidFill>
              </a:rPr>
              <a:t>Seguido de uno de los siguientes verbos: </a:t>
            </a:r>
            <a:r>
              <a:rPr lang="es-MX" b="1" i="1" dirty="0" err="1" smtClean="0">
                <a:solidFill>
                  <a:srgbClr val="FF0000"/>
                </a:solidFill>
              </a:rPr>
              <a:t>walk</a:t>
            </a:r>
            <a:r>
              <a:rPr lang="es-MX" b="1" i="1" dirty="0" smtClean="0">
                <a:solidFill>
                  <a:srgbClr val="FF0000"/>
                </a:solidFill>
              </a:rPr>
              <a:t> / </a:t>
            </a:r>
            <a:r>
              <a:rPr lang="es-MX" b="1" i="1" dirty="0" err="1" smtClean="0">
                <a:solidFill>
                  <a:srgbClr val="FF0000"/>
                </a:solidFill>
              </a:rPr>
              <a:t>pass</a:t>
            </a:r>
            <a:r>
              <a:rPr lang="es-MX" b="1" i="1" dirty="0" smtClean="0">
                <a:solidFill>
                  <a:srgbClr val="FF0000"/>
                </a:solidFill>
              </a:rPr>
              <a:t> / </a:t>
            </a:r>
            <a:r>
              <a:rPr lang="es-MX" b="1" i="1" dirty="0" err="1" smtClean="0">
                <a:solidFill>
                  <a:srgbClr val="FF0000"/>
                </a:solidFill>
              </a:rPr>
              <a:t>turn</a:t>
            </a:r>
            <a:r>
              <a:rPr lang="es-MX" b="1" i="1" dirty="0" smtClean="0">
                <a:solidFill>
                  <a:srgbClr val="FF0000"/>
                </a:solidFill>
              </a:rPr>
              <a:t> </a:t>
            </a:r>
            <a:r>
              <a:rPr lang="es-MX" b="1" i="1" dirty="0" err="1" smtClean="0">
                <a:solidFill>
                  <a:srgbClr val="FF0000"/>
                </a:solidFill>
              </a:rPr>
              <a:t>right</a:t>
            </a:r>
            <a:r>
              <a:rPr lang="es-MX" b="1" i="1" dirty="0" smtClean="0">
                <a:solidFill>
                  <a:srgbClr val="FF0000"/>
                </a:solidFill>
              </a:rPr>
              <a:t>/</a:t>
            </a:r>
            <a:r>
              <a:rPr lang="es-MX" b="1" i="1" dirty="0" err="1" smtClean="0">
                <a:solidFill>
                  <a:srgbClr val="FF0000"/>
                </a:solidFill>
              </a:rPr>
              <a:t>turn</a:t>
            </a:r>
            <a:r>
              <a:rPr lang="es-MX" b="1" i="1" dirty="0" smtClean="0">
                <a:solidFill>
                  <a:srgbClr val="FF0000"/>
                </a:solidFill>
              </a:rPr>
              <a:t> </a:t>
            </a:r>
            <a:r>
              <a:rPr lang="es-MX" b="1" i="1" dirty="0" err="1" smtClean="0">
                <a:solidFill>
                  <a:srgbClr val="FF0000"/>
                </a:solidFill>
              </a:rPr>
              <a:t>left</a:t>
            </a:r>
            <a:endParaRPr lang="es-MX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FF0000"/>
                </a:solidFill>
              </a:rPr>
              <a:t>Guía a la persona mediante nombre de calles y edificios.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3338" y="3978412"/>
            <a:ext cx="11709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Utiliza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adverbios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tiempo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first, after,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then.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Estas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palabras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te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darán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orden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a las ideas para que la persona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llegue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donde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tiene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que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ser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s-MX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133" y="294864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</a:rPr>
              <a:t>Sugerencia de desarrollo de ACTIVIDAD </a:t>
            </a:r>
            <a:r>
              <a:rPr lang="es-MX" sz="2800" b="1" dirty="0">
                <a:solidFill>
                  <a:srgbClr val="002060"/>
                </a:solidFill>
              </a:rPr>
              <a:t>INTEGRADORA 4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6360" y="1676052"/>
            <a:ext cx="11687705" cy="42503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/>
              <a:t> Realizar oraciones imperativas (son las que carecen de pronombre, son ordenes) sencillas, utilizando los modelos que se presentan en los recursos. Los verbos que usarás son: </a:t>
            </a:r>
            <a:r>
              <a:rPr lang="es-MX" sz="2000" b="1" dirty="0" err="1" smtClean="0">
                <a:solidFill>
                  <a:schemeClr val="accent5">
                    <a:lumMod val="75000"/>
                  </a:schemeClr>
                </a:solidFill>
              </a:rPr>
              <a:t>First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000" b="1" u="sng" dirty="0" err="1" smtClean="0">
                <a:solidFill>
                  <a:schemeClr val="accent5">
                    <a:lumMod val="75000"/>
                  </a:schemeClr>
                </a:solidFill>
              </a:rPr>
              <a:t>pass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 o </a:t>
            </a:r>
            <a:r>
              <a:rPr lang="es-MX" sz="2000" b="1" dirty="0" err="1" smtClean="0">
                <a:solidFill>
                  <a:schemeClr val="accent5">
                    <a:lumMod val="75000"/>
                  </a:schemeClr>
                </a:solidFill>
              </a:rPr>
              <a:t>First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000" b="1" u="sng" dirty="0" err="1" smtClean="0">
                <a:solidFill>
                  <a:schemeClr val="accent5">
                    <a:lumMod val="75000"/>
                  </a:schemeClr>
                </a:solidFill>
              </a:rPr>
              <a:t>walk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 o </a:t>
            </a:r>
            <a:r>
              <a:rPr lang="es-MX" sz="2000" b="1" dirty="0" err="1" smtClean="0">
                <a:solidFill>
                  <a:schemeClr val="accent5">
                    <a:lumMod val="75000"/>
                  </a:schemeClr>
                </a:solidFill>
              </a:rPr>
              <a:t>First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000" b="1" u="sng" dirty="0" err="1" smtClean="0">
                <a:solidFill>
                  <a:schemeClr val="accent5">
                    <a:lumMod val="75000"/>
                  </a:schemeClr>
                </a:solidFill>
              </a:rPr>
              <a:t>turn</a:t>
            </a:r>
            <a:r>
              <a:rPr lang="es-MX" sz="20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000" b="1" u="sng" dirty="0" err="1" smtClean="0">
                <a:solidFill>
                  <a:schemeClr val="accent5">
                    <a:lumMod val="75000"/>
                  </a:schemeClr>
                </a:solidFill>
              </a:rPr>
              <a:t>right</a:t>
            </a:r>
            <a:r>
              <a:rPr lang="es-MX" sz="2000" b="1" u="sng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s-MX" sz="2000" b="1" u="sng" dirty="0" err="1" smtClean="0">
                <a:solidFill>
                  <a:schemeClr val="accent5">
                    <a:lumMod val="75000"/>
                  </a:schemeClr>
                </a:solidFill>
              </a:rPr>
              <a:t>left</a:t>
            </a:r>
            <a:endParaRPr lang="es-MX" sz="20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/>
              <a:t> </a:t>
            </a:r>
            <a:r>
              <a:rPr lang="es-MX" sz="2000" dirty="0" smtClean="0"/>
              <a:t>Utilizar signos de puntuación (comas y puntos finales).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/>
              <a:t> Utilizar el vocabulario que se presenta en los recursos.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/>
              <a:t> </a:t>
            </a:r>
            <a:r>
              <a:rPr lang="es-MX" sz="2000" dirty="0" smtClean="0"/>
              <a:t>Verifica ortografía a través de tecla F7.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/>
              <a:t>Verifica la pronunciación con el sitio web: </a:t>
            </a:r>
            <a:r>
              <a:rPr lang="es-MX" sz="2000" dirty="0" err="1" smtClean="0"/>
              <a:t>TTSReader</a:t>
            </a:r>
            <a:r>
              <a:rPr lang="es-MX" sz="2000" dirty="0" smtClean="0"/>
              <a:t>. La duración máxima es de 1m 30 </a:t>
            </a:r>
            <a:r>
              <a:rPr lang="es-MX" sz="2000" dirty="0" err="1" smtClean="0"/>
              <a:t>seg</a:t>
            </a:r>
            <a:r>
              <a:rPr lang="es-MX" sz="20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/>
              <a:t> </a:t>
            </a:r>
            <a:r>
              <a:rPr lang="es-MX" sz="2000" dirty="0" smtClean="0"/>
              <a:t>Evitar el uso del traductor.</a:t>
            </a:r>
          </a:p>
        </p:txBody>
      </p:sp>
      <p:pic>
        <p:nvPicPr>
          <p:cNvPr id="5" name="Picture 4" descr="Resultado de imagen para prepa en linea s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385" y="376238"/>
            <a:ext cx="1473681" cy="1041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7" name="Rectángulo 6"/>
          <p:cNvSpPr/>
          <p:nvPr/>
        </p:nvSpPr>
        <p:spPr>
          <a:xfrm>
            <a:off x="266360" y="4593542"/>
            <a:ext cx="11773240" cy="2092881"/>
          </a:xfrm>
          <a:prstGeom prst="rect">
            <a:avLst/>
          </a:prstGeom>
          <a:solidFill>
            <a:srgbClr val="CFA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338667" y="4593543"/>
            <a:ext cx="119845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u="sng" dirty="0" smtClean="0">
                <a:solidFill>
                  <a:schemeClr val="tx2">
                    <a:lumMod val="50000"/>
                  </a:schemeClr>
                </a:solidFill>
              </a:rPr>
              <a:t>ATENCIÓN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No se usa la expresión “</a:t>
            </a:r>
            <a:r>
              <a:rPr lang="es-MX" sz="1600" b="1" dirty="0" err="1" smtClean="0">
                <a:solidFill>
                  <a:srgbClr val="FF0000"/>
                </a:solidFill>
              </a:rPr>
              <a:t>will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”, se usa imperativo (orden).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No se dice: “</a:t>
            </a:r>
            <a:r>
              <a:rPr lang="es-MX" sz="1600" b="1" i="1" dirty="0" err="1" smtClean="0">
                <a:solidFill>
                  <a:srgbClr val="FF0000"/>
                </a:solidFill>
              </a:rPr>
              <a:t>You</a:t>
            </a:r>
            <a:r>
              <a:rPr lang="es-MX" sz="1600" b="1" i="1" dirty="0" smtClean="0">
                <a:solidFill>
                  <a:srgbClr val="FF0000"/>
                </a:solidFill>
              </a:rPr>
              <a:t> </a:t>
            </a:r>
            <a:r>
              <a:rPr lang="es-MX" sz="1600" b="1" i="1" dirty="0" err="1" smtClean="0">
                <a:solidFill>
                  <a:srgbClr val="FF0000"/>
                </a:solidFill>
              </a:rPr>
              <a:t>have</a:t>
            </a:r>
            <a:r>
              <a:rPr lang="es-MX" sz="1600" b="1" i="1" dirty="0" smtClean="0">
                <a:solidFill>
                  <a:srgbClr val="FF0000"/>
                </a:solidFill>
              </a:rPr>
              <a:t> to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…” (es un tema más avanzado, ahora enfócate a la forma imperativa)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i="1" dirty="0" err="1" smtClean="0">
                <a:solidFill>
                  <a:srgbClr val="FF0000"/>
                </a:solidFill>
              </a:rPr>
              <a:t>This</a:t>
            </a:r>
            <a:r>
              <a:rPr lang="es-MX" sz="1600" b="1" dirty="0" smtClean="0">
                <a:solidFill>
                  <a:srgbClr val="FF0000"/>
                </a:solidFill>
              </a:rPr>
              <a:t> 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significa: esta (pronombre demostrativo), el verbo está es </a:t>
            </a:r>
            <a:r>
              <a:rPr lang="es-MX" sz="1600" b="1" i="1" u="sng" dirty="0" err="1" smtClean="0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, no uses el traductor.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Para indicar nombre de calles la preposición es: </a:t>
            </a:r>
            <a:r>
              <a:rPr lang="es-MX" sz="1600" b="1" u="sng" dirty="0" smtClean="0">
                <a:solidFill>
                  <a:srgbClr val="00B050"/>
                </a:solidFill>
              </a:rPr>
              <a:t>ON</a:t>
            </a:r>
            <a:r>
              <a:rPr lang="es-MX" sz="1600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Reforma </a:t>
            </a:r>
            <a:r>
              <a:rPr lang="es-MX" sz="1600" b="1" u="sng" dirty="0" err="1" smtClean="0">
                <a:solidFill>
                  <a:srgbClr val="00B050"/>
                </a:solidFill>
              </a:rPr>
              <a:t>A</a:t>
            </a:r>
            <a:r>
              <a:rPr lang="es-MX" sz="1600" b="1" dirty="0" err="1" smtClean="0">
                <a:solidFill>
                  <a:schemeClr val="tx2">
                    <a:lumMod val="50000"/>
                  </a:schemeClr>
                </a:solidFill>
              </a:rPr>
              <a:t>venue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Para indicar la ubicación inicia con la palabra: </a:t>
            </a:r>
            <a:r>
              <a:rPr lang="es-MX" sz="1600" b="1" dirty="0" err="1" smtClean="0">
                <a:solidFill>
                  <a:schemeClr val="tx2">
                    <a:lumMod val="50000"/>
                  </a:schemeClr>
                </a:solidFill>
              </a:rPr>
              <a:t>First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1600" b="1" dirty="0" err="1" smtClean="0">
                <a:solidFill>
                  <a:schemeClr val="tx2">
                    <a:lumMod val="50000"/>
                  </a:schemeClr>
                </a:solidFill>
              </a:rPr>
              <a:t>walk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1600" b="1" dirty="0" err="1" smtClean="0">
                <a:solidFill>
                  <a:schemeClr val="tx2">
                    <a:lumMod val="50000"/>
                  </a:schemeClr>
                </a:solidFill>
              </a:rPr>
              <a:t>straight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1600" b="1" dirty="0" err="1" smtClean="0">
                <a:solidFill>
                  <a:schemeClr val="tx2">
                    <a:lumMod val="50000"/>
                  </a:schemeClr>
                </a:solidFill>
              </a:rPr>
              <a:t>ahead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… no se dice como en español: camina 5 pasos, camina como 5 minutos, no se pide taxi, cruza, atraviesa,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Comprueba que tu audio esté bien compartido</a:t>
            </a:r>
            <a:r>
              <a:rPr lang="es-MX" sz="16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32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866</Words>
  <Application>Microsoft Office PowerPoint</Application>
  <PresentationFormat>Panorámica</PresentationFormat>
  <Paragraphs>63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Cambria</vt:lpstr>
      <vt:lpstr>Roboto</vt:lpstr>
      <vt:lpstr>Times New Roman</vt:lpstr>
      <vt:lpstr>Wingdings</vt:lpstr>
      <vt:lpstr>Tema de Office</vt:lpstr>
      <vt:lpstr>GUIA PARA AI3 Y AI4</vt:lpstr>
      <vt:lpstr>SEMANA 2.  Unidad 2. Where is my…? </vt:lpstr>
      <vt:lpstr>Actividad integradora 3. Be my guest</vt:lpstr>
      <vt:lpstr>Presentación de PowerPoint</vt:lpstr>
      <vt:lpstr>Sugerencias de desarrollo de ACTIVIDAD INTEGRADORA 3</vt:lpstr>
      <vt:lpstr>Actividad integradora 4. Come to my house</vt:lpstr>
      <vt:lpstr>Presentación de PowerPoint</vt:lpstr>
      <vt:lpstr>Sugerencia de desarrollo de ACTIVIDAD INTEGRADORA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L. Ballesteros Mtz.</dc:creator>
  <cp:lastModifiedBy>Ana Maria Vargas Carrillo</cp:lastModifiedBy>
  <cp:revision>4</cp:revision>
  <dcterms:created xsi:type="dcterms:W3CDTF">2018-09-27T02:08:22Z</dcterms:created>
  <dcterms:modified xsi:type="dcterms:W3CDTF">2021-03-18T03:15:14Z</dcterms:modified>
</cp:coreProperties>
</file>