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9144000"/>
  <p:notesSz cx="6858000" cy="9144000"/>
  <p:embeddedFontLst>
    <p:embeddedFont>
      <p:font typeface="Corsiva"/>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Corsiva-bold.fntdata"/><Relationship Id="rId30" Type="http://schemas.openxmlformats.org/officeDocument/2006/relationships/font" Target="fonts/Corsiva-regular.fntdata"/><Relationship Id="rId11" Type="http://schemas.openxmlformats.org/officeDocument/2006/relationships/slide" Target="slides/slide6.xml"/><Relationship Id="rId33" Type="http://schemas.openxmlformats.org/officeDocument/2006/relationships/font" Target="fonts/Corsiva-boldItalic.fntdata"/><Relationship Id="rId10" Type="http://schemas.openxmlformats.org/officeDocument/2006/relationships/slide" Target="slides/slide5.xml"/><Relationship Id="rId32" Type="http://schemas.openxmlformats.org/officeDocument/2006/relationships/font" Target="fonts/Corsiva-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ru-RU"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7" name="Google Shape;157;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0" name="Google Shape;250;p1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ru-RU"/>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9" name="Google Shape;259;p1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ru-RU"/>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p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0" name="Google Shape;270;p1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ru-RU"/>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 name="Google Shape;279;p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0" name="Google Shape;280;p1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ru-RU"/>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p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4" name="Google Shape;294;p1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ru-RU"/>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p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6" name="Google Shape;306;p1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ru-RU"/>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p1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7" name="Google Shape;317;p1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ru-RU"/>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7" name="Google Shape;327;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4" name="Google Shape;334;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1" name="Google Shape;341;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7" name="Google Shape;167;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8" name="Google Shape;348;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2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6" name="Google Shape;356;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2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5" name="Google Shape;365;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2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3" name="Google Shape;373;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0" name="Google Shape;380;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5" name="Google Shape;175;p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ru-RU"/>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p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ru-RU"/>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5" name="Google Shape;195;p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ru-RU"/>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5" name="Google Shape;205;p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ru-RU"/>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p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6" name="Google Shape;216;p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ru-RU"/>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p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6" name="Google Shape;226;p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ru-RU"/>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9" name="Google Shape;239;p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ru-RU"/>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раздела" type="secHead">
  <p:cSld name="SECTION_HEADER">
    <p:spTree>
      <p:nvGrpSpPr>
        <p:cNvPr id="16" name="Shape 16"/>
        <p:cNvGrpSpPr/>
        <p:nvPr/>
      </p:nvGrpSpPr>
      <p:grpSpPr>
        <a:xfrm>
          <a:off x="0" y="0"/>
          <a:ext cx="0" cy="0"/>
          <a:chOff x="0" y="0"/>
          <a:chExt cx="0" cy="0"/>
        </a:xfrm>
      </p:grpSpPr>
      <p:pic>
        <p:nvPicPr>
          <p:cNvPr descr="Droplets-SD-Content-R1d.png" id="17" name="Google Shape;17;p2"/>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18" name="Google Shape;18;p2"/>
          <p:cNvSpPr txBox="1"/>
          <p:nvPr>
            <p:ph type="title"/>
          </p:nvPr>
        </p:nvSpPr>
        <p:spPr>
          <a:xfrm>
            <a:off x="685331" y="828564"/>
            <a:ext cx="7763814" cy="2736819"/>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000"/>
              <a:buFont typeface="Twentieth Century"/>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
          <p:cNvSpPr txBox="1"/>
          <p:nvPr>
            <p:ph idx="1" type="body"/>
          </p:nvPr>
        </p:nvSpPr>
        <p:spPr>
          <a:xfrm>
            <a:off x="685331" y="3657458"/>
            <a:ext cx="7763814" cy="1368183"/>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2000"/>
              <a:buNone/>
              <a:defRPr sz="2000">
                <a:solidFill>
                  <a:srgbClr val="7F7F7F"/>
                </a:solidFill>
              </a:defRPr>
            </a:lvl1pPr>
            <a:lvl2pPr indent="-228600" lvl="1" marL="914400" algn="l">
              <a:lnSpc>
                <a:spcPct val="120000"/>
              </a:lnSpc>
              <a:spcBef>
                <a:spcPts val="500"/>
              </a:spcBef>
              <a:spcAft>
                <a:spcPts val="0"/>
              </a:spcAft>
              <a:buSzPts val="2000"/>
              <a:buNone/>
              <a:defRPr sz="2000">
                <a:solidFill>
                  <a:srgbClr val="888888"/>
                </a:solidFill>
              </a:defRPr>
            </a:lvl2pPr>
            <a:lvl3pPr indent="-228600" lvl="2" marL="1371600" algn="l">
              <a:lnSpc>
                <a:spcPct val="120000"/>
              </a:lnSpc>
              <a:spcBef>
                <a:spcPts val="500"/>
              </a:spcBef>
              <a:spcAft>
                <a:spcPts val="0"/>
              </a:spcAft>
              <a:buSzPts val="1800"/>
              <a:buNone/>
              <a:defRPr sz="1800">
                <a:solidFill>
                  <a:srgbClr val="888888"/>
                </a:solidFill>
              </a:defRPr>
            </a:lvl3pPr>
            <a:lvl4pPr indent="-228600" lvl="3" marL="1828800" algn="l">
              <a:lnSpc>
                <a:spcPct val="120000"/>
              </a:lnSpc>
              <a:spcBef>
                <a:spcPts val="500"/>
              </a:spcBef>
              <a:spcAft>
                <a:spcPts val="0"/>
              </a:spcAft>
              <a:buSzPts val="1600"/>
              <a:buNone/>
              <a:defRPr sz="1600">
                <a:solidFill>
                  <a:srgbClr val="888888"/>
                </a:solidFill>
              </a:defRPr>
            </a:lvl4pPr>
            <a:lvl5pPr indent="-228600" lvl="4" marL="2286000" algn="l">
              <a:lnSpc>
                <a:spcPct val="120000"/>
              </a:lnSpc>
              <a:spcBef>
                <a:spcPts val="500"/>
              </a:spcBef>
              <a:spcAft>
                <a:spcPts val="0"/>
              </a:spcAft>
              <a:buSzPts val="1600"/>
              <a:buNone/>
              <a:defRPr sz="1600">
                <a:solidFill>
                  <a:srgbClr val="888888"/>
                </a:solidFill>
              </a:defRPr>
            </a:lvl5pPr>
            <a:lvl6pPr indent="-228600" lvl="5" marL="2743200" algn="l">
              <a:lnSpc>
                <a:spcPct val="120000"/>
              </a:lnSpc>
              <a:spcBef>
                <a:spcPts val="500"/>
              </a:spcBef>
              <a:spcAft>
                <a:spcPts val="0"/>
              </a:spcAft>
              <a:buSzPts val="1600"/>
              <a:buNone/>
              <a:defRPr sz="1600">
                <a:solidFill>
                  <a:srgbClr val="888888"/>
                </a:solidFill>
              </a:defRPr>
            </a:lvl6pPr>
            <a:lvl7pPr indent="-228600" lvl="6" marL="3200400" algn="l">
              <a:lnSpc>
                <a:spcPct val="120000"/>
              </a:lnSpc>
              <a:spcBef>
                <a:spcPts val="500"/>
              </a:spcBef>
              <a:spcAft>
                <a:spcPts val="0"/>
              </a:spcAft>
              <a:buSzPts val="1600"/>
              <a:buNone/>
              <a:defRPr sz="1600">
                <a:solidFill>
                  <a:srgbClr val="888888"/>
                </a:solidFill>
              </a:defRPr>
            </a:lvl7pPr>
            <a:lvl8pPr indent="-228600" lvl="7" marL="3657600" algn="l">
              <a:lnSpc>
                <a:spcPct val="120000"/>
              </a:lnSpc>
              <a:spcBef>
                <a:spcPts val="500"/>
              </a:spcBef>
              <a:spcAft>
                <a:spcPts val="0"/>
              </a:spcAft>
              <a:buSzPts val="1600"/>
              <a:buNone/>
              <a:defRPr sz="1600">
                <a:solidFill>
                  <a:srgbClr val="888888"/>
                </a:solidFill>
              </a:defRPr>
            </a:lvl8pPr>
            <a:lvl9pPr indent="-228600" lvl="8" marL="4114800" algn="l">
              <a:lnSpc>
                <a:spcPct val="120000"/>
              </a:lnSpc>
              <a:spcBef>
                <a:spcPts val="500"/>
              </a:spcBef>
              <a:spcAft>
                <a:spcPts val="0"/>
              </a:spcAft>
              <a:buSzPts val="1600"/>
              <a:buNone/>
              <a:defRPr sz="1600">
                <a:solidFill>
                  <a:srgbClr val="888888"/>
                </a:solidFill>
              </a:defRPr>
            </a:lvl9pPr>
          </a:lstStyle>
          <a:p/>
        </p:txBody>
      </p:sp>
      <p:sp>
        <p:nvSpPr>
          <p:cNvPr id="20" name="Google Shape;20;p2"/>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Панорамная фотография с подписью">
  <p:cSld name="Панорамная фотография с подписью">
    <p:spTree>
      <p:nvGrpSpPr>
        <p:cNvPr id="82" name="Shape 82"/>
        <p:cNvGrpSpPr/>
        <p:nvPr/>
      </p:nvGrpSpPr>
      <p:grpSpPr>
        <a:xfrm>
          <a:off x="0" y="0"/>
          <a:ext cx="0" cy="0"/>
          <a:chOff x="0" y="0"/>
          <a:chExt cx="0" cy="0"/>
        </a:xfrm>
      </p:grpSpPr>
      <p:pic>
        <p:nvPicPr>
          <p:cNvPr descr="Droplets-SD-Content-R1d.png" id="83" name="Google Shape;83;p11"/>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84" name="Google Shape;84;p11"/>
          <p:cNvSpPr txBox="1"/>
          <p:nvPr>
            <p:ph type="title"/>
          </p:nvPr>
        </p:nvSpPr>
        <p:spPr>
          <a:xfrm>
            <a:off x="685346" y="4289374"/>
            <a:ext cx="7773324" cy="81161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3200"/>
              <a:buFont typeface="Twentieth Centur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1"/>
          <p:cNvSpPr/>
          <p:nvPr>
            <p:ph idx="2" type="pic"/>
          </p:nvPr>
        </p:nvSpPr>
        <p:spPr>
          <a:xfrm>
            <a:off x="888558" y="698261"/>
            <a:ext cx="7366899" cy="3214136"/>
          </a:xfrm>
          <a:prstGeom prst="roundRect">
            <a:avLst>
              <a:gd fmla="val 4944" name="adj"/>
            </a:avLst>
          </a:prstGeom>
          <a:noFill/>
          <a:ln cap="sq" cmpd="sng" w="82550">
            <a:solidFill>
              <a:srgbClr val="EAEAEA"/>
            </a:solidFill>
            <a:prstDash val="solid"/>
            <a:miter lim="800000"/>
            <a:headEnd len="sm" w="sm" type="none"/>
            <a:tailEnd len="sm" w="sm" type="none"/>
          </a:ln>
        </p:spPr>
      </p:sp>
      <p:sp>
        <p:nvSpPr>
          <p:cNvPr id="86" name="Google Shape;86;p11"/>
          <p:cNvSpPr txBox="1"/>
          <p:nvPr>
            <p:ph idx="1" type="body"/>
          </p:nvPr>
        </p:nvSpPr>
        <p:spPr>
          <a:xfrm>
            <a:off x="685331" y="5108728"/>
            <a:ext cx="7773339" cy="682472"/>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87" name="Google Shape;87;p11"/>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1"/>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1"/>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подпись">
  <p:cSld name="Заголовок и подпись">
    <p:spTree>
      <p:nvGrpSpPr>
        <p:cNvPr id="90" name="Shape 90"/>
        <p:cNvGrpSpPr/>
        <p:nvPr/>
      </p:nvGrpSpPr>
      <p:grpSpPr>
        <a:xfrm>
          <a:off x="0" y="0"/>
          <a:ext cx="0" cy="0"/>
          <a:chOff x="0" y="0"/>
          <a:chExt cx="0" cy="0"/>
        </a:xfrm>
      </p:grpSpPr>
      <p:pic>
        <p:nvPicPr>
          <p:cNvPr descr="Droplets-SD-Content-R1d.png" id="91" name="Google Shape;91;p12"/>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92" name="Google Shape;92;p12"/>
          <p:cNvSpPr txBox="1"/>
          <p:nvPr>
            <p:ph type="title"/>
          </p:nvPr>
        </p:nvSpPr>
        <p:spPr>
          <a:xfrm>
            <a:off x="685331" y="609600"/>
            <a:ext cx="7773339" cy="3427245"/>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3200"/>
              <a:buFont typeface="Twentieth Centur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12"/>
          <p:cNvSpPr txBox="1"/>
          <p:nvPr>
            <p:ph idx="1" type="body"/>
          </p:nvPr>
        </p:nvSpPr>
        <p:spPr>
          <a:xfrm>
            <a:off x="685331" y="4204821"/>
            <a:ext cx="7773339" cy="1586380"/>
          </a:xfrm>
          <a:prstGeom prst="rect">
            <a:avLst/>
          </a:prstGeom>
          <a:noFill/>
          <a:ln>
            <a:noFill/>
          </a:ln>
        </p:spPr>
        <p:txBody>
          <a:bodyPr anchorCtr="0" anchor="ctr" bIns="45700" lIns="91425" spcFirstLastPara="1" rIns="91425" wrap="square" tIns="45700">
            <a:normAutofit/>
          </a:bodyPr>
          <a:lstStyle>
            <a:lvl1pPr indent="-228600" lvl="0" marL="457200" algn="ctr">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94" name="Google Shape;94;p12"/>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2"/>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p12"/>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Цитата с подписью">
  <p:cSld name="Цитата с подписью">
    <p:spTree>
      <p:nvGrpSpPr>
        <p:cNvPr id="97" name="Shape 97"/>
        <p:cNvGrpSpPr/>
        <p:nvPr/>
      </p:nvGrpSpPr>
      <p:grpSpPr>
        <a:xfrm>
          <a:off x="0" y="0"/>
          <a:ext cx="0" cy="0"/>
          <a:chOff x="0" y="0"/>
          <a:chExt cx="0" cy="0"/>
        </a:xfrm>
      </p:grpSpPr>
      <p:pic>
        <p:nvPicPr>
          <p:cNvPr descr="Droplets-SD-Content-R1d.png" id="98" name="Google Shape;98;p13"/>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99" name="Google Shape;99;p13"/>
          <p:cNvSpPr txBox="1"/>
          <p:nvPr>
            <p:ph type="title"/>
          </p:nvPr>
        </p:nvSpPr>
        <p:spPr>
          <a:xfrm>
            <a:off x="1084659" y="872588"/>
            <a:ext cx="6977064" cy="2729915"/>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3200"/>
              <a:buFont typeface="Twentieth Centur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13"/>
          <p:cNvSpPr txBox="1"/>
          <p:nvPr>
            <p:ph idx="1" type="body"/>
          </p:nvPr>
        </p:nvSpPr>
        <p:spPr>
          <a:xfrm>
            <a:off x="1290484" y="3610032"/>
            <a:ext cx="6564224" cy="594788"/>
          </a:xfrm>
          <a:prstGeom prst="rect">
            <a:avLst/>
          </a:prstGeom>
          <a:noFill/>
          <a:ln>
            <a:noFill/>
          </a:ln>
        </p:spPr>
        <p:txBody>
          <a:bodyPr anchorCtr="0" anchor="t" bIns="45700" lIns="91425" spcFirstLastPara="1" rIns="91425" wrap="square" tIns="45700">
            <a:normAutofit/>
          </a:bodyPr>
          <a:lstStyle>
            <a:lvl1pPr indent="-228600" lvl="0" marL="457200" algn="l">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101" name="Google Shape;101;p13"/>
          <p:cNvSpPr txBox="1"/>
          <p:nvPr>
            <p:ph idx="2" type="body"/>
          </p:nvPr>
        </p:nvSpPr>
        <p:spPr>
          <a:xfrm>
            <a:off x="685331" y="4372797"/>
            <a:ext cx="7773339" cy="1421053"/>
          </a:xfrm>
          <a:prstGeom prst="rect">
            <a:avLst/>
          </a:prstGeom>
          <a:noFill/>
          <a:ln>
            <a:noFill/>
          </a:ln>
        </p:spPr>
        <p:txBody>
          <a:bodyPr anchorCtr="0" anchor="ctr" bIns="45700" lIns="91425" spcFirstLastPara="1" rIns="91425" wrap="square" tIns="45700">
            <a:normAutofit/>
          </a:bodyPr>
          <a:lstStyle>
            <a:lvl1pPr indent="-228600" lvl="0" marL="457200" algn="ctr">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102" name="Google Shape;102;p13"/>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13"/>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13"/>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ru-RU"/>
              <a:t>‹#›</a:t>
            </a:fld>
            <a:endParaRPr/>
          </a:p>
        </p:txBody>
      </p:sp>
      <p:sp>
        <p:nvSpPr>
          <p:cNvPr id="105" name="Google Shape;105;p13"/>
          <p:cNvSpPr txBox="1"/>
          <p:nvPr/>
        </p:nvSpPr>
        <p:spPr>
          <a:xfrm>
            <a:off x="737626" y="887859"/>
            <a:ext cx="546888"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0"/>
              <a:buFont typeface="Twentieth Century"/>
              <a:buNone/>
            </a:pPr>
            <a:r>
              <a:rPr b="0" i="0" lang="ru-RU" sz="8000" u="none" cap="none" strike="noStrike">
                <a:solidFill>
                  <a:schemeClr val="dk1"/>
                </a:solidFill>
                <a:latin typeface="Twentieth Century"/>
                <a:ea typeface="Twentieth Century"/>
                <a:cs typeface="Twentieth Century"/>
                <a:sym typeface="Twentieth Century"/>
              </a:rPr>
              <a:t>“</a:t>
            </a:r>
            <a:endParaRPr b="0" i="0" sz="1400" u="none" cap="none" strike="noStrike">
              <a:solidFill>
                <a:srgbClr val="000000"/>
              </a:solidFill>
              <a:latin typeface="Arial"/>
              <a:ea typeface="Arial"/>
              <a:cs typeface="Arial"/>
              <a:sym typeface="Arial"/>
            </a:endParaRPr>
          </a:p>
        </p:txBody>
      </p:sp>
      <p:sp>
        <p:nvSpPr>
          <p:cNvPr id="106" name="Google Shape;106;p13"/>
          <p:cNvSpPr txBox="1"/>
          <p:nvPr/>
        </p:nvSpPr>
        <p:spPr>
          <a:xfrm>
            <a:off x="7850130" y="3120015"/>
            <a:ext cx="553641" cy="584776"/>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chemeClr val="dk1"/>
              </a:buClr>
              <a:buSzPts val="8000"/>
              <a:buFont typeface="Twentieth Century"/>
              <a:buNone/>
            </a:pPr>
            <a:r>
              <a:rPr b="0" i="0" lang="ru-RU" sz="8000" u="none" cap="none" strike="noStrike">
                <a:solidFill>
                  <a:schemeClr val="dk1"/>
                </a:solidFill>
                <a:latin typeface="Twentieth Century"/>
                <a:ea typeface="Twentieth Century"/>
                <a:cs typeface="Twentieth Century"/>
                <a:sym typeface="Twentieth Century"/>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Карточка имени">
  <p:cSld name="Карточка имени">
    <p:spTree>
      <p:nvGrpSpPr>
        <p:cNvPr id="107" name="Shape 107"/>
        <p:cNvGrpSpPr/>
        <p:nvPr/>
      </p:nvGrpSpPr>
      <p:grpSpPr>
        <a:xfrm>
          <a:off x="0" y="0"/>
          <a:ext cx="0" cy="0"/>
          <a:chOff x="0" y="0"/>
          <a:chExt cx="0" cy="0"/>
        </a:xfrm>
      </p:grpSpPr>
      <p:pic>
        <p:nvPicPr>
          <p:cNvPr descr="Droplets-SD-Content-R1d.png" id="108" name="Google Shape;108;p14"/>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109" name="Google Shape;109;p14"/>
          <p:cNvSpPr txBox="1"/>
          <p:nvPr>
            <p:ph type="title"/>
          </p:nvPr>
        </p:nvSpPr>
        <p:spPr>
          <a:xfrm>
            <a:off x="685331" y="2138722"/>
            <a:ext cx="7773339" cy="2511835"/>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3200"/>
              <a:buFont typeface="Twentieth Centur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4"/>
          <p:cNvSpPr txBox="1"/>
          <p:nvPr>
            <p:ph idx="1" type="body"/>
          </p:nvPr>
        </p:nvSpPr>
        <p:spPr>
          <a:xfrm>
            <a:off x="685331" y="4662335"/>
            <a:ext cx="7773339" cy="1140644"/>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111" name="Google Shape;111;p14"/>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p14"/>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14"/>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ри колонки">
  <p:cSld name="Три колонки">
    <p:spTree>
      <p:nvGrpSpPr>
        <p:cNvPr id="114" name="Shape 114"/>
        <p:cNvGrpSpPr/>
        <p:nvPr/>
      </p:nvGrpSpPr>
      <p:grpSpPr>
        <a:xfrm>
          <a:off x="0" y="0"/>
          <a:ext cx="0" cy="0"/>
          <a:chOff x="0" y="0"/>
          <a:chExt cx="0" cy="0"/>
        </a:xfrm>
      </p:grpSpPr>
      <p:pic>
        <p:nvPicPr>
          <p:cNvPr descr="Droplets-SD-Content-R1d.png" id="115" name="Google Shape;115;p15"/>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116" name="Google Shape;116;p15"/>
          <p:cNvSpPr txBox="1"/>
          <p:nvPr>
            <p:ph type="title"/>
          </p:nvPr>
        </p:nvSpPr>
        <p:spPr>
          <a:xfrm>
            <a:off x="685331" y="609600"/>
            <a:ext cx="7773339" cy="1605094"/>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15"/>
          <p:cNvSpPr txBox="1"/>
          <p:nvPr>
            <p:ph idx="1" type="body"/>
          </p:nvPr>
        </p:nvSpPr>
        <p:spPr>
          <a:xfrm>
            <a:off x="685331" y="2367093"/>
            <a:ext cx="2474232" cy="576262"/>
          </a:xfrm>
          <a:prstGeom prst="rect">
            <a:avLst/>
          </a:prstGeom>
          <a:noFill/>
          <a:ln>
            <a:noFill/>
          </a:ln>
        </p:spPr>
        <p:txBody>
          <a:bodyPr anchorCtr="0" anchor="b" bIns="45700" lIns="91425" spcFirstLastPara="1" rIns="91425" wrap="square" tIns="45700">
            <a:noAutofit/>
          </a:bodyPr>
          <a:lstStyle>
            <a:lvl1pPr indent="-228600" lvl="0" marL="457200" algn="ctr">
              <a:lnSpc>
                <a:spcPct val="75000"/>
              </a:lnSpc>
              <a:spcBef>
                <a:spcPts val="1000"/>
              </a:spcBef>
              <a:spcAft>
                <a:spcPts val="0"/>
              </a:spcAft>
              <a:buSzPts val="2400"/>
              <a:buNone/>
              <a:defRPr b="0" sz="24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118" name="Google Shape;118;p15"/>
          <p:cNvSpPr txBox="1"/>
          <p:nvPr>
            <p:ph idx="2" type="body"/>
          </p:nvPr>
        </p:nvSpPr>
        <p:spPr>
          <a:xfrm>
            <a:off x="685331" y="2943356"/>
            <a:ext cx="2474232" cy="2847845"/>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200"/>
              <a:buNone/>
              <a:defRPr sz="1200"/>
            </a:lvl2pPr>
            <a:lvl3pPr indent="-228600" lvl="2" marL="1371600" algn="l">
              <a:lnSpc>
                <a:spcPct val="120000"/>
              </a:lnSpc>
              <a:spcBef>
                <a:spcPts val="500"/>
              </a:spcBef>
              <a:spcAft>
                <a:spcPts val="0"/>
              </a:spcAft>
              <a:buSzPts val="1000"/>
              <a:buNone/>
              <a:defRPr sz="1000"/>
            </a:lvl3pPr>
            <a:lvl4pPr indent="-228600" lvl="3" marL="1828800" algn="l">
              <a:lnSpc>
                <a:spcPct val="120000"/>
              </a:lnSpc>
              <a:spcBef>
                <a:spcPts val="500"/>
              </a:spcBef>
              <a:spcAft>
                <a:spcPts val="0"/>
              </a:spcAft>
              <a:buSzPts val="900"/>
              <a:buNone/>
              <a:defRPr sz="900"/>
            </a:lvl4pPr>
            <a:lvl5pPr indent="-228600" lvl="4" marL="2286000" algn="l">
              <a:lnSpc>
                <a:spcPct val="120000"/>
              </a:lnSpc>
              <a:spcBef>
                <a:spcPts val="500"/>
              </a:spcBef>
              <a:spcAft>
                <a:spcPts val="0"/>
              </a:spcAft>
              <a:buSzPts val="900"/>
              <a:buNone/>
              <a:defRPr sz="900"/>
            </a:lvl5pPr>
            <a:lvl6pPr indent="-228600" lvl="5" marL="2743200" algn="l">
              <a:lnSpc>
                <a:spcPct val="120000"/>
              </a:lnSpc>
              <a:spcBef>
                <a:spcPts val="500"/>
              </a:spcBef>
              <a:spcAft>
                <a:spcPts val="0"/>
              </a:spcAft>
              <a:buSzPts val="900"/>
              <a:buNone/>
              <a:defRPr sz="900"/>
            </a:lvl6pPr>
            <a:lvl7pPr indent="-228600" lvl="6" marL="3200400" algn="l">
              <a:lnSpc>
                <a:spcPct val="120000"/>
              </a:lnSpc>
              <a:spcBef>
                <a:spcPts val="500"/>
              </a:spcBef>
              <a:spcAft>
                <a:spcPts val="0"/>
              </a:spcAft>
              <a:buSzPts val="900"/>
              <a:buNone/>
              <a:defRPr sz="900"/>
            </a:lvl7pPr>
            <a:lvl8pPr indent="-228600" lvl="7" marL="3657600" algn="l">
              <a:lnSpc>
                <a:spcPct val="120000"/>
              </a:lnSpc>
              <a:spcBef>
                <a:spcPts val="500"/>
              </a:spcBef>
              <a:spcAft>
                <a:spcPts val="0"/>
              </a:spcAft>
              <a:buSzPts val="900"/>
              <a:buNone/>
              <a:defRPr sz="900"/>
            </a:lvl8pPr>
            <a:lvl9pPr indent="-228600" lvl="8" marL="4114800" algn="l">
              <a:lnSpc>
                <a:spcPct val="120000"/>
              </a:lnSpc>
              <a:spcBef>
                <a:spcPts val="500"/>
              </a:spcBef>
              <a:spcAft>
                <a:spcPts val="0"/>
              </a:spcAft>
              <a:buSzPts val="900"/>
              <a:buNone/>
              <a:defRPr sz="900"/>
            </a:lvl9pPr>
          </a:lstStyle>
          <a:p/>
        </p:txBody>
      </p:sp>
      <p:sp>
        <p:nvSpPr>
          <p:cNvPr id="119" name="Google Shape;119;p15"/>
          <p:cNvSpPr txBox="1"/>
          <p:nvPr>
            <p:ph idx="3" type="body"/>
          </p:nvPr>
        </p:nvSpPr>
        <p:spPr>
          <a:xfrm>
            <a:off x="3339292" y="2367093"/>
            <a:ext cx="2468641" cy="576262"/>
          </a:xfrm>
          <a:prstGeom prst="rect">
            <a:avLst/>
          </a:prstGeom>
          <a:noFill/>
          <a:ln>
            <a:noFill/>
          </a:ln>
        </p:spPr>
        <p:txBody>
          <a:bodyPr anchorCtr="0" anchor="b" bIns="45700" lIns="91425" spcFirstLastPara="1" rIns="91425" wrap="square" tIns="45700">
            <a:noAutofit/>
          </a:bodyPr>
          <a:lstStyle>
            <a:lvl1pPr indent="-228600" lvl="0" marL="457200" algn="ctr">
              <a:lnSpc>
                <a:spcPct val="75000"/>
              </a:lnSpc>
              <a:spcBef>
                <a:spcPts val="1000"/>
              </a:spcBef>
              <a:spcAft>
                <a:spcPts val="0"/>
              </a:spcAft>
              <a:buSzPts val="2400"/>
              <a:buNone/>
              <a:defRPr b="0" sz="24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120" name="Google Shape;120;p15"/>
          <p:cNvSpPr txBox="1"/>
          <p:nvPr>
            <p:ph idx="4" type="body"/>
          </p:nvPr>
        </p:nvSpPr>
        <p:spPr>
          <a:xfrm>
            <a:off x="3331012" y="2943356"/>
            <a:ext cx="2477513" cy="2847845"/>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200"/>
              <a:buNone/>
              <a:defRPr sz="1200"/>
            </a:lvl2pPr>
            <a:lvl3pPr indent="-228600" lvl="2" marL="1371600" algn="l">
              <a:lnSpc>
                <a:spcPct val="120000"/>
              </a:lnSpc>
              <a:spcBef>
                <a:spcPts val="500"/>
              </a:spcBef>
              <a:spcAft>
                <a:spcPts val="0"/>
              </a:spcAft>
              <a:buSzPts val="1000"/>
              <a:buNone/>
              <a:defRPr sz="1000"/>
            </a:lvl3pPr>
            <a:lvl4pPr indent="-228600" lvl="3" marL="1828800" algn="l">
              <a:lnSpc>
                <a:spcPct val="120000"/>
              </a:lnSpc>
              <a:spcBef>
                <a:spcPts val="500"/>
              </a:spcBef>
              <a:spcAft>
                <a:spcPts val="0"/>
              </a:spcAft>
              <a:buSzPts val="900"/>
              <a:buNone/>
              <a:defRPr sz="900"/>
            </a:lvl4pPr>
            <a:lvl5pPr indent="-228600" lvl="4" marL="2286000" algn="l">
              <a:lnSpc>
                <a:spcPct val="120000"/>
              </a:lnSpc>
              <a:spcBef>
                <a:spcPts val="500"/>
              </a:spcBef>
              <a:spcAft>
                <a:spcPts val="0"/>
              </a:spcAft>
              <a:buSzPts val="900"/>
              <a:buNone/>
              <a:defRPr sz="900"/>
            </a:lvl5pPr>
            <a:lvl6pPr indent="-228600" lvl="5" marL="2743200" algn="l">
              <a:lnSpc>
                <a:spcPct val="120000"/>
              </a:lnSpc>
              <a:spcBef>
                <a:spcPts val="500"/>
              </a:spcBef>
              <a:spcAft>
                <a:spcPts val="0"/>
              </a:spcAft>
              <a:buSzPts val="900"/>
              <a:buNone/>
              <a:defRPr sz="900"/>
            </a:lvl6pPr>
            <a:lvl7pPr indent="-228600" lvl="6" marL="3200400" algn="l">
              <a:lnSpc>
                <a:spcPct val="120000"/>
              </a:lnSpc>
              <a:spcBef>
                <a:spcPts val="500"/>
              </a:spcBef>
              <a:spcAft>
                <a:spcPts val="0"/>
              </a:spcAft>
              <a:buSzPts val="900"/>
              <a:buNone/>
              <a:defRPr sz="900"/>
            </a:lvl7pPr>
            <a:lvl8pPr indent="-228600" lvl="7" marL="3657600" algn="l">
              <a:lnSpc>
                <a:spcPct val="120000"/>
              </a:lnSpc>
              <a:spcBef>
                <a:spcPts val="500"/>
              </a:spcBef>
              <a:spcAft>
                <a:spcPts val="0"/>
              </a:spcAft>
              <a:buSzPts val="900"/>
              <a:buNone/>
              <a:defRPr sz="900"/>
            </a:lvl8pPr>
            <a:lvl9pPr indent="-228600" lvl="8" marL="4114800" algn="l">
              <a:lnSpc>
                <a:spcPct val="120000"/>
              </a:lnSpc>
              <a:spcBef>
                <a:spcPts val="500"/>
              </a:spcBef>
              <a:spcAft>
                <a:spcPts val="0"/>
              </a:spcAft>
              <a:buSzPts val="900"/>
              <a:buNone/>
              <a:defRPr sz="900"/>
            </a:lvl9pPr>
          </a:lstStyle>
          <a:p/>
        </p:txBody>
      </p:sp>
      <p:sp>
        <p:nvSpPr>
          <p:cNvPr id="121" name="Google Shape;121;p15"/>
          <p:cNvSpPr txBox="1"/>
          <p:nvPr>
            <p:ph idx="5" type="body"/>
          </p:nvPr>
        </p:nvSpPr>
        <p:spPr>
          <a:xfrm>
            <a:off x="5979974" y="2367093"/>
            <a:ext cx="2478696" cy="576262"/>
          </a:xfrm>
          <a:prstGeom prst="rect">
            <a:avLst/>
          </a:prstGeom>
          <a:noFill/>
          <a:ln>
            <a:noFill/>
          </a:ln>
        </p:spPr>
        <p:txBody>
          <a:bodyPr anchorCtr="0" anchor="b" bIns="45700" lIns="91425" spcFirstLastPara="1" rIns="91425" wrap="square" tIns="45700">
            <a:noAutofit/>
          </a:bodyPr>
          <a:lstStyle>
            <a:lvl1pPr indent="-228600" lvl="0" marL="457200" algn="ctr">
              <a:lnSpc>
                <a:spcPct val="75000"/>
              </a:lnSpc>
              <a:spcBef>
                <a:spcPts val="1000"/>
              </a:spcBef>
              <a:spcAft>
                <a:spcPts val="0"/>
              </a:spcAft>
              <a:buSzPts val="2400"/>
              <a:buNone/>
              <a:defRPr b="0" sz="24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122" name="Google Shape;122;p15"/>
          <p:cNvSpPr txBox="1"/>
          <p:nvPr>
            <p:ph idx="6" type="body"/>
          </p:nvPr>
        </p:nvSpPr>
        <p:spPr>
          <a:xfrm>
            <a:off x="5979974" y="2943356"/>
            <a:ext cx="2478696" cy="2847845"/>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200"/>
              <a:buNone/>
              <a:defRPr sz="1200"/>
            </a:lvl2pPr>
            <a:lvl3pPr indent="-228600" lvl="2" marL="1371600" algn="l">
              <a:lnSpc>
                <a:spcPct val="120000"/>
              </a:lnSpc>
              <a:spcBef>
                <a:spcPts val="500"/>
              </a:spcBef>
              <a:spcAft>
                <a:spcPts val="0"/>
              </a:spcAft>
              <a:buSzPts val="1000"/>
              <a:buNone/>
              <a:defRPr sz="1000"/>
            </a:lvl3pPr>
            <a:lvl4pPr indent="-228600" lvl="3" marL="1828800" algn="l">
              <a:lnSpc>
                <a:spcPct val="120000"/>
              </a:lnSpc>
              <a:spcBef>
                <a:spcPts val="500"/>
              </a:spcBef>
              <a:spcAft>
                <a:spcPts val="0"/>
              </a:spcAft>
              <a:buSzPts val="900"/>
              <a:buNone/>
              <a:defRPr sz="900"/>
            </a:lvl4pPr>
            <a:lvl5pPr indent="-228600" lvl="4" marL="2286000" algn="l">
              <a:lnSpc>
                <a:spcPct val="120000"/>
              </a:lnSpc>
              <a:spcBef>
                <a:spcPts val="500"/>
              </a:spcBef>
              <a:spcAft>
                <a:spcPts val="0"/>
              </a:spcAft>
              <a:buSzPts val="900"/>
              <a:buNone/>
              <a:defRPr sz="900"/>
            </a:lvl5pPr>
            <a:lvl6pPr indent="-228600" lvl="5" marL="2743200" algn="l">
              <a:lnSpc>
                <a:spcPct val="120000"/>
              </a:lnSpc>
              <a:spcBef>
                <a:spcPts val="500"/>
              </a:spcBef>
              <a:spcAft>
                <a:spcPts val="0"/>
              </a:spcAft>
              <a:buSzPts val="900"/>
              <a:buNone/>
              <a:defRPr sz="900"/>
            </a:lvl6pPr>
            <a:lvl7pPr indent="-228600" lvl="6" marL="3200400" algn="l">
              <a:lnSpc>
                <a:spcPct val="120000"/>
              </a:lnSpc>
              <a:spcBef>
                <a:spcPts val="500"/>
              </a:spcBef>
              <a:spcAft>
                <a:spcPts val="0"/>
              </a:spcAft>
              <a:buSzPts val="900"/>
              <a:buNone/>
              <a:defRPr sz="900"/>
            </a:lvl7pPr>
            <a:lvl8pPr indent="-228600" lvl="7" marL="3657600" algn="l">
              <a:lnSpc>
                <a:spcPct val="120000"/>
              </a:lnSpc>
              <a:spcBef>
                <a:spcPts val="500"/>
              </a:spcBef>
              <a:spcAft>
                <a:spcPts val="0"/>
              </a:spcAft>
              <a:buSzPts val="900"/>
              <a:buNone/>
              <a:defRPr sz="900"/>
            </a:lvl8pPr>
            <a:lvl9pPr indent="-228600" lvl="8" marL="4114800" algn="l">
              <a:lnSpc>
                <a:spcPct val="120000"/>
              </a:lnSpc>
              <a:spcBef>
                <a:spcPts val="500"/>
              </a:spcBef>
              <a:spcAft>
                <a:spcPts val="0"/>
              </a:spcAft>
              <a:buSzPts val="900"/>
              <a:buNone/>
              <a:defRPr sz="900"/>
            </a:lvl9pPr>
          </a:lstStyle>
          <a:p/>
        </p:txBody>
      </p:sp>
      <p:sp>
        <p:nvSpPr>
          <p:cNvPr id="123" name="Google Shape;123;p15"/>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 name="Google Shape;124;p15"/>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15"/>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Столбец с тремя рисунками">
  <p:cSld name="Столбец с тремя рисунками">
    <p:spTree>
      <p:nvGrpSpPr>
        <p:cNvPr id="126" name="Shape 126"/>
        <p:cNvGrpSpPr/>
        <p:nvPr/>
      </p:nvGrpSpPr>
      <p:grpSpPr>
        <a:xfrm>
          <a:off x="0" y="0"/>
          <a:ext cx="0" cy="0"/>
          <a:chOff x="0" y="0"/>
          <a:chExt cx="0" cy="0"/>
        </a:xfrm>
      </p:grpSpPr>
      <p:pic>
        <p:nvPicPr>
          <p:cNvPr descr="Droplets-SD-Content-R1d.png" id="127" name="Google Shape;127;p16"/>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128" name="Google Shape;128;p16"/>
          <p:cNvSpPr txBox="1"/>
          <p:nvPr>
            <p:ph type="title"/>
          </p:nvPr>
        </p:nvSpPr>
        <p:spPr>
          <a:xfrm>
            <a:off x="685331" y="610772"/>
            <a:ext cx="7773339" cy="1603922"/>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16"/>
          <p:cNvSpPr txBox="1"/>
          <p:nvPr>
            <p:ph idx="1" type="body"/>
          </p:nvPr>
        </p:nvSpPr>
        <p:spPr>
          <a:xfrm>
            <a:off x="685331" y="4204820"/>
            <a:ext cx="2472307" cy="576262"/>
          </a:xfrm>
          <a:prstGeom prst="rect">
            <a:avLst/>
          </a:prstGeom>
          <a:noFill/>
          <a:ln>
            <a:noFill/>
          </a:ln>
        </p:spPr>
        <p:txBody>
          <a:bodyPr anchorCtr="0" anchor="b" bIns="45700" lIns="91425" spcFirstLastPara="1" rIns="91425" wrap="square" tIns="45700">
            <a:noAutofit/>
          </a:bodyPr>
          <a:lstStyle>
            <a:lvl1pPr indent="-228600" lvl="0" marL="457200" algn="ctr">
              <a:lnSpc>
                <a:spcPct val="75000"/>
              </a:lnSpc>
              <a:spcBef>
                <a:spcPts val="1000"/>
              </a:spcBef>
              <a:spcAft>
                <a:spcPts val="0"/>
              </a:spcAft>
              <a:buSzPts val="2200"/>
              <a:buNone/>
              <a:defRPr b="0" sz="22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130" name="Google Shape;130;p16"/>
          <p:cNvSpPr/>
          <p:nvPr>
            <p:ph idx="2" type="pic"/>
          </p:nvPr>
        </p:nvSpPr>
        <p:spPr>
          <a:xfrm>
            <a:off x="685331" y="2367093"/>
            <a:ext cx="2472307" cy="1524000"/>
          </a:xfrm>
          <a:prstGeom prst="roundRect">
            <a:avLst>
              <a:gd fmla="val 9363" name="adj"/>
            </a:avLst>
          </a:prstGeom>
          <a:noFill/>
          <a:ln cap="sq" cmpd="sng" w="82550">
            <a:solidFill>
              <a:srgbClr val="EAEAEA"/>
            </a:solidFill>
            <a:prstDash val="solid"/>
            <a:miter lim="800000"/>
            <a:headEnd len="sm" w="sm" type="none"/>
            <a:tailEnd len="sm" w="sm" type="none"/>
          </a:ln>
        </p:spPr>
      </p:sp>
      <p:sp>
        <p:nvSpPr>
          <p:cNvPr id="131" name="Google Shape;131;p16"/>
          <p:cNvSpPr txBox="1"/>
          <p:nvPr>
            <p:ph idx="3" type="body"/>
          </p:nvPr>
        </p:nvSpPr>
        <p:spPr>
          <a:xfrm>
            <a:off x="685331" y="4781082"/>
            <a:ext cx="2472307" cy="1010118"/>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200"/>
              <a:buNone/>
              <a:defRPr sz="1200"/>
            </a:lvl2pPr>
            <a:lvl3pPr indent="-228600" lvl="2" marL="1371600" algn="l">
              <a:lnSpc>
                <a:spcPct val="120000"/>
              </a:lnSpc>
              <a:spcBef>
                <a:spcPts val="500"/>
              </a:spcBef>
              <a:spcAft>
                <a:spcPts val="0"/>
              </a:spcAft>
              <a:buSzPts val="1000"/>
              <a:buNone/>
              <a:defRPr sz="1000"/>
            </a:lvl3pPr>
            <a:lvl4pPr indent="-228600" lvl="3" marL="1828800" algn="l">
              <a:lnSpc>
                <a:spcPct val="120000"/>
              </a:lnSpc>
              <a:spcBef>
                <a:spcPts val="500"/>
              </a:spcBef>
              <a:spcAft>
                <a:spcPts val="0"/>
              </a:spcAft>
              <a:buSzPts val="900"/>
              <a:buNone/>
              <a:defRPr sz="900"/>
            </a:lvl4pPr>
            <a:lvl5pPr indent="-228600" lvl="4" marL="2286000" algn="l">
              <a:lnSpc>
                <a:spcPct val="120000"/>
              </a:lnSpc>
              <a:spcBef>
                <a:spcPts val="500"/>
              </a:spcBef>
              <a:spcAft>
                <a:spcPts val="0"/>
              </a:spcAft>
              <a:buSzPts val="900"/>
              <a:buNone/>
              <a:defRPr sz="900"/>
            </a:lvl5pPr>
            <a:lvl6pPr indent="-228600" lvl="5" marL="2743200" algn="l">
              <a:lnSpc>
                <a:spcPct val="120000"/>
              </a:lnSpc>
              <a:spcBef>
                <a:spcPts val="500"/>
              </a:spcBef>
              <a:spcAft>
                <a:spcPts val="0"/>
              </a:spcAft>
              <a:buSzPts val="900"/>
              <a:buNone/>
              <a:defRPr sz="900"/>
            </a:lvl6pPr>
            <a:lvl7pPr indent="-228600" lvl="6" marL="3200400" algn="l">
              <a:lnSpc>
                <a:spcPct val="120000"/>
              </a:lnSpc>
              <a:spcBef>
                <a:spcPts val="500"/>
              </a:spcBef>
              <a:spcAft>
                <a:spcPts val="0"/>
              </a:spcAft>
              <a:buSzPts val="900"/>
              <a:buNone/>
              <a:defRPr sz="900"/>
            </a:lvl7pPr>
            <a:lvl8pPr indent="-228600" lvl="7" marL="3657600" algn="l">
              <a:lnSpc>
                <a:spcPct val="120000"/>
              </a:lnSpc>
              <a:spcBef>
                <a:spcPts val="500"/>
              </a:spcBef>
              <a:spcAft>
                <a:spcPts val="0"/>
              </a:spcAft>
              <a:buSzPts val="900"/>
              <a:buNone/>
              <a:defRPr sz="900"/>
            </a:lvl8pPr>
            <a:lvl9pPr indent="-228600" lvl="8" marL="4114800" algn="l">
              <a:lnSpc>
                <a:spcPct val="120000"/>
              </a:lnSpc>
              <a:spcBef>
                <a:spcPts val="500"/>
              </a:spcBef>
              <a:spcAft>
                <a:spcPts val="0"/>
              </a:spcAft>
              <a:buSzPts val="900"/>
              <a:buNone/>
              <a:defRPr sz="900"/>
            </a:lvl9pPr>
          </a:lstStyle>
          <a:p/>
        </p:txBody>
      </p:sp>
      <p:sp>
        <p:nvSpPr>
          <p:cNvPr id="132" name="Google Shape;132;p16"/>
          <p:cNvSpPr txBox="1"/>
          <p:nvPr>
            <p:ph idx="4" type="body"/>
          </p:nvPr>
        </p:nvSpPr>
        <p:spPr>
          <a:xfrm>
            <a:off x="3332069" y="4204820"/>
            <a:ext cx="2476371" cy="576262"/>
          </a:xfrm>
          <a:prstGeom prst="rect">
            <a:avLst/>
          </a:prstGeom>
          <a:noFill/>
          <a:ln>
            <a:noFill/>
          </a:ln>
        </p:spPr>
        <p:txBody>
          <a:bodyPr anchorCtr="0" anchor="b" bIns="45700" lIns="91425" spcFirstLastPara="1" rIns="91425" wrap="square" tIns="45700">
            <a:noAutofit/>
          </a:bodyPr>
          <a:lstStyle>
            <a:lvl1pPr indent="-228600" lvl="0" marL="457200" algn="ctr">
              <a:lnSpc>
                <a:spcPct val="75000"/>
              </a:lnSpc>
              <a:spcBef>
                <a:spcPts val="1000"/>
              </a:spcBef>
              <a:spcAft>
                <a:spcPts val="0"/>
              </a:spcAft>
              <a:buSzPts val="2200"/>
              <a:buNone/>
              <a:defRPr b="0" sz="22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133" name="Google Shape;133;p16"/>
          <p:cNvSpPr/>
          <p:nvPr>
            <p:ph idx="5" type="pic"/>
          </p:nvPr>
        </p:nvSpPr>
        <p:spPr>
          <a:xfrm>
            <a:off x="3331011" y="2367093"/>
            <a:ext cx="2477514" cy="1524000"/>
          </a:xfrm>
          <a:prstGeom prst="roundRect">
            <a:avLst>
              <a:gd fmla="val 8841" name="adj"/>
            </a:avLst>
          </a:prstGeom>
          <a:noFill/>
          <a:ln cap="sq" cmpd="sng" w="82550">
            <a:solidFill>
              <a:srgbClr val="EAEAEA"/>
            </a:solidFill>
            <a:prstDash val="solid"/>
            <a:miter lim="800000"/>
            <a:headEnd len="sm" w="sm" type="none"/>
            <a:tailEnd len="sm" w="sm" type="none"/>
          </a:ln>
        </p:spPr>
      </p:sp>
      <p:sp>
        <p:nvSpPr>
          <p:cNvPr id="134" name="Google Shape;134;p16"/>
          <p:cNvSpPr txBox="1"/>
          <p:nvPr>
            <p:ph idx="6" type="body"/>
          </p:nvPr>
        </p:nvSpPr>
        <p:spPr>
          <a:xfrm>
            <a:off x="3331011" y="4781081"/>
            <a:ext cx="2477514" cy="1010119"/>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200"/>
              <a:buNone/>
              <a:defRPr sz="1200"/>
            </a:lvl2pPr>
            <a:lvl3pPr indent="-228600" lvl="2" marL="1371600" algn="l">
              <a:lnSpc>
                <a:spcPct val="120000"/>
              </a:lnSpc>
              <a:spcBef>
                <a:spcPts val="500"/>
              </a:spcBef>
              <a:spcAft>
                <a:spcPts val="0"/>
              </a:spcAft>
              <a:buSzPts val="1000"/>
              <a:buNone/>
              <a:defRPr sz="1000"/>
            </a:lvl3pPr>
            <a:lvl4pPr indent="-228600" lvl="3" marL="1828800" algn="l">
              <a:lnSpc>
                <a:spcPct val="120000"/>
              </a:lnSpc>
              <a:spcBef>
                <a:spcPts val="500"/>
              </a:spcBef>
              <a:spcAft>
                <a:spcPts val="0"/>
              </a:spcAft>
              <a:buSzPts val="900"/>
              <a:buNone/>
              <a:defRPr sz="900"/>
            </a:lvl4pPr>
            <a:lvl5pPr indent="-228600" lvl="4" marL="2286000" algn="l">
              <a:lnSpc>
                <a:spcPct val="120000"/>
              </a:lnSpc>
              <a:spcBef>
                <a:spcPts val="500"/>
              </a:spcBef>
              <a:spcAft>
                <a:spcPts val="0"/>
              </a:spcAft>
              <a:buSzPts val="900"/>
              <a:buNone/>
              <a:defRPr sz="900"/>
            </a:lvl5pPr>
            <a:lvl6pPr indent="-228600" lvl="5" marL="2743200" algn="l">
              <a:lnSpc>
                <a:spcPct val="120000"/>
              </a:lnSpc>
              <a:spcBef>
                <a:spcPts val="500"/>
              </a:spcBef>
              <a:spcAft>
                <a:spcPts val="0"/>
              </a:spcAft>
              <a:buSzPts val="900"/>
              <a:buNone/>
              <a:defRPr sz="900"/>
            </a:lvl6pPr>
            <a:lvl7pPr indent="-228600" lvl="6" marL="3200400" algn="l">
              <a:lnSpc>
                <a:spcPct val="120000"/>
              </a:lnSpc>
              <a:spcBef>
                <a:spcPts val="500"/>
              </a:spcBef>
              <a:spcAft>
                <a:spcPts val="0"/>
              </a:spcAft>
              <a:buSzPts val="900"/>
              <a:buNone/>
              <a:defRPr sz="900"/>
            </a:lvl7pPr>
            <a:lvl8pPr indent="-228600" lvl="7" marL="3657600" algn="l">
              <a:lnSpc>
                <a:spcPct val="120000"/>
              </a:lnSpc>
              <a:spcBef>
                <a:spcPts val="500"/>
              </a:spcBef>
              <a:spcAft>
                <a:spcPts val="0"/>
              </a:spcAft>
              <a:buSzPts val="900"/>
              <a:buNone/>
              <a:defRPr sz="900"/>
            </a:lvl8pPr>
            <a:lvl9pPr indent="-228600" lvl="8" marL="4114800" algn="l">
              <a:lnSpc>
                <a:spcPct val="120000"/>
              </a:lnSpc>
              <a:spcBef>
                <a:spcPts val="500"/>
              </a:spcBef>
              <a:spcAft>
                <a:spcPts val="0"/>
              </a:spcAft>
              <a:buSzPts val="900"/>
              <a:buNone/>
              <a:defRPr sz="900"/>
            </a:lvl9pPr>
          </a:lstStyle>
          <a:p/>
        </p:txBody>
      </p:sp>
      <p:sp>
        <p:nvSpPr>
          <p:cNvPr id="135" name="Google Shape;135;p16"/>
          <p:cNvSpPr txBox="1"/>
          <p:nvPr>
            <p:ph idx="7" type="body"/>
          </p:nvPr>
        </p:nvSpPr>
        <p:spPr>
          <a:xfrm>
            <a:off x="5979974" y="4204820"/>
            <a:ext cx="2475511" cy="576262"/>
          </a:xfrm>
          <a:prstGeom prst="rect">
            <a:avLst/>
          </a:prstGeom>
          <a:noFill/>
          <a:ln>
            <a:noFill/>
          </a:ln>
        </p:spPr>
        <p:txBody>
          <a:bodyPr anchorCtr="0" anchor="b" bIns="45700" lIns="91425" spcFirstLastPara="1" rIns="91425" wrap="square" tIns="45700">
            <a:noAutofit/>
          </a:bodyPr>
          <a:lstStyle>
            <a:lvl1pPr indent="-228600" lvl="0" marL="457200" algn="ctr">
              <a:lnSpc>
                <a:spcPct val="75000"/>
              </a:lnSpc>
              <a:spcBef>
                <a:spcPts val="1000"/>
              </a:spcBef>
              <a:spcAft>
                <a:spcPts val="0"/>
              </a:spcAft>
              <a:buSzPts val="2200"/>
              <a:buNone/>
              <a:defRPr b="0" sz="22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136" name="Google Shape;136;p16"/>
          <p:cNvSpPr/>
          <p:nvPr>
            <p:ph idx="8" type="pic"/>
          </p:nvPr>
        </p:nvSpPr>
        <p:spPr>
          <a:xfrm>
            <a:off x="5979974" y="2367093"/>
            <a:ext cx="2478696" cy="1524000"/>
          </a:xfrm>
          <a:prstGeom prst="roundRect">
            <a:avLst>
              <a:gd fmla="val 8841" name="adj"/>
            </a:avLst>
          </a:prstGeom>
          <a:noFill/>
          <a:ln cap="sq" cmpd="sng" w="82550">
            <a:solidFill>
              <a:srgbClr val="EAEAEA"/>
            </a:solidFill>
            <a:prstDash val="solid"/>
            <a:miter lim="800000"/>
            <a:headEnd len="sm" w="sm" type="none"/>
            <a:tailEnd len="sm" w="sm" type="none"/>
          </a:ln>
        </p:spPr>
      </p:sp>
      <p:sp>
        <p:nvSpPr>
          <p:cNvPr id="137" name="Google Shape;137;p16"/>
          <p:cNvSpPr txBox="1"/>
          <p:nvPr>
            <p:ph idx="9" type="body"/>
          </p:nvPr>
        </p:nvSpPr>
        <p:spPr>
          <a:xfrm>
            <a:off x="5979880" y="4781079"/>
            <a:ext cx="2478790" cy="1010121"/>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400"/>
              <a:buNone/>
              <a:defRPr sz="1400"/>
            </a:lvl1pPr>
            <a:lvl2pPr indent="-228600" lvl="1" marL="914400" algn="l">
              <a:lnSpc>
                <a:spcPct val="120000"/>
              </a:lnSpc>
              <a:spcBef>
                <a:spcPts val="500"/>
              </a:spcBef>
              <a:spcAft>
                <a:spcPts val="0"/>
              </a:spcAft>
              <a:buSzPts val="1200"/>
              <a:buNone/>
              <a:defRPr sz="1200"/>
            </a:lvl2pPr>
            <a:lvl3pPr indent="-228600" lvl="2" marL="1371600" algn="l">
              <a:lnSpc>
                <a:spcPct val="120000"/>
              </a:lnSpc>
              <a:spcBef>
                <a:spcPts val="500"/>
              </a:spcBef>
              <a:spcAft>
                <a:spcPts val="0"/>
              </a:spcAft>
              <a:buSzPts val="1000"/>
              <a:buNone/>
              <a:defRPr sz="1000"/>
            </a:lvl3pPr>
            <a:lvl4pPr indent="-228600" lvl="3" marL="1828800" algn="l">
              <a:lnSpc>
                <a:spcPct val="120000"/>
              </a:lnSpc>
              <a:spcBef>
                <a:spcPts val="500"/>
              </a:spcBef>
              <a:spcAft>
                <a:spcPts val="0"/>
              </a:spcAft>
              <a:buSzPts val="900"/>
              <a:buNone/>
              <a:defRPr sz="900"/>
            </a:lvl4pPr>
            <a:lvl5pPr indent="-228600" lvl="4" marL="2286000" algn="l">
              <a:lnSpc>
                <a:spcPct val="120000"/>
              </a:lnSpc>
              <a:spcBef>
                <a:spcPts val="500"/>
              </a:spcBef>
              <a:spcAft>
                <a:spcPts val="0"/>
              </a:spcAft>
              <a:buSzPts val="900"/>
              <a:buNone/>
              <a:defRPr sz="900"/>
            </a:lvl5pPr>
            <a:lvl6pPr indent="-228600" lvl="5" marL="2743200" algn="l">
              <a:lnSpc>
                <a:spcPct val="120000"/>
              </a:lnSpc>
              <a:spcBef>
                <a:spcPts val="500"/>
              </a:spcBef>
              <a:spcAft>
                <a:spcPts val="0"/>
              </a:spcAft>
              <a:buSzPts val="900"/>
              <a:buNone/>
              <a:defRPr sz="900"/>
            </a:lvl6pPr>
            <a:lvl7pPr indent="-228600" lvl="6" marL="3200400" algn="l">
              <a:lnSpc>
                <a:spcPct val="120000"/>
              </a:lnSpc>
              <a:spcBef>
                <a:spcPts val="500"/>
              </a:spcBef>
              <a:spcAft>
                <a:spcPts val="0"/>
              </a:spcAft>
              <a:buSzPts val="900"/>
              <a:buNone/>
              <a:defRPr sz="900"/>
            </a:lvl7pPr>
            <a:lvl8pPr indent="-228600" lvl="7" marL="3657600" algn="l">
              <a:lnSpc>
                <a:spcPct val="120000"/>
              </a:lnSpc>
              <a:spcBef>
                <a:spcPts val="500"/>
              </a:spcBef>
              <a:spcAft>
                <a:spcPts val="0"/>
              </a:spcAft>
              <a:buSzPts val="900"/>
              <a:buNone/>
              <a:defRPr sz="900"/>
            </a:lvl8pPr>
            <a:lvl9pPr indent="-228600" lvl="8" marL="4114800" algn="l">
              <a:lnSpc>
                <a:spcPct val="120000"/>
              </a:lnSpc>
              <a:spcBef>
                <a:spcPts val="500"/>
              </a:spcBef>
              <a:spcAft>
                <a:spcPts val="0"/>
              </a:spcAft>
              <a:buSzPts val="900"/>
              <a:buNone/>
              <a:defRPr sz="900"/>
            </a:lvl9pPr>
          </a:lstStyle>
          <a:p/>
        </p:txBody>
      </p:sp>
      <p:sp>
        <p:nvSpPr>
          <p:cNvPr id="138" name="Google Shape;138;p16"/>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 name="Google Shape;139;p16"/>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0" name="Google Shape;140;p16"/>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вертикальный текст" type="vertTx">
  <p:cSld name="VERTICAL_TEXT">
    <p:spTree>
      <p:nvGrpSpPr>
        <p:cNvPr id="141" name="Shape 141"/>
        <p:cNvGrpSpPr/>
        <p:nvPr/>
      </p:nvGrpSpPr>
      <p:grpSpPr>
        <a:xfrm>
          <a:off x="0" y="0"/>
          <a:ext cx="0" cy="0"/>
          <a:chOff x="0" y="0"/>
          <a:chExt cx="0" cy="0"/>
        </a:xfrm>
      </p:grpSpPr>
      <p:pic>
        <p:nvPicPr>
          <p:cNvPr descr="Droplets-SD-Content-R1d.png" id="142" name="Google Shape;142;p17"/>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143" name="Google Shape;143;p17"/>
          <p:cNvSpPr txBox="1"/>
          <p:nvPr>
            <p:ph type="title"/>
          </p:nvPr>
        </p:nvSpPr>
        <p:spPr>
          <a:xfrm>
            <a:off x="685332" y="618518"/>
            <a:ext cx="7773338" cy="159617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4" name="Google Shape;144;p17"/>
          <p:cNvSpPr txBox="1"/>
          <p:nvPr>
            <p:ph idx="1" type="body"/>
          </p:nvPr>
        </p:nvSpPr>
        <p:spPr>
          <a:xfrm rot="5400000">
            <a:off x="2859947" y="192478"/>
            <a:ext cx="3424107" cy="7773339"/>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145" name="Google Shape;145;p17"/>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6" name="Google Shape;146;p17"/>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7" name="Google Shape;147;p17"/>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Вертикальный заголовок и текст" type="vertTitleAndTx">
  <p:cSld name="VERTICAL_TITLE_AND_VERTICAL_TEXT">
    <p:spTree>
      <p:nvGrpSpPr>
        <p:cNvPr id="148" name="Shape 148"/>
        <p:cNvGrpSpPr/>
        <p:nvPr/>
      </p:nvGrpSpPr>
      <p:grpSpPr>
        <a:xfrm>
          <a:off x="0" y="0"/>
          <a:ext cx="0" cy="0"/>
          <a:chOff x="0" y="0"/>
          <a:chExt cx="0" cy="0"/>
        </a:xfrm>
      </p:grpSpPr>
      <p:pic>
        <p:nvPicPr>
          <p:cNvPr descr="Droplets-SD-Content-R1d.png" id="149" name="Google Shape;149;p18"/>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150" name="Google Shape;150;p18"/>
          <p:cNvSpPr txBox="1"/>
          <p:nvPr>
            <p:ph type="title"/>
          </p:nvPr>
        </p:nvSpPr>
        <p:spPr>
          <a:xfrm rot="5400000">
            <a:off x="4910373" y="2242904"/>
            <a:ext cx="5181599" cy="191499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3600"/>
              <a:buFont typeface="Twentieth Century"/>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1" name="Google Shape;151;p18"/>
          <p:cNvSpPr txBox="1"/>
          <p:nvPr>
            <p:ph idx="1" type="body"/>
          </p:nvPr>
        </p:nvSpPr>
        <p:spPr>
          <a:xfrm rot="5400000">
            <a:off x="966553" y="328380"/>
            <a:ext cx="5181599" cy="5744043"/>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152" name="Google Shape;152;p18"/>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3" name="Google Shape;153;p18"/>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4" name="Google Shape;154;p18"/>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Два объекта" type="twoObj">
  <p:cSld name="TWO_OBJECTS">
    <p:spTree>
      <p:nvGrpSpPr>
        <p:cNvPr id="23" name="Shape 23"/>
        <p:cNvGrpSpPr/>
        <p:nvPr/>
      </p:nvGrpSpPr>
      <p:grpSpPr>
        <a:xfrm>
          <a:off x="0" y="0"/>
          <a:ext cx="0" cy="0"/>
          <a:chOff x="0" y="0"/>
          <a:chExt cx="0" cy="0"/>
        </a:xfrm>
      </p:grpSpPr>
      <p:pic>
        <p:nvPicPr>
          <p:cNvPr descr="Droplets-SD-Content-R1d.png" id="24" name="Google Shape;24;p3"/>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25" name="Google Shape;25;p3"/>
          <p:cNvSpPr txBox="1"/>
          <p:nvPr>
            <p:ph type="title"/>
          </p:nvPr>
        </p:nvSpPr>
        <p:spPr>
          <a:xfrm>
            <a:off x="685332" y="618518"/>
            <a:ext cx="7773338" cy="159617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3"/>
          <p:cNvSpPr txBox="1"/>
          <p:nvPr>
            <p:ph idx="1" type="body"/>
          </p:nvPr>
        </p:nvSpPr>
        <p:spPr>
          <a:xfrm>
            <a:off x="685330" y="2367093"/>
            <a:ext cx="3829520" cy="3424107"/>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27" name="Google Shape;27;p3"/>
          <p:cNvSpPr txBox="1"/>
          <p:nvPr>
            <p:ph idx="2" type="body"/>
          </p:nvPr>
        </p:nvSpPr>
        <p:spPr>
          <a:xfrm>
            <a:off x="4629150" y="2367093"/>
            <a:ext cx="3829050" cy="3424107"/>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28" name="Google Shape;28;p3"/>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3"/>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3"/>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объект" type="obj">
  <p:cSld name="OBJECT">
    <p:spTree>
      <p:nvGrpSpPr>
        <p:cNvPr id="31" name="Shape 31"/>
        <p:cNvGrpSpPr/>
        <p:nvPr/>
      </p:nvGrpSpPr>
      <p:grpSpPr>
        <a:xfrm>
          <a:off x="0" y="0"/>
          <a:ext cx="0" cy="0"/>
          <a:chOff x="0" y="0"/>
          <a:chExt cx="0" cy="0"/>
        </a:xfrm>
      </p:grpSpPr>
      <p:pic>
        <p:nvPicPr>
          <p:cNvPr descr="Droplets-SD-Content-R1d.png" id="32" name="Google Shape;32;p4"/>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33" name="Google Shape;33;p4"/>
          <p:cNvSpPr txBox="1"/>
          <p:nvPr>
            <p:ph type="title"/>
          </p:nvPr>
        </p:nvSpPr>
        <p:spPr>
          <a:xfrm>
            <a:off x="685332" y="618518"/>
            <a:ext cx="7773338" cy="159617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4"/>
          <p:cNvSpPr txBox="1"/>
          <p:nvPr>
            <p:ph idx="1" type="body"/>
          </p:nvPr>
        </p:nvSpPr>
        <p:spPr>
          <a:xfrm>
            <a:off x="685330" y="2367093"/>
            <a:ext cx="7772870" cy="3424107"/>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35" name="Google Shape;35;p4"/>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4"/>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4"/>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итульный слайд" type="title">
  <p:cSld name="TITLE">
    <p:spTree>
      <p:nvGrpSpPr>
        <p:cNvPr id="38" name="Shape 38"/>
        <p:cNvGrpSpPr/>
        <p:nvPr/>
      </p:nvGrpSpPr>
      <p:grpSpPr>
        <a:xfrm>
          <a:off x="0" y="0"/>
          <a:ext cx="0" cy="0"/>
          <a:chOff x="0" y="0"/>
          <a:chExt cx="0" cy="0"/>
        </a:xfrm>
      </p:grpSpPr>
      <p:pic>
        <p:nvPicPr>
          <p:cNvPr descr="Droplets-SD-Title-R1d.png" id="39" name="Google Shape;39;p5"/>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40" name="Google Shape;40;p5"/>
          <p:cNvSpPr txBox="1"/>
          <p:nvPr>
            <p:ph type="ctrTitle"/>
          </p:nvPr>
        </p:nvSpPr>
        <p:spPr>
          <a:xfrm>
            <a:off x="1313259" y="1300786"/>
            <a:ext cx="6517482" cy="2509213"/>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800"/>
              <a:buFont typeface="Twentieth Century"/>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5"/>
          <p:cNvSpPr txBox="1"/>
          <p:nvPr>
            <p:ph idx="1" type="subTitle"/>
          </p:nvPr>
        </p:nvSpPr>
        <p:spPr>
          <a:xfrm>
            <a:off x="1313259" y="3886201"/>
            <a:ext cx="6517482" cy="1371599"/>
          </a:xfrm>
          <a:prstGeom prst="rect">
            <a:avLst/>
          </a:prstGeom>
          <a:noFill/>
          <a:ln>
            <a:noFill/>
          </a:ln>
        </p:spPr>
        <p:txBody>
          <a:bodyPr anchorCtr="0" anchor="t" bIns="45700" lIns="91425" spcFirstLastPara="1" rIns="91425" wrap="square" tIns="45700">
            <a:normAutofit/>
          </a:bodyPr>
          <a:lstStyle>
            <a:lvl1pPr lvl="0" algn="ctr">
              <a:lnSpc>
                <a:spcPct val="120000"/>
              </a:lnSpc>
              <a:spcBef>
                <a:spcPts val="1000"/>
              </a:spcBef>
              <a:spcAft>
                <a:spcPts val="0"/>
              </a:spcAft>
              <a:buSzPts val="2200"/>
              <a:buNone/>
              <a:defRPr sz="2200">
                <a:solidFill>
                  <a:srgbClr val="7F7F7F"/>
                </a:solidFill>
              </a:defRPr>
            </a:lvl1pPr>
            <a:lvl2pPr lvl="1" algn="ctr">
              <a:lnSpc>
                <a:spcPct val="120000"/>
              </a:lnSpc>
              <a:spcBef>
                <a:spcPts val="500"/>
              </a:spcBef>
              <a:spcAft>
                <a:spcPts val="0"/>
              </a:spcAft>
              <a:buSzPts val="2000"/>
              <a:buNone/>
              <a:defRPr sz="2000"/>
            </a:lvl2pPr>
            <a:lvl3pPr lvl="2" algn="ctr">
              <a:lnSpc>
                <a:spcPct val="120000"/>
              </a:lnSpc>
              <a:spcBef>
                <a:spcPts val="500"/>
              </a:spcBef>
              <a:spcAft>
                <a:spcPts val="0"/>
              </a:spcAft>
              <a:buSzPts val="1800"/>
              <a:buNone/>
              <a:defRPr sz="1800"/>
            </a:lvl3pPr>
            <a:lvl4pPr lvl="3" algn="ctr">
              <a:lnSpc>
                <a:spcPct val="120000"/>
              </a:lnSpc>
              <a:spcBef>
                <a:spcPts val="500"/>
              </a:spcBef>
              <a:spcAft>
                <a:spcPts val="0"/>
              </a:spcAft>
              <a:buSzPts val="1600"/>
              <a:buNone/>
              <a:defRPr sz="1600"/>
            </a:lvl4pPr>
            <a:lvl5pPr lvl="4" algn="ctr">
              <a:lnSpc>
                <a:spcPct val="120000"/>
              </a:lnSpc>
              <a:spcBef>
                <a:spcPts val="500"/>
              </a:spcBef>
              <a:spcAft>
                <a:spcPts val="0"/>
              </a:spcAft>
              <a:buSzPts val="1600"/>
              <a:buNone/>
              <a:defRPr sz="1600"/>
            </a:lvl5pPr>
            <a:lvl6pPr lvl="5" algn="ctr">
              <a:lnSpc>
                <a:spcPct val="120000"/>
              </a:lnSpc>
              <a:spcBef>
                <a:spcPts val="500"/>
              </a:spcBef>
              <a:spcAft>
                <a:spcPts val="0"/>
              </a:spcAft>
              <a:buSzPts val="1600"/>
              <a:buNone/>
              <a:defRPr sz="1600"/>
            </a:lvl6pPr>
            <a:lvl7pPr lvl="6" algn="ctr">
              <a:lnSpc>
                <a:spcPct val="120000"/>
              </a:lnSpc>
              <a:spcBef>
                <a:spcPts val="500"/>
              </a:spcBef>
              <a:spcAft>
                <a:spcPts val="0"/>
              </a:spcAft>
              <a:buSzPts val="1600"/>
              <a:buNone/>
              <a:defRPr sz="1600"/>
            </a:lvl7pPr>
            <a:lvl8pPr lvl="7" algn="ctr">
              <a:lnSpc>
                <a:spcPct val="120000"/>
              </a:lnSpc>
              <a:spcBef>
                <a:spcPts val="500"/>
              </a:spcBef>
              <a:spcAft>
                <a:spcPts val="0"/>
              </a:spcAft>
              <a:buSzPts val="1600"/>
              <a:buNone/>
              <a:defRPr sz="1600"/>
            </a:lvl8pPr>
            <a:lvl9pPr lvl="8" algn="ctr">
              <a:lnSpc>
                <a:spcPct val="120000"/>
              </a:lnSpc>
              <a:spcBef>
                <a:spcPts val="500"/>
              </a:spcBef>
              <a:spcAft>
                <a:spcPts val="0"/>
              </a:spcAft>
              <a:buSzPts val="1600"/>
              <a:buNone/>
              <a:defRPr sz="1600"/>
            </a:lvl9pPr>
          </a:lstStyle>
          <a:p/>
        </p:txBody>
      </p:sp>
      <p:sp>
        <p:nvSpPr>
          <p:cNvPr id="42" name="Google Shape;42;p5"/>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5"/>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5"/>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Сравнение" type="twoTxTwoObj">
  <p:cSld name="TWO_OBJECTS_WITH_TEXT">
    <p:spTree>
      <p:nvGrpSpPr>
        <p:cNvPr id="45" name="Shape 45"/>
        <p:cNvGrpSpPr/>
        <p:nvPr/>
      </p:nvGrpSpPr>
      <p:grpSpPr>
        <a:xfrm>
          <a:off x="0" y="0"/>
          <a:ext cx="0" cy="0"/>
          <a:chOff x="0" y="0"/>
          <a:chExt cx="0" cy="0"/>
        </a:xfrm>
      </p:grpSpPr>
      <p:pic>
        <p:nvPicPr>
          <p:cNvPr descr="Droplets-SD-Content-R1d.png" id="46" name="Google Shape;46;p6"/>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47" name="Google Shape;47;p6"/>
          <p:cNvSpPr txBox="1"/>
          <p:nvPr>
            <p:ph type="title"/>
          </p:nvPr>
        </p:nvSpPr>
        <p:spPr>
          <a:xfrm>
            <a:off x="685332" y="618518"/>
            <a:ext cx="7773338" cy="159617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6"/>
          <p:cNvSpPr txBox="1"/>
          <p:nvPr>
            <p:ph idx="1" type="body"/>
          </p:nvPr>
        </p:nvSpPr>
        <p:spPr>
          <a:xfrm>
            <a:off x="859746" y="2371018"/>
            <a:ext cx="3655106" cy="679994"/>
          </a:xfrm>
          <a:prstGeom prst="rect">
            <a:avLst/>
          </a:prstGeom>
          <a:noFill/>
          <a:ln>
            <a:noFill/>
          </a:ln>
        </p:spPr>
        <p:txBody>
          <a:bodyPr anchorCtr="0" anchor="b" bIns="45700" lIns="91425" spcFirstLastPara="1" rIns="91425" wrap="square" tIns="45700">
            <a:noAutofit/>
          </a:bodyPr>
          <a:lstStyle>
            <a:lvl1pPr indent="-228600" lvl="0" marL="457200" algn="l">
              <a:lnSpc>
                <a:spcPct val="75000"/>
              </a:lnSpc>
              <a:spcBef>
                <a:spcPts val="1000"/>
              </a:spcBef>
              <a:spcAft>
                <a:spcPts val="0"/>
              </a:spcAft>
              <a:buSzPts val="2600"/>
              <a:buNone/>
              <a:defRPr b="0" sz="26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49" name="Google Shape;49;p6"/>
          <p:cNvSpPr txBox="1"/>
          <p:nvPr>
            <p:ph idx="2" type="body"/>
          </p:nvPr>
        </p:nvSpPr>
        <p:spPr>
          <a:xfrm>
            <a:off x="685331" y="3051013"/>
            <a:ext cx="3829520" cy="2740187"/>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50" name="Google Shape;50;p6"/>
          <p:cNvSpPr txBox="1"/>
          <p:nvPr>
            <p:ph idx="3" type="body"/>
          </p:nvPr>
        </p:nvSpPr>
        <p:spPr>
          <a:xfrm>
            <a:off x="4797317" y="2371018"/>
            <a:ext cx="3661353" cy="679994"/>
          </a:xfrm>
          <a:prstGeom prst="rect">
            <a:avLst/>
          </a:prstGeom>
          <a:noFill/>
          <a:ln>
            <a:noFill/>
          </a:ln>
        </p:spPr>
        <p:txBody>
          <a:bodyPr anchorCtr="0" anchor="b" bIns="45700" lIns="91425" spcFirstLastPara="1" rIns="91425" wrap="square" tIns="45700">
            <a:noAutofit/>
          </a:bodyPr>
          <a:lstStyle>
            <a:lvl1pPr indent="-228600" lvl="0" marL="457200" algn="l">
              <a:lnSpc>
                <a:spcPct val="75000"/>
              </a:lnSpc>
              <a:spcBef>
                <a:spcPts val="1000"/>
              </a:spcBef>
              <a:spcAft>
                <a:spcPts val="0"/>
              </a:spcAft>
              <a:buSzPts val="2600"/>
              <a:buNone/>
              <a:defRPr b="0" sz="2600">
                <a:solidFill>
                  <a:schemeClr val="dk1"/>
                </a:solidFill>
              </a:defRPr>
            </a:lvl1pPr>
            <a:lvl2pPr indent="-228600" lvl="1" marL="914400" algn="l">
              <a:lnSpc>
                <a:spcPct val="120000"/>
              </a:lnSpc>
              <a:spcBef>
                <a:spcPts val="500"/>
              </a:spcBef>
              <a:spcAft>
                <a:spcPts val="0"/>
              </a:spcAft>
              <a:buSzPts val="2000"/>
              <a:buNone/>
              <a:defRPr b="1" sz="2000"/>
            </a:lvl2pPr>
            <a:lvl3pPr indent="-228600" lvl="2" marL="1371600" algn="l">
              <a:lnSpc>
                <a:spcPct val="120000"/>
              </a:lnSpc>
              <a:spcBef>
                <a:spcPts val="500"/>
              </a:spcBef>
              <a:spcAft>
                <a:spcPts val="0"/>
              </a:spcAft>
              <a:buSzPts val="1800"/>
              <a:buNone/>
              <a:defRPr b="1" sz="1800"/>
            </a:lvl3pPr>
            <a:lvl4pPr indent="-228600" lvl="3" marL="1828800" algn="l">
              <a:lnSpc>
                <a:spcPct val="120000"/>
              </a:lnSpc>
              <a:spcBef>
                <a:spcPts val="500"/>
              </a:spcBef>
              <a:spcAft>
                <a:spcPts val="0"/>
              </a:spcAft>
              <a:buSzPts val="1600"/>
              <a:buNone/>
              <a:defRPr b="1" sz="1600"/>
            </a:lvl4pPr>
            <a:lvl5pPr indent="-228600" lvl="4" marL="2286000" algn="l">
              <a:lnSpc>
                <a:spcPct val="120000"/>
              </a:lnSpc>
              <a:spcBef>
                <a:spcPts val="500"/>
              </a:spcBef>
              <a:spcAft>
                <a:spcPts val="0"/>
              </a:spcAft>
              <a:buSzPts val="1600"/>
              <a:buNone/>
              <a:defRPr b="1" sz="1600"/>
            </a:lvl5pPr>
            <a:lvl6pPr indent="-228600" lvl="5" marL="2743200" algn="l">
              <a:lnSpc>
                <a:spcPct val="120000"/>
              </a:lnSpc>
              <a:spcBef>
                <a:spcPts val="500"/>
              </a:spcBef>
              <a:spcAft>
                <a:spcPts val="0"/>
              </a:spcAft>
              <a:buSzPts val="1600"/>
              <a:buNone/>
              <a:defRPr b="1" sz="1600"/>
            </a:lvl6pPr>
            <a:lvl7pPr indent="-228600" lvl="6" marL="3200400" algn="l">
              <a:lnSpc>
                <a:spcPct val="120000"/>
              </a:lnSpc>
              <a:spcBef>
                <a:spcPts val="500"/>
              </a:spcBef>
              <a:spcAft>
                <a:spcPts val="0"/>
              </a:spcAft>
              <a:buSzPts val="1600"/>
              <a:buNone/>
              <a:defRPr b="1" sz="1600"/>
            </a:lvl7pPr>
            <a:lvl8pPr indent="-228600" lvl="7" marL="3657600" algn="l">
              <a:lnSpc>
                <a:spcPct val="120000"/>
              </a:lnSpc>
              <a:spcBef>
                <a:spcPts val="500"/>
              </a:spcBef>
              <a:spcAft>
                <a:spcPts val="0"/>
              </a:spcAft>
              <a:buSzPts val="1600"/>
              <a:buNone/>
              <a:defRPr b="1" sz="1600"/>
            </a:lvl8pPr>
            <a:lvl9pPr indent="-228600" lvl="8" marL="4114800" algn="l">
              <a:lnSpc>
                <a:spcPct val="120000"/>
              </a:lnSpc>
              <a:spcBef>
                <a:spcPts val="500"/>
              </a:spcBef>
              <a:spcAft>
                <a:spcPts val="0"/>
              </a:spcAft>
              <a:buSzPts val="1600"/>
              <a:buNone/>
              <a:defRPr b="1" sz="1600"/>
            </a:lvl9pPr>
          </a:lstStyle>
          <a:p/>
        </p:txBody>
      </p:sp>
      <p:sp>
        <p:nvSpPr>
          <p:cNvPr id="51" name="Google Shape;51;p6"/>
          <p:cNvSpPr txBox="1"/>
          <p:nvPr>
            <p:ph idx="4" type="body"/>
          </p:nvPr>
        </p:nvSpPr>
        <p:spPr>
          <a:xfrm>
            <a:off x="4629150" y="3051013"/>
            <a:ext cx="3829051" cy="2740187"/>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52" name="Google Shape;52;p6"/>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6"/>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6"/>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олько заголовок" type="titleOnly">
  <p:cSld name="TITLE_ONLY">
    <p:spTree>
      <p:nvGrpSpPr>
        <p:cNvPr id="55" name="Shape 55"/>
        <p:cNvGrpSpPr/>
        <p:nvPr/>
      </p:nvGrpSpPr>
      <p:grpSpPr>
        <a:xfrm>
          <a:off x="0" y="0"/>
          <a:ext cx="0" cy="0"/>
          <a:chOff x="0" y="0"/>
          <a:chExt cx="0" cy="0"/>
        </a:xfrm>
      </p:grpSpPr>
      <p:pic>
        <p:nvPicPr>
          <p:cNvPr descr="Droplets-SD-Content-R1d.png" id="56" name="Google Shape;56;p7"/>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57" name="Google Shape;57;p7"/>
          <p:cNvSpPr txBox="1"/>
          <p:nvPr>
            <p:ph type="title"/>
          </p:nvPr>
        </p:nvSpPr>
        <p:spPr>
          <a:xfrm>
            <a:off x="685332" y="618518"/>
            <a:ext cx="7773338" cy="159617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7"/>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7"/>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7"/>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Пустой слайд" type="blank">
  <p:cSld name="BLANK">
    <p:spTree>
      <p:nvGrpSpPr>
        <p:cNvPr id="61" name="Shape 61"/>
        <p:cNvGrpSpPr/>
        <p:nvPr/>
      </p:nvGrpSpPr>
      <p:grpSpPr>
        <a:xfrm>
          <a:off x="0" y="0"/>
          <a:ext cx="0" cy="0"/>
          <a:chOff x="0" y="0"/>
          <a:chExt cx="0" cy="0"/>
        </a:xfrm>
      </p:grpSpPr>
      <p:pic>
        <p:nvPicPr>
          <p:cNvPr descr="Droplets-SD-Content-R1d.png" id="62" name="Google Shape;62;p8"/>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63" name="Google Shape;63;p8"/>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8"/>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8"/>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Объект с подписью" type="objTx">
  <p:cSld name="OBJECT_WITH_CAPTION_TEXT">
    <p:spTree>
      <p:nvGrpSpPr>
        <p:cNvPr id="66" name="Shape 66"/>
        <p:cNvGrpSpPr/>
        <p:nvPr/>
      </p:nvGrpSpPr>
      <p:grpSpPr>
        <a:xfrm>
          <a:off x="0" y="0"/>
          <a:ext cx="0" cy="0"/>
          <a:chOff x="0" y="0"/>
          <a:chExt cx="0" cy="0"/>
        </a:xfrm>
      </p:grpSpPr>
      <p:pic>
        <p:nvPicPr>
          <p:cNvPr descr="Droplets-SD-Content-R1d.png" id="67" name="Google Shape;67;p9"/>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68" name="Google Shape;68;p9"/>
          <p:cNvSpPr txBox="1"/>
          <p:nvPr>
            <p:ph type="title"/>
          </p:nvPr>
        </p:nvSpPr>
        <p:spPr>
          <a:xfrm>
            <a:off x="685331" y="609600"/>
            <a:ext cx="2951766" cy="2023252"/>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3200"/>
              <a:buFont typeface="Twentieth Centur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9"/>
          <p:cNvSpPr txBox="1"/>
          <p:nvPr>
            <p:ph idx="1" type="body"/>
          </p:nvPr>
        </p:nvSpPr>
        <p:spPr>
          <a:xfrm>
            <a:off x="3808547" y="609601"/>
            <a:ext cx="4650122" cy="5181599"/>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70" name="Google Shape;70;p9"/>
          <p:cNvSpPr txBox="1"/>
          <p:nvPr>
            <p:ph idx="2" type="body"/>
          </p:nvPr>
        </p:nvSpPr>
        <p:spPr>
          <a:xfrm>
            <a:off x="685331" y="2632852"/>
            <a:ext cx="2951767" cy="3158348"/>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71" name="Google Shape;71;p9"/>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9"/>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9"/>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Рисунок с подписью" type="picTx">
  <p:cSld name="PICTURE_WITH_CAPTION_TEXT">
    <p:spTree>
      <p:nvGrpSpPr>
        <p:cNvPr id="74" name="Shape 74"/>
        <p:cNvGrpSpPr/>
        <p:nvPr/>
      </p:nvGrpSpPr>
      <p:grpSpPr>
        <a:xfrm>
          <a:off x="0" y="0"/>
          <a:ext cx="0" cy="0"/>
          <a:chOff x="0" y="0"/>
          <a:chExt cx="0" cy="0"/>
        </a:xfrm>
      </p:grpSpPr>
      <p:pic>
        <p:nvPicPr>
          <p:cNvPr descr="Droplets-SD-Content-R1d.png" id="75" name="Google Shape;75;p10"/>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76" name="Google Shape;76;p10"/>
          <p:cNvSpPr txBox="1"/>
          <p:nvPr>
            <p:ph type="title"/>
          </p:nvPr>
        </p:nvSpPr>
        <p:spPr>
          <a:xfrm>
            <a:off x="685332" y="609600"/>
            <a:ext cx="4129618" cy="2023254"/>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3200"/>
              <a:buFont typeface="Twentieth Centur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10"/>
          <p:cNvSpPr/>
          <p:nvPr>
            <p:ph idx="2" type="pic"/>
          </p:nvPr>
        </p:nvSpPr>
        <p:spPr>
          <a:xfrm>
            <a:off x="5004270" y="609601"/>
            <a:ext cx="3005851" cy="5181600"/>
          </a:xfrm>
          <a:prstGeom prst="roundRect">
            <a:avLst>
              <a:gd fmla="val 4943" name="adj"/>
            </a:avLst>
          </a:prstGeom>
          <a:noFill/>
          <a:ln cap="sq" cmpd="sng" w="82550">
            <a:solidFill>
              <a:srgbClr val="EAEAEA"/>
            </a:solidFill>
            <a:prstDash val="solid"/>
            <a:miter lim="800000"/>
            <a:headEnd len="sm" w="sm" type="none"/>
            <a:tailEnd len="sm" w="sm" type="none"/>
          </a:ln>
        </p:spPr>
      </p:sp>
      <p:sp>
        <p:nvSpPr>
          <p:cNvPr id="78" name="Google Shape;78;p10"/>
          <p:cNvSpPr txBox="1"/>
          <p:nvPr>
            <p:ph idx="1" type="body"/>
          </p:nvPr>
        </p:nvSpPr>
        <p:spPr>
          <a:xfrm>
            <a:off x="685346" y="2632853"/>
            <a:ext cx="4129604" cy="3158347"/>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600"/>
              <a:buNone/>
              <a:defRPr sz="1600"/>
            </a:lvl1pPr>
            <a:lvl2pPr indent="-228600" lvl="1" marL="914400" algn="l">
              <a:lnSpc>
                <a:spcPct val="120000"/>
              </a:lnSpc>
              <a:spcBef>
                <a:spcPts val="500"/>
              </a:spcBef>
              <a:spcAft>
                <a:spcPts val="0"/>
              </a:spcAft>
              <a:buSzPts val="1400"/>
              <a:buNone/>
              <a:defRPr sz="1400"/>
            </a:lvl2pPr>
            <a:lvl3pPr indent="-228600" lvl="2" marL="1371600" algn="l">
              <a:lnSpc>
                <a:spcPct val="120000"/>
              </a:lnSpc>
              <a:spcBef>
                <a:spcPts val="500"/>
              </a:spcBef>
              <a:spcAft>
                <a:spcPts val="0"/>
              </a:spcAft>
              <a:buSzPts val="1200"/>
              <a:buNone/>
              <a:defRPr sz="1200"/>
            </a:lvl3pPr>
            <a:lvl4pPr indent="-228600" lvl="3" marL="1828800" algn="l">
              <a:lnSpc>
                <a:spcPct val="120000"/>
              </a:lnSpc>
              <a:spcBef>
                <a:spcPts val="500"/>
              </a:spcBef>
              <a:spcAft>
                <a:spcPts val="0"/>
              </a:spcAft>
              <a:buSzPts val="1000"/>
              <a:buNone/>
              <a:defRPr sz="1000"/>
            </a:lvl4pPr>
            <a:lvl5pPr indent="-228600" lvl="4" marL="2286000" algn="l">
              <a:lnSpc>
                <a:spcPct val="120000"/>
              </a:lnSpc>
              <a:spcBef>
                <a:spcPts val="500"/>
              </a:spcBef>
              <a:spcAft>
                <a:spcPts val="0"/>
              </a:spcAft>
              <a:buSzPts val="1000"/>
              <a:buNone/>
              <a:defRPr sz="1000"/>
            </a:lvl5pPr>
            <a:lvl6pPr indent="-228600" lvl="5" marL="2743200" algn="l">
              <a:lnSpc>
                <a:spcPct val="120000"/>
              </a:lnSpc>
              <a:spcBef>
                <a:spcPts val="500"/>
              </a:spcBef>
              <a:spcAft>
                <a:spcPts val="0"/>
              </a:spcAft>
              <a:buSzPts val="1000"/>
              <a:buNone/>
              <a:defRPr sz="1000"/>
            </a:lvl6pPr>
            <a:lvl7pPr indent="-228600" lvl="6" marL="3200400" algn="l">
              <a:lnSpc>
                <a:spcPct val="120000"/>
              </a:lnSpc>
              <a:spcBef>
                <a:spcPts val="500"/>
              </a:spcBef>
              <a:spcAft>
                <a:spcPts val="0"/>
              </a:spcAft>
              <a:buSzPts val="1000"/>
              <a:buNone/>
              <a:defRPr sz="1000"/>
            </a:lvl7pPr>
            <a:lvl8pPr indent="-228600" lvl="7" marL="3657600" algn="l">
              <a:lnSpc>
                <a:spcPct val="120000"/>
              </a:lnSpc>
              <a:spcBef>
                <a:spcPts val="500"/>
              </a:spcBef>
              <a:spcAft>
                <a:spcPts val="0"/>
              </a:spcAft>
              <a:buSzPts val="1000"/>
              <a:buNone/>
              <a:defRPr sz="1000"/>
            </a:lvl8pPr>
            <a:lvl9pPr indent="-228600" lvl="8" marL="4114800" algn="l">
              <a:lnSpc>
                <a:spcPct val="120000"/>
              </a:lnSpc>
              <a:spcBef>
                <a:spcPts val="500"/>
              </a:spcBef>
              <a:spcAft>
                <a:spcPts val="0"/>
              </a:spcAft>
              <a:buSzPts val="1000"/>
              <a:buNone/>
              <a:defRPr sz="1000"/>
            </a:lvl9pPr>
          </a:lstStyle>
          <a:p/>
        </p:txBody>
      </p:sp>
      <p:sp>
        <p:nvSpPr>
          <p:cNvPr id="79" name="Google Shape;79;p10"/>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0"/>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0"/>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3.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theme" Target="../theme/theme1.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CDEF5"/>
            </a:gs>
            <a:gs pos="40000">
              <a:srgbClr val="F4F8BE"/>
            </a:gs>
            <a:gs pos="77000">
              <a:srgbClr val="D4ECFB"/>
            </a:gs>
            <a:gs pos="100000">
              <a:srgbClr val="F5B7EC"/>
            </a:gs>
          </a:gsLst>
          <a:lin ang="2700000" scaled="0"/>
        </a:gradFill>
      </p:bgPr>
    </p:bg>
    <p:spTree>
      <p:nvGrpSpPr>
        <p:cNvPr id="9" name="Shape 9"/>
        <p:cNvGrpSpPr/>
        <p:nvPr/>
      </p:nvGrpSpPr>
      <p:grpSpPr>
        <a:xfrm>
          <a:off x="0" y="0"/>
          <a:ext cx="0" cy="0"/>
          <a:chOff x="0" y="0"/>
          <a:chExt cx="0" cy="0"/>
        </a:xfrm>
      </p:grpSpPr>
      <p:pic>
        <p:nvPicPr>
          <p:cNvPr descr="\\DROBO-FS\QuickDrops\JB\PPTX NG\Droplets\LightingOverlay.png" id="10" name="Google Shape;10;p1"/>
          <p:cNvPicPr preferRelativeResize="0"/>
          <p:nvPr/>
        </p:nvPicPr>
        <p:blipFill rotWithShape="1">
          <a:blip r:embed="rId1">
            <a:alphaModFix/>
          </a:blip>
          <a:srcRect b="0" l="0" r="0" t="0"/>
          <a:stretch/>
        </p:blipFill>
        <p:spPr>
          <a:xfrm>
            <a:off x="1" y="-1"/>
            <a:ext cx="9144002" cy="6858001"/>
          </a:xfrm>
          <a:prstGeom prst="rect">
            <a:avLst/>
          </a:prstGeom>
          <a:noFill/>
          <a:ln>
            <a:noFill/>
          </a:ln>
        </p:spPr>
      </p:pic>
      <p:sp>
        <p:nvSpPr>
          <p:cNvPr id="11" name="Google Shape;11;p1"/>
          <p:cNvSpPr txBox="1"/>
          <p:nvPr>
            <p:ph type="title"/>
          </p:nvPr>
        </p:nvSpPr>
        <p:spPr>
          <a:xfrm>
            <a:off x="685332" y="618518"/>
            <a:ext cx="7773338" cy="1596177"/>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dk1"/>
              </a:buClr>
              <a:buSzPts val="3600"/>
              <a:buFont typeface="Twentieth Century"/>
              <a:buNone/>
              <a:defRPr b="0" i="0" sz="3600" u="none" cap="none" strike="noStrike">
                <a:solidFill>
                  <a:schemeClr val="dk1"/>
                </a:solidFill>
                <a:latin typeface="Twentieth Century"/>
                <a:ea typeface="Twentieth Century"/>
                <a:cs typeface="Twentieth Century"/>
                <a:sym typeface="Twentieth Centur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
          <p:cNvSpPr txBox="1"/>
          <p:nvPr>
            <p:ph idx="1" type="body"/>
          </p:nvPr>
        </p:nvSpPr>
        <p:spPr>
          <a:xfrm>
            <a:off x="685331" y="2367094"/>
            <a:ext cx="7773339" cy="3424107"/>
          </a:xfrm>
          <a:prstGeom prst="rect">
            <a:avLst/>
          </a:prstGeom>
          <a:noFill/>
          <a:ln>
            <a:noFill/>
          </a:ln>
        </p:spPr>
        <p:txBody>
          <a:bodyPr anchorCtr="0" anchor="t" bIns="45700" lIns="91425" spcFirstLastPara="1" rIns="91425" wrap="square" tIns="45700">
            <a:normAutofit/>
          </a:bodyPr>
          <a:lstStyle>
            <a:lvl1pPr indent="-355600" lvl="0" marL="457200" marR="0" rtl="0" algn="l">
              <a:lnSpc>
                <a:spcPct val="120000"/>
              </a:lnSpc>
              <a:spcBef>
                <a:spcPts val="1000"/>
              </a:spcBef>
              <a:spcAft>
                <a:spcPts val="0"/>
              </a:spcAft>
              <a:buClr>
                <a:schemeClr val="dk1"/>
              </a:buClr>
              <a:buSzPts val="2000"/>
              <a:buFont typeface="Arial"/>
              <a:buChar char="•"/>
              <a:defRPr b="0" i="0" sz="2000" u="none" cap="none" strike="noStrike">
                <a:solidFill>
                  <a:schemeClr val="dk1"/>
                </a:solidFill>
                <a:latin typeface="Twentieth Century"/>
                <a:ea typeface="Twentieth Century"/>
                <a:cs typeface="Twentieth Century"/>
                <a:sym typeface="Twentieth Century"/>
              </a:defRPr>
            </a:lvl1pPr>
            <a:lvl2pPr indent="-342900" lvl="1" marL="914400" marR="0" rtl="0" algn="l">
              <a:lnSpc>
                <a:spcPct val="120000"/>
              </a:lnSpc>
              <a:spcBef>
                <a:spcPts val="500"/>
              </a:spcBef>
              <a:spcAft>
                <a:spcPts val="0"/>
              </a:spcAft>
              <a:buClr>
                <a:schemeClr val="dk1"/>
              </a:buClr>
              <a:buSzPts val="1800"/>
              <a:buFont typeface="Arial"/>
              <a:buChar char="•"/>
              <a:defRPr b="0" i="0" sz="1800" u="none" cap="none" strike="noStrike">
                <a:solidFill>
                  <a:schemeClr val="dk1"/>
                </a:solidFill>
                <a:latin typeface="Twentieth Century"/>
                <a:ea typeface="Twentieth Century"/>
                <a:cs typeface="Twentieth Century"/>
                <a:sym typeface="Twentieth Century"/>
              </a:defRPr>
            </a:lvl2pPr>
            <a:lvl3pPr indent="-330200" lvl="2" marL="1371600" marR="0" rtl="0" algn="l">
              <a:lnSpc>
                <a:spcPct val="120000"/>
              </a:lnSpc>
              <a:spcBef>
                <a:spcPts val="500"/>
              </a:spcBef>
              <a:spcAft>
                <a:spcPts val="0"/>
              </a:spcAft>
              <a:buClr>
                <a:schemeClr val="dk1"/>
              </a:buClr>
              <a:buSzPts val="1600"/>
              <a:buFont typeface="Arial"/>
              <a:buChar char="•"/>
              <a:defRPr b="0" i="0" sz="1600" u="none" cap="none" strike="noStrike">
                <a:solidFill>
                  <a:schemeClr val="dk1"/>
                </a:solidFill>
                <a:latin typeface="Twentieth Century"/>
                <a:ea typeface="Twentieth Century"/>
                <a:cs typeface="Twentieth Century"/>
                <a:sym typeface="Twentieth Century"/>
              </a:defRPr>
            </a:lvl3pPr>
            <a:lvl4pPr indent="-317500" lvl="3" marL="18288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4pPr>
            <a:lvl5pPr indent="-317500" lvl="4" marL="22860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5pPr>
            <a:lvl6pPr indent="-317500" lvl="5" marL="27432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6pPr>
            <a:lvl7pPr indent="-317500" lvl="6" marL="32004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7pPr>
            <a:lvl8pPr indent="-317500" lvl="7" marL="36576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8pPr>
            <a:lvl9pPr indent="-317500" lvl="8" marL="41148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9pPr>
          </a:lstStyle>
          <a:p/>
        </p:txBody>
      </p:sp>
      <p:sp>
        <p:nvSpPr>
          <p:cNvPr id="13" name="Google Shape;13;p1"/>
          <p:cNvSpPr txBox="1"/>
          <p:nvPr>
            <p:ph idx="10" type="dt"/>
          </p:nvPr>
        </p:nvSpPr>
        <p:spPr>
          <a:xfrm>
            <a:off x="5759053" y="5883276"/>
            <a:ext cx="2057400"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chemeClr val="dk1"/>
                </a:solidFill>
                <a:latin typeface="Twentieth Century"/>
                <a:ea typeface="Twentieth Century"/>
                <a:cs typeface="Twentieth Century"/>
                <a:sym typeface="Twentieth Centur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wentieth Century"/>
                <a:ea typeface="Twentieth Century"/>
                <a:cs typeface="Twentieth Century"/>
                <a:sym typeface="Twentieth Century"/>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wentieth Century"/>
                <a:ea typeface="Twentieth Century"/>
                <a:cs typeface="Twentieth Century"/>
                <a:sym typeface="Twentieth Century"/>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wentieth Century"/>
                <a:ea typeface="Twentieth Century"/>
                <a:cs typeface="Twentieth Century"/>
                <a:sym typeface="Twentieth Century"/>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wentieth Century"/>
                <a:ea typeface="Twentieth Century"/>
                <a:cs typeface="Twentieth Century"/>
                <a:sym typeface="Twentieth Century"/>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wentieth Century"/>
                <a:ea typeface="Twentieth Century"/>
                <a:cs typeface="Twentieth Century"/>
                <a:sym typeface="Twentieth Century"/>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wentieth Century"/>
                <a:ea typeface="Twentieth Century"/>
                <a:cs typeface="Twentieth Century"/>
                <a:sym typeface="Twentieth Century"/>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wentieth Century"/>
                <a:ea typeface="Twentieth Century"/>
                <a:cs typeface="Twentieth Century"/>
                <a:sym typeface="Twentieth Century"/>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wentieth Century"/>
                <a:ea typeface="Twentieth Century"/>
                <a:cs typeface="Twentieth Century"/>
                <a:sym typeface="Twentieth Century"/>
              </a:defRPr>
            </a:lvl9pPr>
          </a:lstStyle>
          <a:p/>
        </p:txBody>
      </p:sp>
      <p:sp>
        <p:nvSpPr>
          <p:cNvPr id="14" name="Google Shape;14;p1"/>
          <p:cNvSpPr txBox="1"/>
          <p:nvPr>
            <p:ph idx="11" type="ftr"/>
          </p:nvPr>
        </p:nvSpPr>
        <p:spPr>
          <a:xfrm>
            <a:off x="685331" y="5883276"/>
            <a:ext cx="5004665"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000" u="none" cap="none" strike="noStrike">
                <a:solidFill>
                  <a:schemeClr val="dk1"/>
                </a:solidFill>
                <a:latin typeface="Twentieth Century"/>
                <a:ea typeface="Twentieth Century"/>
                <a:cs typeface="Twentieth Century"/>
                <a:sym typeface="Twentieth Centur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wentieth Century"/>
                <a:ea typeface="Twentieth Century"/>
                <a:cs typeface="Twentieth Century"/>
                <a:sym typeface="Twentieth Century"/>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wentieth Century"/>
                <a:ea typeface="Twentieth Century"/>
                <a:cs typeface="Twentieth Century"/>
                <a:sym typeface="Twentieth Century"/>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wentieth Century"/>
                <a:ea typeface="Twentieth Century"/>
                <a:cs typeface="Twentieth Century"/>
                <a:sym typeface="Twentieth Century"/>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wentieth Century"/>
                <a:ea typeface="Twentieth Century"/>
                <a:cs typeface="Twentieth Century"/>
                <a:sym typeface="Twentieth Century"/>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wentieth Century"/>
                <a:ea typeface="Twentieth Century"/>
                <a:cs typeface="Twentieth Century"/>
                <a:sym typeface="Twentieth Century"/>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wentieth Century"/>
                <a:ea typeface="Twentieth Century"/>
                <a:cs typeface="Twentieth Century"/>
                <a:sym typeface="Twentieth Century"/>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wentieth Century"/>
                <a:ea typeface="Twentieth Century"/>
                <a:cs typeface="Twentieth Century"/>
                <a:sym typeface="Twentieth Century"/>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wentieth Century"/>
                <a:ea typeface="Twentieth Century"/>
                <a:cs typeface="Twentieth Century"/>
                <a:sym typeface="Twentieth Century"/>
              </a:defRPr>
            </a:lvl9pPr>
          </a:lstStyle>
          <a:p/>
        </p:txBody>
      </p:sp>
      <p:sp>
        <p:nvSpPr>
          <p:cNvPr id="15" name="Google Shape;15;p1"/>
          <p:cNvSpPr txBox="1"/>
          <p:nvPr>
            <p:ph idx="12" type="sldNum"/>
          </p:nvPr>
        </p:nvSpPr>
        <p:spPr>
          <a:xfrm>
            <a:off x="7885509" y="5883276"/>
            <a:ext cx="573161"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ru-RU"/>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8.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2.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fin-calc.org.ua/ua/credit/calculate/" TargetMode="Externa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7.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30.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1.png"/><Relationship Id="rId4" Type="http://schemas.openxmlformats.org/officeDocument/2006/relationships/image" Target="../media/image33.png"/><Relationship Id="rId5" Type="http://schemas.openxmlformats.org/officeDocument/2006/relationships/image" Target="../media/image3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1.png"/><Relationship Id="rId4" Type="http://schemas.openxmlformats.org/officeDocument/2006/relationships/image" Target="../media/image37.png"/><Relationship Id="rId5" Type="http://schemas.openxmlformats.org/officeDocument/2006/relationships/image" Target="../media/image35.png"/><Relationship Id="rId6" Type="http://schemas.openxmlformats.org/officeDocument/2006/relationships/image" Target="../media/image3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1.png"/><Relationship Id="rId4" Type="http://schemas.openxmlformats.org/officeDocument/2006/relationships/image" Target="../media/image27.png"/><Relationship Id="rId5" Type="http://schemas.openxmlformats.org/officeDocument/2006/relationships/image" Target="../media/image3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1.png"/><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hyperlink" Target="https://fin-calc.org.ua/ru/deposit/calculat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9.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19"/>
          <p:cNvSpPr txBox="1"/>
          <p:nvPr>
            <p:ph type="title"/>
          </p:nvPr>
        </p:nvSpPr>
        <p:spPr>
          <a:xfrm>
            <a:off x="35496" y="0"/>
            <a:ext cx="8643998" cy="802348"/>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FF0000"/>
              </a:buClr>
              <a:buSzPts val="4800"/>
              <a:buFont typeface="Corsiva"/>
              <a:buNone/>
            </a:pPr>
            <a:r>
              <a:rPr b="1" lang="ru-RU" sz="4800" cap="none">
                <a:solidFill>
                  <a:srgbClr val="FF0000"/>
                </a:solidFill>
                <a:latin typeface="Corsiva"/>
                <a:ea typeface="Corsiva"/>
                <a:cs typeface="Corsiva"/>
                <a:sym typeface="Corsiva"/>
              </a:rPr>
              <a:t>Інформатика 10 клас</a:t>
            </a:r>
            <a:endParaRPr b="1" sz="4400" cap="none">
              <a:solidFill>
                <a:srgbClr val="FF0000"/>
              </a:solidFill>
              <a:latin typeface="Corsiva"/>
              <a:ea typeface="Corsiva"/>
              <a:cs typeface="Corsiva"/>
              <a:sym typeface="Corsiva"/>
            </a:endParaRPr>
          </a:p>
        </p:txBody>
      </p:sp>
      <p:sp>
        <p:nvSpPr>
          <p:cNvPr id="160" name="Google Shape;160;p19"/>
          <p:cNvSpPr txBox="1"/>
          <p:nvPr/>
        </p:nvSpPr>
        <p:spPr>
          <a:xfrm>
            <a:off x="323528" y="1144436"/>
            <a:ext cx="3313887"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ru-RU" sz="3600" u="none" cap="none" strike="noStrike">
                <a:solidFill>
                  <a:srgbClr val="7030A0"/>
                </a:solidFill>
                <a:latin typeface="Corsiva"/>
                <a:ea typeface="Corsiva"/>
                <a:cs typeface="Corsiva"/>
                <a:sym typeface="Corsiva"/>
              </a:rPr>
              <a:t>Урок  12</a:t>
            </a:r>
            <a:endParaRPr b="1" i="0" sz="3600" u="none" cap="none" strike="noStrike">
              <a:solidFill>
                <a:srgbClr val="7030A0"/>
              </a:solidFill>
              <a:latin typeface="Corsiva"/>
              <a:ea typeface="Corsiva"/>
              <a:cs typeface="Corsiva"/>
              <a:sym typeface="Corsiva"/>
            </a:endParaRPr>
          </a:p>
        </p:txBody>
      </p:sp>
      <p:sp>
        <p:nvSpPr>
          <p:cNvPr id="161" name="Google Shape;161;p19"/>
          <p:cNvSpPr/>
          <p:nvPr/>
        </p:nvSpPr>
        <p:spPr>
          <a:xfrm>
            <a:off x="0" y="1889638"/>
            <a:ext cx="8856984" cy="1077218"/>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ru-RU" sz="4000" u="none" cap="none" strike="noStrike">
                <a:solidFill>
                  <a:srgbClr val="00B0F0"/>
                </a:solidFill>
                <a:latin typeface="verdana"/>
                <a:ea typeface="verdana"/>
                <a:cs typeface="verdana"/>
                <a:sym typeface="verdana"/>
              </a:rPr>
              <a:t> </a:t>
            </a:r>
            <a:r>
              <a:rPr b="1" i="0" lang="ru-RU" sz="2400" u="none" cap="none" strike="noStrike">
                <a:solidFill>
                  <a:srgbClr val="542175"/>
                </a:solidFill>
                <a:latin typeface="verdana"/>
                <a:ea typeface="verdana"/>
                <a:cs typeface="verdana"/>
                <a:sym typeface="verdana"/>
              </a:rPr>
              <a:t>Програмні засоби для складних обчислень, аналізу даних та фінансових розрахунків.</a:t>
            </a:r>
            <a:endParaRPr b="1" i="0" sz="2400" u="none" cap="none" strike="noStrike">
              <a:solidFill>
                <a:srgbClr val="542175"/>
              </a:solidFill>
              <a:latin typeface="Twentieth Century"/>
              <a:ea typeface="Twentieth Century"/>
              <a:cs typeface="Twentieth Century"/>
              <a:sym typeface="Twentieth Century"/>
            </a:endParaRPr>
          </a:p>
        </p:txBody>
      </p:sp>
      <p:sp>
        <p:nvSpPr>
          <p:cNvPr id="162" name="Google Shape;162;p19"/>
          <p:cNvSpPr txBox="1"/>
          <p:nvPr/>
        </p:nvSpPr>
        <p:spPr>
          <a:xfrm>
            <a:off x="7306888" y="6488668"/>
            <a:ext cx="183711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1" lang="ru-RU" sz="1800" u="none" cap="none" strike="noStrike">
                <a:solidFill>
                  <a:srgbClr val="FF0000"/>
                </a:solidFill>
                <a:latin typeface="Twentieth Century"/>
                <a:ea typeface="Twentieth Century"/>
                <a:cs typeface="Twentieth Century"/>
                <a:sym typeface="Twentieth Century"/>
              </a:rPr>
              <a:t>http://leontyev.net</a:t>
            </a:r>
            <a:endParaRPr b="1" i="1" sz="1800" u="none" cap="none" strike="noStrike">
              <a:solidFill>
                <a:srgbClr val="FF0000"/>
              </a:solidFill>
              <a:latin typeface="Twentieth Century"/>
              <a:ea typeface="Twentieth Century"/>
              <a:cs typeface="Twentieth Century"/>
              <a:sym typeface="Twentieth Century"/>
            </a:endParaRPr>
          </a:p>
        </p:txBody>
      </p:sp>
      <p:sp>
        <p:nvSpPr>
          <p:cNvPr descr="ÐÐ°ÑÑÐ¸Ð½ÐºÐ¸ Ð¿Ð¾ Ð·Ð°Ð¿ÑÐ¾ÑÑ Ð¾Ð±ÑÑÐµÐ½Ð¸Ðµ Ð² Ð¸Ð½ÑÐµÑÐ½ÐµÑÐµ" id="163" name="Google Shape;163;p19"/>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p:txBody>
      </p:sp>
      <p:pic>
        <p:nvPicPr>
          <p:cNvPr descr="ÐÐ°ÑÑÐ¸Ð½ÐºÐ¸ Ð¿Ð¾ Ð·Ð°Ð¿ÑÐ¾ÑÑ Ð±Ð°Ð½Ðº Ð´ÐµÐ¿Ð¾Ð·Ð¸Ñ" id="164" name="Google Shape;164;p19"/>
          <p:cNvPicPr preferRelativeResize="0"/>
          <p:nvPr/>
        </p:nvPicPr>
        <p:blipFill rotWithShape="1">
          <a:blip r:embed="rId3">
            <a:alphaModFix/>
          </a:blip>
          <a:srcRect b="0" l="0" r="0" t="0"/>
          <a:stretch/>
        </p:blipFill>
        <p:spPr>
          <a:xfrm>
            <a:off x="1573545" y="3173059"/>
            <a:ext cx="5567900" cy="3347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28"/>
          <p:cNvSpPr txBox="1"/>
          <p:nvPr>
            <p:ph type="title"/>
          </p:nvPr>
        </p:nvSpPr>
        <p:spPr>
          <a:xfrm>
            <a:off x="274005" y="118869"/>
            <a:ext cx="8664896" cy="64583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0000"/>
              </a:buClr>
              <a:buSzPts val="3600"/>
              <a:buFont typeface="Corsiva"/>
              <a:buNone/>
            </a:pPr>
            <a:r>
              <a:rPr b="1" lang="ru-RU" cap="none">
                <a:solidFill>
                  <a:srgbClr val="FF0000"/>
                </a:solidFill>
                <a:latin typeface="Corsiva"/>
                <a:ea typeface="Corsiva"/>
                <a:cs typeface="Corsiva"/>
                <a:sym typeface="Corsiva"/>
              </a:rPr>
              <a:t>Фінансові розрахунки</a:t>
            </a:r>
            <a:endParaRPr b="1" cap="none">
              <a:solidFill>
                <a:srgbClr val="FF0000"/>
              </a:solidFill>
              <a:latin typeface="Corsiva"/>
              <a:ea typeface="Corsiva"/>
              <a:cs typeface="Corsiva"/>
              <a:sym typeface="Corsiva"/>
            </a:endParaRPr>
          </a:p>
        </p:txBody>
      </p:sp>
      <p:sp>
        <p:nvSpPr>
          <p:cNvPr id="253" name="Google Shape;253;p28"/>
          <p:cNvSpPr txBox="1"/>
          <p:nvPr/>
        </p:nvSpPr>
        <p:spPr>
          <a:xfrm>
            <a:off x="7306888" y="6488668"/>
            <a:ext cx="183711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1" lang="ru-RU" sz="1800" u="none" cap="none" strike="noStrike">
                <a:solidFill>
                  <a:srgbClr val="FF0000"/>
                </a:solidFill>
                <a:latin typeface="Twentieth Century"/>
                <a:ea typeface="Twentieth Century"/>
                <a:cs typeface="Twentieth Century"/>
                <a:sym typeface="Twentieth Century"/>
              </a:rPr>
              <a:t>http://leontyev.net</a:t>
            </a:r>
            <a:endParaRPr b="1" i="1" sz="1800" u="none" cap="none" strike="noStrike">
              <a:solidFill>
                <a:srgbClr val="FF0000"/>
              </a:solidFill>
              <a:latin typeface="Twentieth Century"/>
              <a:ea typeface="Twentieth Century"/>
              <a:cs typeface="Twentieth Century"/>
              <a:sym typeface="Twentieth Century"/>
            </a:endParaRPr>
          </a:p>
        </p:txBody>
      </p:sp>
      <p:sp>
        <p:nvSpPr>
          <p:cNvPr descr="ÐÐ°ÑÑÐ¸Ð½ÐºÐ¸ Ð¿Ð¾ Ð·Ð°Ð¿ÑÐ¾ÑÑ Ð¿ÑÐ¾Ð³ÑÐ°Ð¼Ð° ÐºÐ°Ð»ÑÐºÑÐ»ÑÑÐ¾Ñ" id="254" name="Google Shape;254;p28"/>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p:txBody>
      </p:sp>
      <p:sp>
        <p:nvSpPr>
          <p:cNvPr id="255" name="Google Shape;255;p28"/>
          <p:cNvSpPr/>
          <p:nvPr/>
        </p:nvSpPr>
        <p:spPr>
          <a:xfrm>
            <a:off x="150433" y="732161"/>
            <a:ext cx="8912039" cy="5632311"/>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Ще один вид депозиту — це депозит із заданою річною відсотковою ставкою, який вкладник поповнює певною постійною сумою через кожний заданий період часу. Для розрахунків по такому депозиту в </a:t>
            </a:r>
            <a:r>
              <a:rPr b="1" i="0" lang="ru-RU" sz="1800" u="none" cap="none" strike="noStrike">
                <a:solidFill>
                  <a:schemeClr val="dk1"/>
                </a:solidFill>
                <a:latin typeface="Twentieth Century"/>
                <a:ea typeface="Twentieth Century"/>
                <a:cs typeface="Twentieth Century"/>
                <a:sym typeface="Twentieth Century"/>
              </a:rPr>
              <a:t>Excel</a:t>
            </a:r>
            <a:r>
              <a:rPr b="0" i="0" lang="ru-RU" sz="1800" u="none" cap="none" strike="noStrike">
                <a:solidFill>
                  <a:schemeClr val="dk1"/>
                </a:solidFill>
                <a:latin typeface="Twentieth Century"/>
                <a:ea typeface="Twentieth Century"/>
                <a:cs typeface="Twentieth Century"/>
                <a:sym typeface="Twentieth Century"/>
              </a:rPr>
              <a:t> можна використати фінансову функцію </a:t>
            </a:r>
            <a:r>
              <a:rPr b="1" i="0" lang="ru-RU" sz="1800" u="none" cap="none" strike="noStrike">
                <a:solidFill>
                  <a:schemeClr val="dk1"/>
                </a:solidFill>
                <a:latin typeface="Twentieth Century"/>
                <a:ea typeface="Twentieth Century"/>
                <a:cs typeface="Twentieth Century"/>
                <a:sym typeface="Twentieth Century"/>
              </a:rPr>
              <a:t>FV</a:t>
            </a:r>
            <a:r>
              <a:rPr b="0" i="0" lang="ru-RU" sz="1800" u="none" cap="none" strike="noStrike">
                <a:solidFill>
                  <a:schemeClr val="dk1"/>
                </a:solidFill>
                <a:latin typeface="Twentieth Century"/>
                <a:ea typeface="Twentieth Century"/>
                <a:cs typeface="Twentieth Century"/>
                <a:sym typeface="Twentieth Century"/>
              </a:rPr>
              <a:t> (у </a:t>
            </a:r>
            <a:r>
              <a:rPr b="1" i="0" lang="ru-RU" sz="1800" u="none" cap="none" strike="noStrike">
                <a:solidFill>
                  <a:schemeClr val="dk1"/>
                </a:solidFill>
                <a:latin typeface="Twentieth Century"/>
                <a:ea typeface="Twentieth Century"/>
                <a:cs typeface="Twentieth Century"/>
                <a:sym typeface="Twentieth Century"/>
              </a:rPr>
              <a:t>LibreOffice Calc </a:t>
            </a:r>
            <a:r>
              <a:rPr b="0" i="0" lang="ru-RU" sz="1800" u="none" cap="none" strike="noStrike">
                <a:solidFill>
                  <a:schemeClr val="dk1"/>
                </a:solidFill>
                <a:latin typeface="Twentieth Century"/>
                <a:ea typeface="Twentieth Century"/>
                <a:cs typeface="Twentieth Century"/>
                <a:sym typeface="Twentieth Century"/>
              </a:rPr>
              <a:t>— функцію </a:t>
            </a:r>
            <a:r>
              <a:rPr b="1" i="0" lang="ru-RU" sz="1800" u="none" cap="none" strike="noStrike">
                <a:solidFill>
                  <a:schemeClr val="dk1"/>
                </a:solidFill>
                <a:latin typeface="Twentieth Century"/>
                <a:ea typeface="Twentieth Century"/>
                <a:cs typeface="Twentieth Century"/>
                <a:sym typeface="Twentieth Century"/>
              </a:rPr>
              <a:t>МЗ</a:t>
            </a:r>
            <a:r>
              <a:rPr b="0" i="0" lang="ru-RU" sz="1800" u="none" cap="none" strike="noStrike">
                <a:solidFill>
                  <a:schemeClr val="dk1"/>
                </a:solidFill>
                <a:latin typeface="Twentieth Century"/>
                <a:ea typeface="Twentieth Century"/>
                <a:cs typeface="Twentieth Century"/>
                <a:sym typeface="Twentieth Century"/>
              </a:rPr>
              <a:t>) . Її загальний вигляд: </a:t>
            </a:r>
            <a:endParaRPr b="0" i="0" sz="1800" u="none" cap="none" strike="noStrike">
              <a:solidFill>
                <a:schemeClr val="dk1"/>
              </a:solidFill>
              <a:latin typeface="Twentieth Century"/>
              <a:ea typeface="Twentieth Century"/>
              <a:cs typeface="Twentieth Century"/>
              <a:sym typeface="Twentieth Century"/>
            </a:endParaRPr>
          </a:p>
          <a:p>
            <a:pPr indent="0" lvl="0" marL="0" marR="0" rtl="0" algn="just">
              <a:lnSpc>
                <a:spcPct val="100000"/>
              </a:lnSpc>
              <a:spcBef>
                <a:spcPts val="0"/>
              </a:spcBef>
              <a:spcAft>
                <a:spcPts val="0"/>
              </a:spcAft>
              <a:buClr>
                <a:srgbClr val="000000"/>
              </a:buClr>
              <a:buSzPts val="1800"/>
              <a:buFont typeface="Arial"/>
              <a:buNone/>
            </a:pPr>
            <a:r>
              <a:rPr b="1" i="1" lang="ru-RU" sz="1800" u="none" cap="none" strike="noStrike">
                <a:solidFill>
                  <a:schemeClr val="dk1"/>
                </a:solidFill>
                <a:latin typeface="Twentieth Century"/>
                <a:ea typeface="Twentieth Century"/>
                <a:cs typeface="Twentieth Century"/>
                <a:sym typeface="Twentieth Century"/>
              </a:rPr>
              <a:t>FV(ставка; кількість_періодів; внески_за_період; початковий_внесок)</a:t>
            </a:r>
            <a:r>
              <a:rPr b="0" i="0" lang="ru-RU" sz="1800" u="none" cap="none" strike="noStrike">
                <a:solidFill>
                  <a:schemeClr val="dk1"/>
                </a:solidFill>
                <a:latin typeface="Twentieth Century"/>
                <a:ea typeface="Twentieth Century"/>
                <a:cs typeface="Twentieth Century"/>
                <a:sym typeface="Twentieth Century"/>
              </a:rPr>
              <a:t>, де </a:t>
            </a:r>
            <a:r>
              <a:rPr b="0" i="1" lang="ru-RU" sz="1800" u="none" cap="none" strike="noStrike">
                <a:solidFill>
                  <a:schemeClr val="dk1"/>
                </a:solidFill>
                <a:latin typeface="Twentieth Century"/>
                <a:ea typeface="Twentieth Century"/>
                <a:cs typeface="Twentieth Century"/>
                <a:sym typeface="Twentieth Century"/>
              </a:rPr>
              <a:t>ставка</a:t>
            </a:r>
            <a:r>
              <a:rPr b="0" i="0" lang="ru-RU" sz="1800" u="none" cap="none" strike="noStrike">
                <a:solidFill>
                  <a:schemeClr val="dk1"/>
                </a:solidFill>
                <a:latin typeface="Twentieth Century"/>
                <a:ea typeface="Twentieth Century"/>
                <a:cs typeface="Twentieth Century"/>
                <a:sym typeface="Twentieth Century"/>
              </a:rPr>
              <a:t> — відсоткова ставка за період; </a:t>
            </a:r>
            <a:r>
              <a:rPr b="0" i="1" lang="ru-RU" sz="1800" u="none" cap="none" strike="noStrike">
                <a:solidFill>
                  <a:schemeClr val="dk1"/>
                </a:solidFill>
                <a:latin typeface="Twentieth Century"/>
                <a:ea typeface="Twentieth Century"/>
                <a:cs typeface="Twentieth Century"/>
                <a:sym typeface="Twentieth Century"/>
              </a:rPr>
              <a:t>період</a:t>
            </a:r>
            <a:r>
              <a:rPr b="0" i="0" lang="ru-RU" sz="1800" u="none" cap="none" strike="noStrike">
                <a:solidFill>
                  <a:schemeClr val="dk1"/>
                </a:solidFill>
                <a:latin typeface="Twentieth Century"/>
                <a:ea typeface="Twentieth Century"/>
                <a:cs typeface="Twentieth Century"/>
                <a:sym typeface="Twentieth Century"/>
              </a:rPr>
              <a:t> — це час, через який вкладник поповнює вклад постійною сумою; </a:t>
            </a:r>
            <a:r>
              <a:rPr b="0" i="1" lang="ru-RU" sz="1800" u="none" cap="none" strike="noStrike">
                <a:solidFill>
                  <a:schemeClr val="dk1"/>
                </a:solidFill>
                <a:latin typeface="Twentieth Century"/>
                <a:ea typeface="Twentieth Century"/>
                <a:cs typeface="Twentieth Century"/>
                <a:sym typeface="Twentieth Century"/>
              </a:rPr>
              <a:t>кількість_періодів</a:t>
            </a:r>
            <a:r>
              <a:rPr b="0" i="0" lang="ru-RU" sz="1800" u="none" cap="none" strike="noStrike">
                <a:solidFill>
                  <a:schemeClr val="dk1"/>
                </a:solidFill>
                <a:latin typeface="Twentieth Century"/>
                <a:ea typeface="Twentieth Century"/>
                <a:cs typeface="Twentieth Century"/>
                <a:sym typeface="Twentieth Century"/>
              </a:rPr>
              <a:t> — кількість періодів поповнення вкладу; </a:t>
            </a:r>
            <a:r>
              <a:rPr b="0" i="1" lang="ru-RU" sz="1800" u="none" cap="none" strike="noStrike">
                <a:solidFill>
                  <a:schemeClr val="dk1"/>
                </a:solidFill>
                <a:latin typeface="Twentieth Century"/>
                <a:ea typeface="Twentieth Century"/>
                <a:cs typeface="Twentieth Century"/>
                <a:sym typeface="Twentieth Century"/>
              </a:rPr>
              <a:t>внески_за_період</a:t>
            </a:r>
            <a:r>
              <a:rPr b="0" i="0" lang="ru-RU" sz="1800" u="none" cap="none" strike="noStrike">
                <a:solidFill>
                  <a:schemeClr val="dk1"/>
                </a:solidFill>
                <a:latin typeface="Twentieth Century"/>
                <a:ea typeface="Twentieth Century"/>
                <a:cs typeface="Twentieth Century"/>
                <a:sym typeface="Twentieth Century"/>
              </a:rPr>
              <a:t> — постійна сума поповнення вкладу; задається від’ємним числом, бо вкладник тимчасово віддає (вкладає) свої гроші; </a:t>
            </a:r>
            <a:r>
              <a:rPr b="0" i="1" lang="ru-RU" sz="1800" u="none" cap="none" strike="noStrike">
                <a:solidFill>
                  <a:schemeClr val="dk1"/>
                </a:solidFill>
                <a:latin typeface="Twentieth Century"/>
                <a:ea typeface="Twentieth Century"/>
                <a:cs typeface="Twentieth Century"/>
                <a:sym typeface="Twentieth Century"/>
              </a:rPr>
              <a:t>початковий_внесок</a:t>
            </a:r>
            <a:r>
              <a:rPr b="0" i="0" lang="ru-RU" sz="1800" u="none" cap="none" strike="noStrike">
                <a:solidFill>
                  <a:schemeClr val="dk1"/>
                </a:solidFill>
                <a:latin typeface="Twentieth Century"/>
                <a:ea typeface="Twentieth Century"/>
                <a:cs typeface="Twentieth Century"/>
                <a:sym typeface="Twentieth Century"/>
              </a:rPr>
              <a:t> — сума, яку вкладник вкладає, оформлюючи депозит, теж задається від’ємним числом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a:p>
            <a:pPr indent="0"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Наприклад, якщо вкладник поклав 5000 грн під 8 % річних з поповненням щомісяця на постійну суму 1000 грн, то сума коштів, яку отримає вкладник через 3 роки, дорівнює </a:t>
            </a:r>
            <a:r>
              <a:rPr b="1" i="0" lang="ru-RU" sz="1800" u="none" cap="none" strike="noStrike">
                <a:solidFill>
                  <a:schemeClr val="dk1"/>
                </a:solidFill>
                <a:latin typeface="Twentieth Century"/>
                <a:ea typeface="Twentieth Century"/>
                <a:cs typeface="Twentieth Century"/>
                <a:sym typeface="Twentieth Century"/>
              </a:rPr>
              <a:t>=FV(8%/12;36;-1000;-5000) = 46 886,74 </a:t>
            </a:r>
            <a:r>
              <a:rPr b="0" i="0" lang="ru-RU" sz="1800" u="none" cap="none" strike="noStrike">
                <a:solidFill>
                  <a:schemeClr val="dk1"/>
                </a:solidFill>
                <a:latin typeface="Twentieth Century"/>
                <a:ea typeface="Twentieth Century"/>
                <a:cs typeface="Twentieth Century"/>
                <a:sym typeface="Twentieth Century"/>
              </a:rPr>
              <a:t>(грн). Таким чином, за 3 роки вкладник поклав 5000+1000*36 = 41 000 (грн), а отримав 46 886,74 грн, тим самим отримавши за 3 </a:t>
            </a:r>
            <a:r>
              <a:rPr b="1" i="0" lang="ru-RU" sz="1800" u="none" cap="none" strike="noStrike">
                <a:solidFill>
                  <a:schemeClr val="dk1"/>
                </a:solidFill>
                <a:latin typeface="Twentieth Century"/>
                <a:ea typeface="Twentieth Century"/>
                <a:cs typeface="Twentieth Century"/>
                <a:sym typeface="Twentieth Century"/>
              </a:rPr>
              <a:t>роки 5886,74 </a:t>
            </a:r>
            <a:r>
              <a:rPr b="0" i="0" lang="ru-RU" sz="1800" u="none" cap="none" strike="noStrike">
                <a:solidFill>
                  <a:schemeClr val="dk1"/>
                </a:solidFill>
                <a:latin typeface="Twentieth Century"/>
                <a:ea typeface="Twentieth Century"/>
                <a:cs typeface="Twentieth Century"/>
                <a:sym typeface="Twentieth Century"/>
              </a:rPr>
              <a:t>грн прибутку.</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a:p>
            <a:pPr indent="0"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На малюнку 2.27 подано таблиці для обчислення кінцевої суми депозиту із заданою річною ставкою і постійною сумою поповнення з використанням фінансової функції FV (МЗ)</a:t>
            </a:r>
            <a:endParaRPr b="0" i="0" sz="1800" u="none" cap="none" strike="noStrike">
              <a:solidFill>
                <a:schemeClr val="dk1"/>
              </a:solidFill>
              <a:latin typeface="Twentieth Century"/>
              <a:ea typeface="Twentieth Century"/>
              <a:cs typeface="Twentieth Century"/>
              <a:sym typeface="Twentieth Century"/>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29"/>
          <p:cNvSpPr txBox="1"/>
          <p:nvPr>
            <p:ph type="title"/>
          </p:nvPr>
        </p:nvSpPr>
        <p:spPr>
          <a:xfrm>
            <a:off x="274005" y="118869"/>
            <a:ext cx="8664896" cy="64583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0000"/>
              </a:buClr>
              <a:buSzPts val="3600"/>
              <a:buFont typeface="Corsiva"/>
              <a:buNone/>
            </a:pPr>
            <a:r>
              <a:rPr b="1" lang="ru-RU" cap="none">
                <a:solidFill>
                  <a:srgbClr val="FF0000"/>
                </a:solidFill>
                <a:latin typeface="Corsiva"/>
                <a:ea typeface="Corsiva"/>
                <a:cs typeface="Corsiva"/>
                <a:sym typeface="Corsiva"/>
              </a:rPr>
              <a:t>Фінансові розрахунки</a:t>
            </a:r>
            <a:endParaRPr b="1" cap="none">
              <a:solidFill>
                <a:srgbClr val="FF0000"/>
              </a:solidFill>
              <a:latin typeface="Corsiva"/>
              <a:ea typeface="Corsiva"/>
              <a:cs typeface="Corsiva"/>
              <a:sym typeface="Corsiva"/>
            </a:endParaRPr>
          </a:p>
        </p:txBody>
      </p:sp>
      <p:sp>
        <p:nvSpPr>
          <p:cNvPr id="262" name="Google Shape;262;p29"/>
          <p:cNvSpPr txBox="1"/>
          <p:nvPr/>
        </p:nvSpPr>
        <p:spPr>
          <a:xfrm>
            <a:off x="7306888" y="6488668"/>
            <a:ext cx="183711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1" lang="ru-RU" sz="1800" u="none" cap="none" strike="noStrike">
                <a:solidFill>
                  <a:srgbClr val="FF0000"/>
                </a:solidFill>
                <a:latin typeface="Twentieth Century"/>
                <a:ea typeface="Twentieth Century"/>
                <a:cs typeface="Twentieth Century"/>
                <a:sym typeface="Twentieth Century"/>
              </a:rPr>
              <a:t>http://leontyev.net</a:t>
            </a:r>
            <a:endParaRPr b="1" i="1" sz="1800" u="none" cap="none" strike="noStrike">
              <a:solidFill>
                <a:srgbClr val="FF0000"/>
              </a:solidFill>
              <a:latin typeface="Twentieth Century"/>
              <a:ea typeface="Twentieth Century"/>
              <a:cs typeface="Twentieth Century"/>
              <a:sym typeface="Twentieth Century"/>
            </a:endParaRPr>
          </a:p>
        </p:txBody>
      </p:sp>
      <p:sp>
        <p:nvSpPr>
          <p:cNvPr descr="ÐÐ°ÑÑÐ¸Ð½ÐºÐ¸ Ð¿Ð¾ Ð·Ð°Ð¿ÑÐ¾ÑÑ Ð¿ÑÐ¾Ð³ÑÐ°Ð¼Ð° ÐºÐ°Ð»ÑÐºÑÐ»ÑÑÐ¾Ñ" id="263" name="Google Shape;263;p29"/>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p:txBody>
      </p:sp>
      <p:sp>
        <p:nvSpPr>
          <p:cNvPr id="264" name="Google Shape;264;p29"/>
          <p:cNvSpPr/>
          <p:nvPr/>
        </p:nvSpPr>
        <p:spPr>
          <a:xfrm>
            <a:off x="150433" y="783245"/>
            <a:ext cx="8912039" cy="646331"/>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На малюнку подано таблиці для обчислення кінцевої суми депозиту із заданою річною ставкою і постійною сумою поповнення з використанням фінансової функції FV (МЗ)</a:t>
            </a:r>
            <a:endParaRPr b="0" i="0" sz="1800" u="none" cap="none" strike="noStrike">
              <a:solidFill>
                <a:schemeClr val="dk1"/>
              </a:solidFill>
              <a:latin typeface="Twentieth Century"/>
              <a:ea typeface="Twentieth Century"/>
              <a:cs typeface="Twentieth Century"/>
              <a:sym typeface="Twentieth Century"/>
            </a:endParaRPr>
          </a:p>
        </p:txBody>
      </p:sp>
      <p:pic>
        <p:nvPicPr>
          <p:cNvPr id="265" name="Google Shape;265;p29"/>
          <p:cNvPicPr preferRelativeResize="0"/>
          <p:nvPr/>
        </p:nvPicPr>
        <p:blipFill rotWithShape="1">
          <a:blip r:embed="rId3">
            <a:alphaModFix/>
          </a:blip>
          <a:srcRect b="0" l="0" r="0" t="0"/>
          <a:stretch/>
        </p:blipFill>
        <p:spPr>
          <a:xfrm>
            <a:off x="3353113" y="4583962"/>
            <a:ext cx="5553713" cy="1940335"/>
          </a:xfrm>
          <a:prstGeom prst="rect">
            <a:avLst/>
          </a:prstGeom>
          <a:noFill/>
          <a:ln>
            <a:noFill/>
          </a:ln>
        </p:spPr>
      </p:pic>
      <p:pic>
        <p:nvPicPr>
          <p:cNvPr id="266" name="Google Shape;266;p29"/>
          <p:cNvPicPr preferRelativeResize="0"/>
          <p:nvPr/>
        </p:nvPicPr>
        <p:blipFill rotWithShape="1">
          <a:blip r:embed="rId4">
            <a:alphaModFix/>
          </a:blip>
          <a:srcRect b="0" l="0" r="0" t="0"/>
          <a:stretch/>
        </p:blipFill>
        <p:spPr>
          <a:xfrm>
            <a:off x="492138" y="1896735"/>
            <a:ext cx="5721949" cy="198891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30"/>
          <p:cNvSpPr txBox="1"/>
          <p:nvPr>
            <p:ph type="title"/>
          </p:nvPr>
        </p:nvSpPr>
        <p:spPr>
          <a:xfrm>
            <a:off x="274005" y="118869"/>
            <a:ext cx="8664896" cy="64583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0000"/>
              </a:buClr>
              <a:buSzPts val="3600"/>
              <a:buFont typeface="Corsiva"/>
              <a:buNone/>
            </a:pPr>
            <a:r>
              <a:rPr b="1" lang="ru-RU" cap="none">
                <a:solidFill>
                  <a:srgbClr val="FF0000"/>
                </a:solidFill>
                <a:latin typeface="Corsiva"/>
                <a:ea typeface="Corsiva"/>
                <a:cs typeface="Corsiva"/>
                <a:sym typeface="Corsiva"/>
              </a:rPr>
              <a:t>Фінансові розрахунки</a:t>
            </a:r>
            <a:endParaRPr b="1" cap="none">
              <a:solidFill>
                <a:srgbClr val="FF0000"/>
              </a:solidFill>
              <a:latin typeface="Corsiva"/>
              <a:ea typeface="Corsiva"/>
              <a:cs typeface="Corsiva"/>
              <a:sym typeface="Corsiva"/>
            </a:endParaRPr>
          </a:p>
        </p:txBody>
      </p:sp>
      <p:sp>
        <p:nvSpPr>
          <p:cNvPr id="273" name="Google Shape;273;p30"/>
          <p:cNvSpPr txBox="1"/>
          <p:nvPr/>
        </p:nvSpPr>
        <p:spPr>
          <a:xfrm>
            <a:off x="7306888" y="6488668"/>
            <a:ext cx="183711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1" lang="ru-RU" sz="1800" u="none" cap="none" strike="noStrike">
                <a:solidFill>
                  <a:srgbClr val="FF0000"/>
                </a:solidFill>
                <a:latin typeface="Twentieth Century"/>
                <a:ea typeface="Twentieth Century"/>
                <a:cs typeface="Twentieth Century"/>
                <a:sym typeface="Twentieth Century"/>
              </a:rPr>
              <a:t>http://leontyev.net</a:t>
            </a:r>
            <a:endParaRPr b="1" i="1" sz="1800" u="none" cap="none" strike="noStrike">
              <a:solidFill>
                <a:srgbClr val="FF0000"/>
              </a:solidFill>
              <a:latin typeface="Twentieth Century"/>
              <a:ea typeface="Twentieth Century"/>
              <a:cs typeface="Twentieth Century"/>
              <a:sym typeface="Twentieth Century"/>
            </a:endParaRPr>
          </a:p>
        </p:txBody>
      </p:sp>
      <p:sp>
        <p:nvSpPr>
          <p:cNvPr descr="ÐÐ°ÑÑÐ¸Ð½ÐºÐ¸ Ð¿Ð¾ Ð·Ð°Ð¿ÑÐ¾ÑÑ Ð¿ÑÐ¾Ð³ÑÐ°Ð¼Ð° ÐºÐ°Ð»ÑÐºÑÐ»ÑÑÐ¾Ñ" id="274" name="Google Shape;274;p30"/>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p:txBody>
      </p:sp>
      <p:sp>
        <p:nvSpPr>
          <p:cNvPr id="275" name="Google Shape;275;p30"/>
          <p:cNvSpPr/>
          <p:nvPr/>
        </p:nvSpPr>
        <p:spPr>
          <a:xfrm>
            <a:off x="150433" y="783245"/>
            <a:ext cx="8912039" cy="2585323"/>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Крім того, що банк відкриває депозити вкладникам, виплачуючи їм прибуток за можливість використовувати їхні гроші протягом певного часу, банк </a:t>
            </a:r>
            <a:r>
              <a:rPr b="1" i="0" lang="ru-RU" sz="1800" u="none" cap="none" strike="noStrike">
                <a:solidFill>
                  <a:schemeClr val="dk1"/>
                </a:solidFill>
                <a:latin typeface="Twentieth Century"/>
                <a:ea typeface="Twentieth Century"/>
                <a:cs typeface="Twentieth Century"/>
                <a:sym typeface="Twentieth Century"/>
              </a:rPr>
              <a:t>кредитує</a:t>
            </a:r>
            <a:r>
              <a:rPr b="0" i="0" lang="ru-RU" sz="1800" u="none" cap="none" strike="noStrike">
                <a:solidFill>
                  <a:schemeClr val="dk1"/>
                </a:solidFill>
                <a:latin typeface="Twentieth Century"/>
                <a:ea typeface="Twentieth Century"/>
                <a:cs typeface="Twentieth Century"/>
                <a:sym typeface="Twentieth Century"/>
              </a:rPr>
              <a:t> фірми й окремих людей. Кредити беруться, щоб започаткувати або розширити власний бізнес, щоб здійснити певні покупки, щоб заплатити за навчання, здійснити подорож та ін . Видаючи кредит, банк, по суті, позичає гроші фірмі або конкретній людині на певний час під певні відсотки на рік. Позичальник повинен повернути банку позичену суму протягом періоду кредитування, а також заплатити банку додаткову суму, що визначається річними відсотками позики, за те, що вони отримують можливість використовувати гроші банку.</a:t>
            </a:r>
            <a:endParaRPr b="0" i="0" sz="1800" u="none" cap="none" strike="noStrike">
              <a:solidFill>
                <a:schemeClr val="dk1"/>
              </a:solidFill>
              <a:latin typeface="Twentieth Century"/>
              <a:ea typeface="Twentieth Century"/>
              <a:cs typeface="Twentieth Century"/>
              <a:sym typeface="Twentieth Century"/>
            </a:endParaRPr>
          </a:p>
        </p:txBody>
      </p:sp>
      <p:pic>
        <p:nvPicPr>
          <p:cNvPr descr="ÐÐ°ÑÑÐ¸Ð½ÐºÐ¸ Ð¿Ð¾ Ð·Ð°Ð¿ÑÐ¾ÑÑ ÐºÑÐµÐ´Ð¸Ñ" id="276" name="Google Shape;276;p30"/>
          <p:cNvPicPr preferRelativeResize="0"/>
          <p:nvPr/>
        </p:nvPicPr>
        <p:blipFill rotWithShape="1">
          <a:blip r:embed="rId3">
            <a:alphaModFix/>
          </a:blip>
          <a:srcRect b="0" l="0" r="0" t="0"/>
          <a:stretch/>
        </p:blipFill>
        <p:spPr>
          <a:xfrm>
            <a:off x="2123728" y="3566352"/>
            <a:ext cx="4546500" cy="3031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31"/>
          <p:cNvSpPr txBox="1"/>
          <p:nvPr>
            <p:ph type="title"/>
          </p:nvPr>
        </p:nvSpPr>
        <p:spPr>
          <a:xfrm>
            <a:off x="274005" y="118869"/>
            <a:ext cx="8664896" cy="64583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0000"/>
              </a:buClr>
              <a:buSzPts val="3600"/>
              <a:buFont typeface="Corsiva"/>
              <a:buNone/>
            </a:pPr>
            <a:r>
              <a:rPr b="1" lang="ru-RU" cap="none">
                <a:solidFill>
                  <a:srgbClr val="FF0000"/>
                </a:solidFill>
                <a:latin typeface="Corsiva"/>
                <a:ea typeface="Corsiva"/>
                <a:cs typeface="Corsiva"/>
                <a:sym typeface="Corsiva"/>
              </a:rPr>
              <a:t>Фінансові розрахунки</a:t>
            </a:r>
            <a:endParaRPr b="1" cap="none">
              <a:solidFill>
                <a:srgbClr val="FF0000"/>
              </a:solidFill>
              <a:latin typeface="Corsiva"/>
              <a:ea typeface="Corsiva"/>
              <a:cs typeface="Corsiva"/>
              <a:sym typeface="Corsiva"/>
            </a:endParaRPr>
          </a:p>
        </p:txBody>
      </p:sp>
      <p:sp>
        <p:nvSpPr>
          <p:cNvPr id="283" name="Google Shape;283;p31"/>
          <p:cNvSpPr txBox="1"/>
          <p:nvPr/>
        </p:nvSpPr>
        <p:spPr>
          <a:xfrm>
            <a:off x="7306888" y="6488668"/>
            <a:ext cx="183711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1" lang="ru-RU" sz="1800" u="none" cap="none" strike="noStrike">
                <a:solidFill>
                  <a:srgbClr val="FF0000"/>
                </a:solidFill>
                <a:latin typeface="Twentieth Century"/>
                <a:ea typeface="Twentieth Century"/>
                <a:cs typeface="Twentieth Century"/>
                <a:sym typeface="Twentieth Century"/>
              </a:rPr>
              <a:t>http://leontyev.net</a:t>
            </a:r>
            <a:endParaRPr b="1" i="1" sz="1800" u="none" cap="none" strike="noStrike">
              <a:solidFill>
                <a:srgbClr val="FF0000"/>
              </a:solidFill>
              <a:latin typeface="Twentieth Century"/>
              <a:ea typeface="Twentieth Century"/>
              <a:cs typeface="Twentieth Century"/>
              <a:sym typeface="Twentieth Century"/>
            </a:endParaRPr>
          </a:p>
        </p:txBody>
      </p:sp>
      <p:sp>
        <p:nvSpPr>
          <p:cNvPr descr="ÐÐ°ÑÑÐ¸Ð½ÐºÐ¸ Ð¿Ð¾ Ð·Ð°Ð¿ÑÐ¾ÑÑ Ð¿ÑÐ¾Ð³ÑÐ°Ð¼Ð° ÐºÐ°Ð»ÑÐºÑÐ»ÑÑÐ¾Ñ" id="284" name="Google Shape;284;p31"/>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p:txBody>
      </p:sp>
      <p:sp>
        <p:nvSpPr>
          <p:cNvPr id="285" name="Google Shape;285;p31"/>
          <p:cNvSpPr/>
          <p:nvPr/>
        </p:nvSpPr>
        <p:spPr>
          <a:xfrm>
            <a:off x="150433" y="748110"/>
            <a:ext cx="8912039" cy="1754326"/>
          </a:xfrm>
          <a:prstGeom prst="rect">
            <a:avLst/>
          </a:prstGeom>
          <a:noFill/>
          <a:ln>
            <a:noFill/>
          </a:ln>
        </p:spPr>
        <p:txBody>
          <a:bodyPr anchorCtr="0" anchor="t" bIns="45700" lIns="91425" spcFirstLastPara="1" rIns="91425" wrap="square" tIns="45700">
            <a:noAutofit/>
          </a:bodyPr>
          <a:lstStyle/>
          <a:p>
            <a:pPr indent="271463"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Додаткова сума, яку позичальник повинен заплатити банку (відсотки за кредит), може виплачуватися банку за двома різними схемами.</a:t>
            </a:r>
            <a:endParaRPr b="0" i="0" sz="1800" u="none" cap="none" strike="noStrike">
              <a:solidFill>
                <a:schemeClr val="dk1"/>
              </a:solidFill>
              <a:latin typeface="Twentieth Century"/>
              <a:ea typeface="Twentieth Century"/>
              <a:cs typeface="Twentieth Century"/>
              <a:sym typeface="Twentieth Century"/>
            </a:endParaRPr>
          </a:p>
          <a:p>
            <a:pPr indent="271463" lvl="0" marL="0" marR="0" rtl="0" algn="just">
              <a:lnSpc>
                <a:spcPct val="100000"/>
              </a:lnSpc>
              <a:spcBef>
                <a:spcPts val="0"/>
              </a:spcBef>
              <a:spcAft>
                <a:spcPts val="0"/>
              </a:spcAft>
              <a:buClr>
                <a:srgbClr val="000000"/>
              </a:buClr>
              <a:buSzPts val="1800"/>
              <a:buFont typeface="Arial"/>
              <a:buNone/>
            </a:pPr>
            <a:r>
              <a:rPr b="1" i="0" lang="ru-RU" sz="1800" u="none" cap="none" strike="noStrike">
                <a:solidFill>
                  <a:schemeClr val="dk1"/>
                </a:solidFill>
                <a:latin typeface="Twentieth Century"/>
                <a:ea typeface="Twentieth Century"/>
                <a:cs typeface="Twentieth Century"/>
                <a:sym typeface="Twentieth Century"/>
              </a:rPr>
              <a:t>Стандартна схема </a:t>
            </a:r>
            <a:r>
              <a:rPr b="0" i="0" lang="ru-RU" sz="1800" u="none" cap="none" strike="noStrike">
                <a:solidFill>
                  <a:schemeClr val="dk1"/>
                </a:solidFill>
                <a:latin typeface="Twentieth Century"/>
                <a:ea typeface="Twentieth Century"/>
                <a:cs typeface="Twentieth Century"/>
                <a:sym typeface="Twentieth Century"/>
              </a:rPr>
              <a:t>передбачає, що сам кредит повертається щомісяця однаковими сумами, а додаткова сума визначається щомісячно як відсотки від залишку кредиту. У таблиці наведено схему повернення кредиту 50000 грн, взятого на 12 місяців під 15% річних.</a:t>
            </a:r>
            <a:endParaRPr b="0" i="0" sz="1800" u="none" cap="none" strike="noStrike">
              <a:solidFill>
                <a:schemeClr val="dk1"/>
              </a:solidFill>
              <a:latin typeface="Twentieth Century"/>
              <a:ea typeface="Twentieth Century"/>
              <a:cs typeface="Twentieth Century"/>
              <a:sym typeface="Twentieth Century"/>
            </a:endParaRPr>
          </a:p>
        </p:txBody>
      </p:sp>
      <p:grpSp>
        <p:nvGrpSpPr>
          <p:cNvPr id="286" name="Google Shape;286;p31"/>
          <p:cNvGrpSpPr/>
          <p:nvPr/>
        </p:nvGrpSpPr>
        <p:grpSpPr>
          <a:xfrm>
            <a:off x="3975970" y="2276872"/>
            <a:ext cx="5086981" cy="3032310"/>
            <a:chOff x="1403648" y="2601138"/>
            <a:chExt cx="6570596" cy="3916681"/>
          </a:xfrm>
        </p:grpSpPr>
        <p:pic>
          <p:nvPicPr>
            <p:cNvPr id="287" name="Google Shape;287;p31"/>
            <p:cNvPicPr preferRelativeResize="0"/>
            <p:nvPr/>
          </p:nvPicPr>
          <p:blipFill rotWithShape="1">
            <a:blip r:embed="rId3">
              <a:alphaModFix/>
            </a:blip>
            <a:srcRect b="0" l="0" r="0" t="0"/>
            <a:stretch/>
          </p:blipFill>
          <p:spPr>
            <a:xfrm>
              <a:off x="1403648" y="2601138"/>
              <a:ext cx="6570596" cy="1253713"/>
            </a:xfrm>
            <a:prstGeom prst="rect">
              <a:avLst/>
            </a:prstGeom>
            <a:noFill/>
            <a:ln>
              <a:noFill/>
            </a:ln>
          </p:spPr>
        </p:pic>
        <p:pic>
          <p:nvPicPr>
            <p:cNvPr id="288" name="Google Shape;288;p31"/>
            <p:cNvPicPr preferRelativeResize="0"/>
            <p:nvPr/>
          </p:nvPicPr>
          <p:blipFill rotWithShape="1">
            <a:blip r:embed="rId4">
              <a:alphaModFix/>
            </a:blip>
            <a:srcRect b="0" l="0" r="0" t="0"/>
            <a:stretch/>
          </p:blipFill>
          <p:spPr>
            <a:xfrm>
              <a:off x="1403648" y="3825700"/>
              <a:ext cx="6570596" cy="2692119"/>
            </a:xfrm>
            <a:prstGeom prst="rect">
              <a:avLst/>
            </a:prstGeom>
            <a:noFill/>
            <a:ln>
              <a:noFill/>
            </a:ln>
          </p:spPr>
        </p:pic>
      </p:grpSp>
      <p:sp>
        <p:nvSpPr>
          <p:cNvPr id="289" name="Google Shape;289;p31"/>
          <p:cNvSpPr/>
          <p:nvPr/>
        </p:nvSpPr>
        <p:spPr>
          <a:xfrm>
            <a:off x="57235" y="2467996"/>
            <a:ext cx="3918256" cy="3139321"/>
          </a:xfrm>
          <a:prstGeom prst="rect">
            <a:avLst/>
          </a:prstGeom>
          <a:noFill/>
          <a:ln>
            <a:noFill/>
          </a:ln>
        </p:spPr>
        <p:txBody>
          <a:bodyPr anchorCtr="0" anchor="t" bIns="45700" lIns="91425" spcFirstLastPara="1" rIns="91425" wrap="square" tIns="45700">
            <a:noAutofit/>
          </a:bodyPr>
          <a:lstStyle/>
          <a:p>
            <a:pPr indent="271463"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Як видно з таблиці, сам кредит повертається кожного місяця однаковими сумами (за винятком останнього місяця), а додаткові суми (відсотки за кредитом) щомісяця змінюються, а саме зменшуються, бо кожного місяця зменшується сума залишку кредиту. І тому сума повернення частини кредиту разом з відсотками щомісяця зменшується.</a:t>
            </a:r>
            <a:endParaRPr b="0" i="0" sz="1800" u="none" cap="none" strike="noStrike">
              <a:solidFill>
                <a:schemeClr val="dk1"/>
              </a:solidFill>
              <a:latin typeface="Twentieth Century"/>
              <a:ea typeface="Twentieth Century"/>
              <a:cs typeface="Twentieth Century"/>
              <a:sym typeface="Twentieth Century"/>
            </a:endParaRPr>
          </a:p>
          <a:p>
            <a:pPr indent="271463"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p:txBody>
      </p:sp>
      <p:sp>
        <p:nvSpPr>
          <p:cNvPr id="290" name="Google Shape;290;p31"/>
          <p:cNvSpPr/>
          <p:nvPr/>
        </p:nvSpPr>
        <p:spPr>
          <a:xfrm>
            <a:off x="57235" y="5437260"/>
            <a:ext cx="8934104" cy="923330"/>
          </a:xfrm>
          <a:prstGeom prst="rect">
            <a:avLst/>
          </a:prstGeom>
          <a:noFill/>
          <a:ln>
            <a:noFill/>
          </a:ln>
        </p:spPr>
        <p:txBody>
          <a:bodyPr anchorCtr="0" anchor="t" bIns="45700" lIns="91425" spcFirstLastPara="1" rIns="91425" wrap="square" tIns="45700">
            <a:noAutofit/>
          </a:bodyPr>
          <a:lstStyle/>
          <a:p>
            <a:pPr indent="271463"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Взявши кредит 50 000 грн на вказаних вище умовах, позичальник повертає за рік банку 54 063 грн, тобто ще додатково сплачує банку 4063 грн за те, що банк позичив йому вказану суму.</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32"/>
          <p:cNvSpPr txBox="1"/>
          <p:nvPr>
            <p:ph type="title"/>
          </p:nvPr>
        </p:nvSpPr>
        <p:spPr>
          <a:xfrm>
            <a:off x="274005" y="118869"/>
            <a:ext cx="8664896" cy="64583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0000"/>
              </a:buClr>
              <a:buSzPts val="3600"/>
              <a:buFont typeface="Corsiva"/>
              <a:buNone/>
            </a:pPr>
            <a:r>
              <a:rPr b="1" lang="ru-RU" cap="none">
                <a:solidFill>
                  <a:srgbClr val="FF0000"/>
                </a:solidFill>
                <a:latin typeface="Corsiva"/>
                <a:ea typeface="Corsiva"/>
                <a:cs typeface="Corsiva"/>
                <a:sym typeface="Corsiva"/>
              </a:rPr>
              <a:t>Фінансові розрахунки</a:t>
            </a:r>
            <a:endParaRPr b="1" cap="none">
              <a:solidFill>
                <a:srgbClr val="FF0000"/>
              </a:solidFill>
              <a:latin typeface="Corsiva"/>
              <a:ea typeface="Corsiva"/>
              <a:cs typeface="Corsiva"/>
              <a:sym typeface="Corsiva"/>
            </a:endParaRPr>
          </a:p>
        </p:txBody>
      </p:sp>
      <p:sp>
        <p:nvSpPr>
          <p:cNvPr id="297" name="Google Shape;297;p32"/>
          <p:cNvSpPr txBox="1"/>
          <p:nvPr/>
        </p:nvSpPr>
        <p:spPr>
          <a:xfrm>
            <a:off x="7306888" y="6488668"/>
            <a:ext cx="183711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1" lang="ru-RU" sz="1800" u="none" cap="none" strike="noStrike">
                <a:solidFill>
                  <a:srgbClr val="FF0000"/>
                </a:solidFill>
                <a:latin typeface="Twentieth Century"/>
                <a:ea typeface="Twentieth Century"/>
                <a:cs typeface="Twentieth Century"/>
                <a:sym typeface="Twentieth Century"/>
              </a:rPr>
              <a:t>http://leontyev.net</a:t>
            </a:r>
            <a:endParaRPr b="1" i="1" sz="1800" u="none" cap="none" strike="noStrike">
              <a:solidFill>
                <a:srgbClr val="FF0000"/>
              </a:solidFill>
              <a:latin typeface="Twentieth Century"/>
              <a:ea typeface="Twentieth Century"/>
              <a:cs typeface="Twentieth Century"/>
              <a:sym typeface="Twentieth Century"/>
            </a:endParaRPr>
          </a:p>
        </p:txBody>
      </p:sp>
      <p:sp>
        <p:nvSpPr>
          <p:cNvPr descr="ÐÐ°ÑÑÐ¸Ð½ÐºÐ¸ Ð¿Ð¾ Ð·Ð°Ð¿ÑÐ¾ÑÑ Ð¿ÑÐ¾Ð³ÑÐ°Ð¼Ð° ÐºÐ°Ð»ÑÐºÑÐ»ÑÑÐ¾Ñ" id="298" name="Google Shape;298;p32"/>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p:txBody>
      </p:sp>
      <p:sp>
        <p:nvSpPr>
          <p:cNvPr id="299" name="Google Shape;299;p32"/>
          <p:cNvSpPr/>
          <p:nvPr/>
        </p:nvSpPr>
        <p:spPr>
          <a:xfrm>
            <a:off x="150433" y="748110"/>
            <a:ext cx="8912039" cy="2585323"/>
          </a:xfrm>
          <a:prstGeom prst="rect">
            <a:avLst/>
          </a:prstGeom>
          <a:noFill/>
          <a:ln>
            <a:noFill/>
          </a:ln>
        </p:spPr>
        <p:txBody>
          <a:bodyPr anchorCtr="0" anchor="t" bIns="45700" lIns="91425" spcFirstLastPara="1" rIns="91425" wrap="square" tIns="45700">
            <a:noAutofit/>
          </a:bodyPr>
          <a:lstStyle/>
          <a:p>
            <a:pPr indent="271463"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Друга схема повернення кредиту і відсотків за кредитування — </a:t>
            </a:r>
            <a:r>
              <a:rPr b="1" i="0" lang="ru-RU" sz="1800" u="none" cap="none" strike="noStrike">
                <a:solidFill>
                  <a:schemeClr val="dk1"/>
                </a:solidFill>
                <a:latin typeface="Twentieth Century"/>
                <a:ea typeface="Twentieth Century"/>
                <a:cs typeface="Twentieth Century"/>
                <a:sym typeface="Twentieth Century"/>
              </a:rPr>
              <a:t>ануїтетна</a:t>
            </a:r>
            <a:r>
              <a:rPr b="0" i="0" lang="ru-RU" sz="1800" u="none" cap="none" strike="noStrike">
                <a:solidFill>
                  <a:schemeClr val="dk1"/>
                </a:solidFill>
                <a:latin typeface="Twentieth Century"/>
                <a:ea typeface="Twentieth Century"/>
                <a:cs typeface="Twentieth Century"/>
                <a:sym typeface="Twentieth Century"/>
              </a:rPr>
              <a:t>. Суть цієї схеми полягає в тому, що позичальник повинен повертати банку щомісяця одну й ту саму суму, одна частина якої є частиною самого кредиту, а друга — виплата відсотків за кредитування .</a:t>
            </a:r>
            <a:endParaRPr b="0" i="0" sz="1400" u="none" cap="none" strike="noStrike">
              <a:solidFill>
                <a:srgbClr val="000000"/>
              </a:solidFill>
              <a:latin typeface="Arial"/>
              <a:ea typeface="Arial"/>
              <a:cs typeface="Arial"/>
              <a:sym typeface="Arial"/>
            </a:endParaRPr>
          </a:p>
          <a:p>
            <a:pPr indent="271463"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a:p>
            <a:pPr indent="271463"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Як видно з таблиці, узятий кредит разом з відсотками повертається кожного місяця однаковими сумами (за винятком останнього місяця). Узявши кредит 50000 грн на вказаних вище умовах, позичальник повертає за рік банку 54 154,97 грн, тобто ще додатково сплатив банку 4154,97 грн за те, що банк позичив йому вказану суму.</a:t>
            </a:r>
            <a:endParaRPr b="0" i="0" sz="1400" u="none" cap="none" strike="noStrike">
              <a:solidFill>
                <a:srgbClr val="000000"/>
              </a:solidFill>
              <a:latin typeface="Arial"/>
              <a:ea typeface="Arial"/>
              <a:cs typeface="Arial"/>
              <a:sym typeface="Arial"/>
            </a:endParaRPr>
          </a:p>
        </p:txBody>
      </p:sp>
      <p:grpSp>
        <p:nvGrpSpPr>
          <p:cNvPr id="300" name="Google Shape;300;p32"/>
          <p:cNvGrpSpPr/>
          <p:nvPr/>
        </p:nvGrpSpPr>
        <p:grpSpPr>
          <a:xfrm>
            <a:off x="1749388" y="3333433"/>
            <a:ext cx="5714127" cy="3407935"/>
            <a:chOff x="-982140" y="0"/>
            <a:chExt cx="10980952" cy="6549096"/>
          </a:xfrm>
        </p:grpSpPr>
        <p:pic>
          <p:nvPicPr>
            <p:cNvPr id="301" name="Google Shape;301;p32"/>
            <p:cNvPicPr preferRelativeResize="0"/>
            <p:nvPr/>
          </p:nvPicPr>
          <p:blipFill rotWithShape="1">
            <a:blip r:embed="rId3">
              <a:alphaModFix/>
            </a:blip>
            <a:srcRect b="0" l="0" r="0" t="0"/>
            <a:stretch/>
          </p:blipFill>
          <p:spPr>
            <a:xfrm>
              <a:off x="-972616" y="0"/>
              <a:ext cx="10961905" cy="4352381"/>
            </a:xfrm>
            <a:prstGeom prst="rect">
              <a:avLst/>
            </a:prstGeom>
            <a:noFill/>
            <a:ln>
              <a:noFill/>
            </a:ln>
          </p:spPr>
        </p:pic>
        <p:pic>
          <p:nvPicPr>
            <p:cNvPr id="302" name="Google Shape;302;p32"/>
            <p:cNvPicPr preferRelativeResize="0"/>
            <p:nvPr/>
          </p:nvPicPr>
          <p:blipFill rotWithShape="1">
            <a:blip r:embed="rId4">
              <a:alphaModFix/>
            </a:blip>
            <a:srcRect b="0" l="0" r="0" t="0"/>
            <a:stretch/>
          </p:blipFill>
          <p:spPr>
            <a:xfrm>
              <a:off x="-982140" y="4291953"/>
              <a:ext cx="10980952" cy="2257143"/>
            </a:xfrm>
            <a:prstGeom prst="rect">
              <a:avLst/>
            </a:prstGeom>
            <a:noFill/>
            <a:ln>
              <a:noFill/>
            </a:ln>
          </p:spPr>
        </p:pic>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33"/>
          <p:cNvSpPr txBox="1"/>
          <p:nvPr>
            <p:ph type="title"/>
          </p:nvPr>
        </p:nvSpPr>
        <p:spPr>
          <a:xfrm>
            <a:off x="274005" y="118869"/>
            <a:ext cx="8664896" cy="64583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0000"/>
              </a:buClr>
              <a:buSzPts val="3600"/>
              <a:buFont typeface="Corsiva"/>
              <a:buNone/>
            </a:pPr>
            <a:r>
              <a:rPr b="1" lang="ru-RU" cap="none">
                <a:solidFill>
                  <a:srgbClr val="FF0000"/>
                </a:solidFill>
                <a:latin typeface="Corsiva"/>
                <a:ea typeface="Corsiva"/>
                <a:cs typeface="Corsiva"/>
                <a:sym typeface="Corsiva"/>
              </a:rPr>
              <a:t>Фінансові розрахунки</a:t>
            </a:r>
            <a:endParaRPr b="1" cap="none">
              <a:solidFill>
                <a:srgbClr val="FF0000"/>
              </a:solidFill>
              <a:latin typeface="Corsiva"/>
              <a:ea typeface="Corsiva"/>
              <a:cs typeface="Corsiva"/>
              <a:sym typeface="Corsiva"/>
            </a:endParaRPr>
          </a:p>
        </p:txBody>
      </p:sp>
      <p:sp>
        <p:nvSpPr>
          <p:cNvPr id="309" name="Google Shape;309;p33"/>
          <p:cNvSpPr txBox="1"/>
          <p:nvPr/>
        </p:nvSpPr>
        <p:spPr>
          <a:xfrm>
            <a:off x="7306888" y="6488668"/>
            <a:ext cx="183711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1" lang="ru-RU" sz="1800" u="none" cap="none" strike="noStrike">
                <a:solidFill>
                  <a:srgbClr val="FF0000"/>
                </a:solidFill>
                <a:latin typeface="Twentieth Century"/>
                <a:ea typeface="Twentieth Century"/>
                <a:cs typeface="Twentieth Century"/>
                <a:sym typeface="Twentieth Century"/>
              </a:rPr>
              <a:t>http://leontyev.net</a:t>
            </a:r>
            <a:endParaRPr b="1" i="1" sz="1800" u="none" cap="none" strike="noStrike">
              <a:solidFill>
                <a:srgbClr val="FF0000"/>
              </a:solidFill>
              <a:latin typeface="Twentieth Century"/>
              <a:ea typeface="Twentieth Century"/>
              <a:cs typeface="Twentieth Century"/>
              <a:sym typeface="Twentieth Century"/>
            </a:endParaRPr>
          </a:p>
        </p:txBody>
      </p:sp>
      <p:sp>
        <p:nvSpPr>
          <p:cNvPr descr="ÐÐ°ÑÑÐ¸Ð½ÐºÐ¸ Ð¿Ð¾ Ð·Ð°Ð¿ÑÐ¾ÑÑ Ð¿ÑÐ¾Ð³ÑÐ°Ð¼Ð° ÐºÐ°Ð»ÑÐºÑÐ»ÑÑÐ¾Ñ" id="310" name="Google Shape;310;p33"/>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p:txBody>
      </p:sp>
      <p:sp>
        <p:nvSpPr>
          <p:cNvPr id="311" name="Google Shape;311;p33"/>
          <p:cNvSpPr/>
          <p:nvPr/>
        </p:nvSpPr>
        <p:spPr>
          <a:xfrm>
            <a:off x="150433" y="748110"/>
            <a:ext cx="8912039" cy="1200329"/>
          </a:xfrm>
          <a:prstGeom prst="rect">
            <a:avLst/>
          </a:prstGeom>
          <a:noFill/>
          <a:ln>
            <a:noFill/>
          </a:ln>
        </p:spPr>
        <p:txBody>
          <a:bodyPr anchorCtr="0" anchor="t" bIns="45700" lIns="91425" spcFirstLastPara="1" rIns="91425" wrap="square" tIns="45700">
            <a:noAutofit/>
          </a:bodyPr>
          <a:lstStyle/>
          <a:p>
            <a:pPr indent="271463"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Схема нарахування відсотків (стандартна чи ануїтетна) визначається банком як одна з умов кредитування.</a:t>
            </a:r>
            <a:endParaRPr b="0" i="0" sz="1800" u="none" cap="none" strike="noStrike">
              <a:solidFill>
                <a:schemeClr val="dk1"/>
              </a:solidFill>
              <a:latin typeface="Twentieth Century"/>
              <a:ea typeface="Twentieth Century"/>
              <a:cs typeface="Twentieth Century"/>
              <a:sym typeface="Twentieth Century"/>
            </a:endParaRPr>
          </a:p>
          <a:p>
            <a:pPr indent="271463"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Розрахувати схему повернення кредиту можна на сайті:</a:t>
            </a:r>
            <a:endParaRPr b="0" i="0" sz="1400" u="none" cap="none" strike="noStrike">
              <a:solidFill>
                <a:srgbClr val="000000"/>
              </a:solidFill>
              <a:latin typeface="Arial"/>
              <a:ea typeface="Arial"/>
              <a:cs typeface="Arial"/>
              <a:sym typeface="Arial"/>
            </a:endParaRPr>
          </a:p>
          <a:p>
            <a:pPr indent="271463" lvl="0" marL="0" marR="0" rtl="0" algn="just">
              <a:lnSpc>
                <a:spcPct val="100000"/>
              </a:lnSpc>
              <a:spcBef>
                <a:spcPts val="0"/>
              </a:spcBef>
              <a:spcAft>
                <a:spcPts val="0"/>
              </a:spcAft>
              <a:buClr>
                <a:srgbClr val="000000"/>
              </a:buClr>
              <a:buSzPts val="1800"/>
              <a:buFont typeface="Arial"/>
              <a:buNone/>
            </a:pPr>
            <a:r>
              <a:rPr b="0" i="0" lang="ru-RU" sz="1800" u="sng" cap="none" strike="noStrike">
                <a:solidFill>
                  <a:schemeClr val="hlink"/>
                </a:solidFill>
                <a:latin typeface="Twentieth Century"/>
                <a:ea typeface="Twentieth Century"/>
                <a:cs typeface="Twentieth Century"/>
                <a:sym typeface="Twentieth Century"/>
                <a:hlinkClick r:id="rId3"/>
              </a:rPr>
              <a:t>https://fin-calc.org.ua/ua/credit/calculate/</a:t>
            </a:r>
            <a:endParaRPr b="0" i="0" sz="1800" u="none" cap="none" strike="noStrike">
              <a:solidFill>
                <a:schemeClr val="dk1"/>
              </a:solidFill>
              <a:latin typeface="Twentieth Century"/>
              <a:ea typeface="Twentieth Century"/>
              <a:cs typeface="Twentieth Century"/>
              <a:sym typeface="Twentieth Century"/>
            </a:endParaRPr>
          </a:p>
        </p:txBody>
      </p:sp>
      <p:pic>
        <p:nvPicPr>
          <p:cNvPr id="312" name="Google Shape;312;p33"/>
          <p:cNvPicPr preferRelativeResize="0"/>
          <p:nvPr/>
        </p:nvPicPr>
        <p:blipFill rotWithShape="1">
          <a:blip r:embed="rId4">
            <a:alphaModFix/>
          </a:blip>
          <a:srcRect b="0" l="0" r="0" t="0"/>
          <a:stretch/>
        </p:blipFill>
        <p:spPr>
          <a:xfrm>
            <a:off x="4716016" y="1711432"/>
            <a:ext cx="4233857" cy="4783186"/>
          </a:xfrm>
          <a:prstGeom prst="rect">
            <a:avLst/>
          </a:prstGeom>
          <a:noFill/>
          <a:ln>
            <a:noFill/>
          </a:ln>
        </p:spPr>
      </p:pic>
      <p:sp>
        <p:nvSpPr>
          <p:cNvPr id="313" name="Google Shape;313;p33"/>
          <p:cNvSpPr/>
          <p:nvPr/>
        </p:nvSpPr>
        <p:spPr>
          <a:xfrm>
            <a:off x="314475" y="2394865"/>
            <a:ext cx="4264025" cy="341632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У відповідні поля потрібно ввести термін кредитування, суму кредиту і відсоткову ставку, вибрати перемикач, що визначає схему нарахування відсотків, увести відсотки комісії, якщо банк включає їх як одну з умов кредитування, і вибрати посилання	</a:t>
            </a:r>
            <a:r>
              <a:rPr b="0" i="0" lang="ru-RU" sz="1800" u="none" cap="none" strike="noStrike">
                <a:solidFill>
                  <a:srgbClr val="FF0000"/>
                </a:solidFill>
                <a:latin typeface="Twentieth Century"/>
                <a:ea typeface="Twentieth Century"/>
                <a:cs typeface="Twentieth Century"/>
                <a:sym typeface="Twentieth Century"/>
              </a:rPr>
              <a:t>ПОРАХУВАТИ</a:t>
            </a:r>
            <a:r>
              <a:rPr b="0" i="0" lang="ru-RU" sz="1800" u="none" cap="none" strike="noStrike">
                <a:solidFill>
                  <a:schemeClr val="dk1"/>
                </a:solidFill>
                <a:latin typeface="Twentieth Century"/>
                <a:ea typeface="Twentieth Century"/>
                <a:cs typeface="Twentieth Century"/>
                <a:sym typeface="Twentieth Century"/>
              </a:rPr>
              <a:t> . У результаті</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отримуємо </a:t>
            </a:r>
            <a:r>
              <a:rPr b="1" i="0" lang="ru-RU" sz="1800" u="none" cap="none" strike="noStrike">
                <a:solidFill>
                  <a:schemeClr val="dk1"/>
                </a:solidFill>
                <a:latin typeface="Twentieth Century"/>
                <a:ea typeface="Twentieth Century"/>
                <a:cs typeface="Twentieth Century"/>
                <a:sym typeface="Twentieth Century"/>
              </a:rPr>
              <a:t>Підсумкові значення </a:t>
            </a:r>
            <a:r>
              <a:rPr b="0" i="0" lang="ru-RU" sz="1800" u="none" cap="none" strike="noStrike">
                <a:solidFill>
                  <a:schemeClr val="dk1"/>
                </a:solidFill>
                <a:latin typeface="Twentieth Century"/>
                <a:ea typeface="Twentieth Century"/>
                <a:cs typeface="Twentieth Century"/>
                <a:sym typeface="Twentieth Century"/>
              </a:rPr>
              <a:t>— щомісячну суму, яку потрібно платити банку, а також загальну суму, яку потрібно повернути банку за весь термін кредиту.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34"/>
          <p:cNvSpPr txBox="1"/>
          <p:nvPr>
            <p:ph type="title"/>
          </p:nvPr>
        </p:nvSpPr>
        <p:spPr>
          <a:xfrm>
            <a:off x="274005" y="118869"/>
            <a:ext cx="8664896" cy="64583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0000"/>
              </a:buClr>
              <a:buSzPts val="3600"/>
              <a:buFont typeface="Corsiva"/>
              <a:buNone/>
            </a:pPr>
            <a:r>
              <a:rPr b="1" lang="ru-RU" cap="none">
                <a:solidFill>
                  <a:srgbClr val="FF0000"/>
                </a:solidFill>
                <a:latin typeface="Corsiva"/>
                <a:ea typeface="Corsiva"/>
                <a:cs typeface="Corsiva"/>
                <a:sym typeface="Corsiva"/>
              </a:rPr>
              <a:t>Фінансові розрахунки</a:t>
            </a:r>
            <a:endParaRPr b="1" cap="none">
              <a:solidFill>
                <a:srgbClr val="FF0000"/>
              </a:solidFill>
              <a:latin typeface="Corsiva"/>
              <a:ea typeface="Corsiva"/>
              <a:cs typeface="Corsiva"/>
              <a:sym typeface="Corsiva"/>
            </a:endParaRPr>
          </a:p>
        </p:txBody>
      </p:sp>
      <p:sp>
        <p:nvSpPr>
          <p:cNvPr id="320" name="Google Shape;320;p34"/>
          <p:cNvSpPr txBox="1"/>
          <p:nvPr/>
        </p:nvSpPr>
        <p:spPr>
          <a:xfrm>
            <a:off x="7306888" y="6488668"/>
            <a:ext cx="183711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1" lang="ru-RU" sz="1800" u="none" cap="none" strike="noStrike">
                <a:solidFill>
                  <a:srgbClr val="FF0000"/>
                </a:solidFill>
                <a:latin typeface="Twentieth Century"/>
                <a:ea typeface="Twentieth Century"/>
                <a:cs typeface="Twentieth Century"/>
                <a:sym typeface="Twentieth Century"/>
              </a:rPr>
              <a:t>http://leontyev.net</a:t>
            </a:r>
            <a:endParaRPr b="1" i="1" sz="1800" u="none" cap="none" strike="noStrike">
              <a:solidFill>
                <a:srgbClr val="FF0000"/>
              </a:solidFill>
              <a:latin typeface="Twentieth Century"/>
              <a:ea typeface="Twentieth Century"/>
              <a:cs typeface="Twentieth Century"/>
              <a:sym typeface="Twentieth Century"/>
            </a:endParaRPr>
          </a:p>
        </p:txBody>
      </p:sp>
      <p:sp>
        <p:nvSpPr>
          <p:cNvPr descr="ÐÐ°ÑÑÐ¸Ð½ÐºÐ¸ Ð¿Ð¾ Ð·Ð°Ð¿ÑÐ¾ÑÑ Ð¿ÑÐ¾Ð³ÑÐ°Ð¼Ð° ÐºÐ°Ð»ÑÐºÑÐ»ÑÑÐ¾Ñ" id="321" name="Google Shape;321;p34"/>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p:txBody>
      </p:sp>
      <p:sp>
        <p:nvSpPr>
          <p:cNvPr id="322" name="Google Shape;322;p34"/>
          <p:cNvSpPr/>
          <p:nvPr/>
        </p:nvSpPr>
        <p:spPr>
          <a:xfrm>
            <a:off x="155575" y="764703"/>
            <a:ext cx="8630926" cy="923330"/>
          </a:xfrm>
          <a:prstGeom prst="rect">
            <a:avLst/>
          </a:prstGeom>
          <a:noFill/>
          <a:ln>
            <a:noFill/>
          </a:ln>
        </p:spPr>
        <p:txBody>
          <a:bodyPr anchorCtr="0" anchor="t" bIns="45700" lIns="91425" spcFirstLastPara="1" rIns="91425" wrap="square" tIns="45700">
            <a:noAutofit/>
          </a:bodyPr>
          <a:lstStyle/>
          <a:p>
            <a:pPr indent="180975"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Крім того, трохи нижче на цій сторінці надаються розрахунки, якими повинні бути щомісячні виплати з повернення кредиту, яку частину із цієї суми складає повернення самого кредиту, а яку — відсотки за кредит.</a:t>
            </a:r>
            <a:endParaRPr b="0" i="0" sz="1800" u="none" cap="none" strike="noStrike">
              <a:solidFill>
                <a:schemeClr val="dk1"/>
              </a:solidFill>
              <a:latin typeface="Twentieth Century"/>
              <a:ea typeface="Twentieth Century"/>
              <a:cs typeface="Twentieth Century"/>
              <a:sym typeface="Twentieth Century"/>
            </a:endParaRPr>
          </a:p>
        </p:txBody>
      </p:sp>
      <p:pic>
        <p:nvPicPr>
          <p:cNvPr id="323" name="Google Shape;323;p34"/>
          <p:cNvPicPr preferRelativeResize="0"/>
          <p:nvPr/>
        </p:nvPicPr>
        <p:blipFill rotWithShape="1">
          <a:blip r:embed="rId3">
            <a:alphaModFix/>
          </a:blip>
          <a:srcRect b="0" l="0" r="0" t="0"/>
          <a:stretch/>
        </p:blipFill>
        <p:spPr>
          <a:xfrm>
            <a:off x="250062" y="1846045"/>
            <a:ext cx="4153768" cy="4768152"/>
          </a:xfrm>
          <a:prstGeom prst="rect">
            <a:avLst/>
          </a:prstGeom>
          <a:noFill/>
          <a:ln>
            <a:noFill/>
          </a:ln>
        </p:spPr>
      </p:pic>
      <p:pic>
        <p:nvPicPr>
          <p:cNvPr id="324" name="Google Shape;324;p34"/>
          <p:cNvPicPr preferRelativeResize="0"/>
          <p:nvPr/>
        </p:nvPicPr>
        <p:blipFill rotWithShape="1">
          <a:blip r:embed="rId4">
            <a:alphaModFix/>
          </a:blip>
          <a:srcRect b="0" l="0" r="0" t="0"/>
          <a:stretch/>
        </p:blipFill>
        <p:spPr>
          <a:xfrm>
            <a:off x="4605427" y="1844824"/>
            <a:ext cx="4333474" cy="477793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35"/>
          <p:cNvSpPr txBox="1"/>
          <p:nvPr>
            <p:ph type="title"/>
          </p:nvPr>
        </p:nvSpPr>
        <p:spPr>
          <a:xfrm>
            <a:off x="684862" y="102051"/>
            <a:ext cx="7773338" cy="770015"/>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FF0000"/>
              </a:buClr>
              <a:buSzPct val="100000"/>
              <a:buFont typeface="Corsiva"/>
              <a:buNone/>
            </a:pPr>
            <a:r>
              <a:rPr b="1" lang="ru-RU" sz="5400" cap="none">
                <a:solidFill>
                  <a:srgbClr val="FF0000"/>
                </a:solidFill>
                <a:latin typeface="Corsiva"/>
                <a:ea typeface="Corsiva"/>
                <a:cs typeface="Corsiva"/>
                <a:sym typeface="Corsiva"/>
              </a:rPr>
              <a:t>Працюємо з підручником</a:t>
            </a:r>
            <a:endParaRPr b="1" sz="5400" cap="none">
              <a:solidFill>
                <a:srgbClr val="FF0000"/>
              </a:solidFill>
              <a:latin typeface="Corsiva"/>
              <a:ea typeface="Corsiva"/>
              <a:cs typeface="Corsiva"/>
              <a:sym typeface="Corsiva"/>
            </a:endParaRPr>
          </a:p>
        </p:txBody>
      </p:sp>
      <p:sp>
        <p:nvSpPr>
          <p:cNvPr id="330" name="Google Shape;330;p35"/>
          <p:cNvSpPr txBox="1"/>
          <p:nvPr/>
        </p:nvSpPr>
        <p:spPr>
          <a:xfrm>
            <a:off x="7433497" y="6488668"/>
            <a:ext cx="182903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1" lang="ru-RU" sz="1800" u="none" cap="none" strike="noStrike">
                <a:solidFill>
                  <a:srgbClr val="FF0000"/>
                </a:solidFill>
                <a:latin typeface="Twentieth Century"/>
                <a:ea typeface="Twentieth Century"/>
                <a:cs typeface="Twentieth Century"/>
                <a:sym typeface="Twentieth Century"/>
              </a:rPr>
              <a:t>http://leontyevnet</a:t>
            </a:r>
            <a:endParaRPr b="1" i="1" sz="1800" u="none" cap="none" strike="noStrike">
              <a:solidFill>
                <a:srgbClr val="FF0000"/>
              </a:solidFill>
              <a:latin typeface="Twentieth Century"/>
              <a:ea typeface="Twentieth Century"/>
              <a:cs typeface="Twentieth Century"/>
              <a:sym typeface="Twentieth Century"/>
            </a:endParaRPr>
          </a:p>
        </p:txBody>
      </p:sp>
      <p:pic>
        <p:nvPicPr>
          <p:cNvPr descr="ÐÐ°ÑÑÐ¸Ð½ÐºÐ¸ Ð¿Ð¾ Ð·Ð°Ð¿ÑÐ¾ÑÑ ÑÑÐ¾Ð¿ÐºÐ° ÐºÐ½Ð¸Ð³ Ð¿Ð½Ð³" id="331" name="Google Shape;331;p35"/>
          <p:cNvPicPr preferRelativeResize="0"/>
          <p:nvPr/>
        </p:nvPicPr>
        <p:blipFill rotWithShape="1">
          <a:blip r:embed="rId3">
            <a:alphaModFix/>
          </a:blip>
          <a:srcRect b="0" l="0" r="0" t="0"/>
          <a:stretch/>
        </p:blipFill>
        <p:spPr>
          <a:xfrm>
            <a:off x="417006" y="1412776"/>
            <a:ext cx="8309049" cy="439788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pic>
        <p:nvPicPr>
          <p:cNvPr descr="http://lib.rus.ec/i/32/407832/i_091.png" id="336" name="Google Shape;336;p36"/>
          <p:cNvPicPr preferRelativeResize="0"/>
          <p:nvPr/>
        </p:nvPicPr>
        <p:blipFill rotWithShape="1">
          <a:blip r:embed="rId3">
            <a:alphaModFix/>
          </a:blip>
          <a:srcRect b="3935" l="0" r="0" t="0"/>
          <a:stretch/>
        </p:blipFill>
        <p:spPr>
          <a:xfrm>
            <a:off x="198303" y="908720"/>
            <a:ext cx="8945697" cy="5156201"/>
          </a:xfrm>
          <a:prstGeom prst="rect">
            <a:avLst/>
          </a:prstGeom>
          <a:noFill/>
          <a:ln>
            <a:noFill/>
          </a:ln>
        </p:spPr>
      </p:pic>
      <p:sp>
        <p:nvSpPr>
          <p:cNvPr id="337" name="Google Shape;337;p36"/>
          <p:cNvSpPr/>
          <p:nvPr/>
        </p:nvSpPr>
        <p:spPr>
          <a:xfrm>
            <a:off x="611560" y="1556792"/>
            <a:ext cx="3936999" cy="218521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700"/>
              <a:buFont typeface="Arial"/>
              <a:buNone/>
            </a:pPr>
            <a:r>
              <a:rPr b="0" i="0" lang="ru-RU" sz="1700" u="none" cap="none" strike="noStrike">
                <a:solidFill>
                  <a:schemeClr val="dk1"/>
                </a:solidFill>
                <a:latin typeface="Corsiva"/>
                <a:ea typeface="Corsiva"/>
                <a:cs typeface="Corsiva"/>
                <a:sym typeface="Corsiva"/>
              </a:rPr>
              <a:t>1. Портфель цінних паперів включає х1 облігацій, номінальна ціна кожної з яких р1 грн, і х2 облігацій, номінальна ціна яких р2 грн . Облігації першого виду приносять власникові с1 % доходу в рік, другого — с2 % доходу в рік . Складіть електронну таблицю для визначення прибутку від продажу всього портфеля цінних паперів .</a:t>
            </a:r>
            <a:endParaRPr b="0" i="0" sz="1700" u="none" cap="none" strike="noStrike">
              <a:solidFill>
                <a:schemeClr val="dk1"/>
              </a:solidFill>
              <a:latin typeface="Corsiva"/>
              <a:ea typeface="Corsiva"/>
              <a:cs typeface="Corsiva"/>
              <a:sym typeface="Corsiva"/>
            </a:endParaRPr>
          </a:p>
        </p:txBody>
      </p:sp>
      <p:sp>
        <p:nvSpPr>
          <p:cNvPr id="338" name="Google Shape;338;p36"/>
          <p:cNvSpPr txBox="1"/>
          <p:nvPr/>
        </p:nvSpPr>
        <p:spPr>
          <a:xfrm>
            <a:off x="7433497" y="6488668"/>
            <a:ext cx="182903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1" lang="ru-RU" sz="1800" u="none" cap="none" strike="noStrike">
                <a:solidFill>
                  <a:srgbClr val="FF0000"/>
                </a:solidFill>
                <a:latin typeface="Twentieth Century"/>
                <a:ea typeface="Twentieth Century"/>
                <a:cs typeface="Twentieth Century"/>
                <a:sym typeface="Twentieth Century"/>
              </a:rPr>
              <a:t>http://leontyev.net</a:t>
            </a:r>
            <a:endParaRPr b="1" i="1" sz="1800" u="none" cap="none" strike="noStrike">
              <a:solidFill>
                <a:srgbClr val="FF0000"/>
              </a:solidFill>
              <a:latin typeface="Twentieth Century"/>
              <a:ea typeface="Twentieth Century"/>
              <a:cs typeface="Twentieth Century"/>
              <a:sym typeface="Twentieth Century"/>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37"/>
          <p:cNvSpPr txBox="1"/>
          <p:nvPr/>
        </p:nvSpPr>
        <p:spPr>
          <a:xfrm>
            <a:off x="7433497" y="6488668"/>
            <a:ext cx="182903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1" lang="ru-RU" sz="1800" u="none" cap="none" strike="noStrike">
                <a:solidFill>
                  <a:srgbClr val="FF0000"/>
                </a:solidFill>
                <a:latin typeface="Twentieth Century"/>
                <a:ea typeface="Twentieth Century"/>
                <a:cs typeface="Twentieth Century"/>
                <a:sym typeface="Twentieth Century"/>
              </a:rPr>
              <a:t>http://leontyev.net</a:t>
            </a:r>
            <a:endParaRPr b="1" i="1" sz="1800" u="none" cap="none" strike="noStrike">
              <a:solidFill>
                <a:srgbClr val="FF0000"/>
              </a:solidFill>
              <a:latin typeface="Twentieth Century"/>
              <a:ea typeface="Twentieth Century"/>
              <a:cs typeface="Twentieth Century"/>
              <a:sym typeface="Twentieth Century"/>
            </a:endParaRPr>
          </a:p>
        </p:txBody>
      </p:sp>
      <p:sp>
        <p:nvSpPr>
          <p:cNvPr id="344" name="Google Shape;344;p37"/>
          <p:cNvSpPr txBox="1"/>
          <p:nvPr>
            <p:ph type="title"/>
          </p:nvPr>
        </p:nvSpPr>
        <p:spPr>
          <a:xfrm>
            <a:off x="158493" y="-335720"/>
            <a:ext cx="8566733" cy="107727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FF0000"/>
              </a:buClr>
              <a:buSzPts val="8800"/>
              <a:buFont typeface="Corsiva"/>
              <a:buNone/>
            </a:pPr>
            <a:r>
              <a:rPr b="1" baseline="-25000" i="1" lang="ru-RU" sz="8800" cap="none">
                <a:solidFill>
                  <a:srgbClr val="FF0000"/>
                </a:solidFill>
                <a:latin typeface="Corsiva"/>
                <a:ea typeface="Corsiva"/>
                <a:cs typeface="Corsiva"/>
                <a:sym typeface="Corsiva"/>
              </a:rPr>
              <a:t>Працюємо за комп’ютером</a:t>
            </a:r>
            <a:endParaRPr b="1" baseline="-25000" i="1" sz="8800" cap="none">
              <a:solidFill>
                <a:srgbClr val="FF0000"/>
              </a:solidFill>
              <a:latin typeface="Corsiva"/>
              <a:ea typeface="Corsiva"/>
              <a:cs typeface="Corsiva"/>
              <a:sym typeface="Corsiva"/>
            </a:endParaRPr>
          </a:p>
        </p:txBody>
      </p:sp>
      <p:pic>
        <p:nvPicPr>
          <p:cNvPr descr="ÐÐ°ÑÑÐ¸Ð½ÐºÐ¸ Ð¿Ð¾ Ð·Ð°Ð¿ÑÐ¾ÑÑ ÐÐ¸Ð²Ð¾ÑÐ½Ð¾Ðµ Ð·Ð° ÐºÐ¾Ð¼Ð¿Ð¾Ð¼" id="345" name="Google Shape;345;p37"/>
          <p:cNvPicPr preferRelativeResize="0"/>
          <p:nvPr/>
        </p:nvPicPr>
        <p:blipFill rotWithShape="1">
          <a:blip r:embed="rId3">
            <a:alphaModFix/>
          </a:blip>
          <a:srcRect b="0" l="0" r="0" t="0"/>
          <a:stretch/>
        </p:blipFill>
        <p:spPr>
          <a:xfrm>
            <a:off x="971837" y="961191"/>
            <a:ext cx="7376179" cy="553087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0"/>
          <p:cNvSpPr txBox="1"/>
          <p:nvPr>
            <p:ph type="title"/>
          </p:nvPr>
        </p:nvSpPr>
        <p:spPr>
          <a:xfrm>
            <a:off x="428596" y="0"/>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0000"/>
              </a:buClr>
              <a:buSzPts val="6000"/>
              <a:buFont typeface="Corsiva"/>
              <a:buNone/>
            </a:pPr>
            <a:r>
              <a:rPr b="1" lang="ru-RU" sz="6000" cap="none">
                <a:solidFill>
                  <a:srgbClr val="FF0000"/>
                </a:solidFill>
                <a:latin typeface="Corsiva"/>
                <a:ea typeface="Corsiva"/>
                <a:cs typeface="Corsiva"/>
                <a:sym typeface="Corsiva"/>
              </a:rPr>
              <a:t>Пригадаймо</a:t>
            </a:r>
            <a:endParaRPr b="1" sz="6000" cap="none">
              <a:solidFill>
                <a:srgbClr val="FF0000"/>
              </a:solidFill>
              <a:latin typeface="Corsiva"/>
              <a:ea typeface="Corsiva"/>
              <a:cs typeface="Corsiva"/>
              <a:sym typeface="Corsiva"/>
            </a:endParaRPr>
          </a:p>
        </p:txBody>
      </p:sp>
      <p:sp>
        <p:nvSpPr>
          <p:cNvPr id="170" name="Google Shape;170;p20"/>
          <p:cNvSpPr/>
          <p:nvPr/>
        </p:nvSpPr>
        <p:spPr>
          <a:xfrm>
            <a:off x="352630" y="1268760"/>
            <a:ext cx="8381532" cy="3108543"/>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2800"/>
              <a:buFont typeface="Arial"/>
              <a:buNone/>
            </a:pPr>
            <a:r>
              <a:rPr b="0" i="0" lang="ru-RU" sz="2800" u="none" cap="none" strike="noStrike">
                <a:solidFill>
                  <a:schemeClr val="dk1"/>
                </a:solidFill>
                <a:latin typeface="Twentieth Century"/>
                <a:ea typeface="Twentieth Century"/>
                <a:cs typeface="Twentieth Century"/>
                <a:sym typeface="Twentieth Century"/>
              </a:rPr>
              <a:t>1.	Що таке 1%? Як знайти відсотки від числа і число за його відсотками?</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Twentieth Century"/>
              <a:ea typeface="Twentieth Century"/>
              <a:cs typeface="Twentieth Century"/>
              <a:sym typeface="Twentieth Century"/>
            </a:endParaRPr>
          </a:p>
          <a:p>
            <a:pPr indent="0" lvl="0" marL="0" marR="0" rtl="0" algn="just">
              <a:lnSpc>
                <a:spcPct val="100000"/>
              </a:lnSpc>
              <a:spcBef>
                <a:spcPts val="0"/>
              </a:spcBef>
              <a:spcAft>
                <a:spcPts val="0"/>
              </a:spcAft>
              <a:buClr>
                <a:srgbClr val="000000"/>
              </a:buClr>
              <a:buSzPts val="2800"/>
              <a:buFont typeface="Arial"/>
              <a:buNone/>
            </a:pPr>
            <a:r>
              <a:rPr b="0" i="0" lang="ru-RU" sz="2800" u="none" cap="none" strike="noStrike">
                <a:solidFill>
                  <a:schemeClr val="dk1"/>
                </a:solidFill>
                <a:latin typeface="Twentieth Century"/>
                <a:ea typeface="Twentieth Century"/>
                <a:cs typeface="Twentieth Century"/>
                <a:sym typeface="Twentieth Century"/>
              </a:rPr>
              <a:t>2.	Для чого люди або фірми зберігають гроші в банках?</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Twentieth Century"/>
              <a:ea typeface="Twentieth Century"/>
              <a:cs typeface="Twentieth Century"/>
              <a:sym typeface="Twentieth Century"/>
            </a:endParaRPr>
          </a:p>
          <a:p>
            <a:pPr indent="0" lvl="0" marL="0" marR="0" rtl="0" algn="just">
              <a:lnSpc>
                <a:spcPct val="100000"/>
              </a:lnSpc>
              <a:spcBef>
                <a:spcPts val="0"/>
              </a:spcBef>
              <a:spcAft>
                <a:spcPts val="0"/>
              </a:spcAft>
              <a:buClr>
                <a:srgbClr val="000000"/>
              </a:buClr>
              <a:buSzPts val="2800"/>
              <a:buFont typeface="Arial"/>
              <a:buNone/>
            </a:pPr>
            <a:r>
              <a:rPr b="0" i="0" lang="ru-RU" sz="2800" u="none" cap="none" strike="noStrike">
                <a:solidFill>
                  <a:schemeClr val="dk1"/>
                </a:solidFill>
                <a:latin typeface="Twentieth Century"/>
                <a:ea typeface="Twentieth Century"/>
                <a:cs typeface="Twentieth Century"/>
                <a:sym typeface="Twentieth Century"/>
              </a:rPr>
              <a:t>3.	Для чого люди або фірми беруть кредити?</a:t>
            </a:r>
            <a:endParaRPr b="0" i="0" sz="1400" u="none" cap="none" strike="noStrike">
              <a:solidFill>
                <a:srgbClr val="000000"/>
              </a:solidFill>
              <a:latin typeface="Arial"/>
              <a:ea typeface="Arial"/>
              <a:cs typeface="Arial"/>
              <a:sym typeface="Arial"/>
            </a:endParaRPr>
          </a:p>
        </p:txBody>
      </p:sp>
      <p:pic>
        <p:nvPicPr>
          <p:cNvPr id="171" name="Google Shape;171;p20"/>
          <p:cNvPicPr preferRelativeResize="0"/>
          <p:nvPr/>
        </p:nvPicPr>
        <p:blipFill rotWithShape="1">
          <a:blip r:embed="rId3">
            <a:alphaModFix/>
          </a:blip>
          <a:srcRect b="0" l="0" r="0" t="0"/>
          <a:stretch/>
        </p:blipFill>
        <p:spPr>
          <a:xfrm>
            <a:off x="7164815" y="4569088"/>
            <a:ext cx="2315426" cy="253153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pic>
        <p:nvPicPr>
          <p:cNvPr id="350" name="Google Shape;350;p38"/>
          <p:cNvPicPr preferRelativeResize="0"/>
          <p:nvPr/>
        </p:nvPicPr>
        <p:blipFill rotWithShape="1">
          <a:blip r:embed="rId3">
            <a:alphaModFix/>
          </a:blip>
          <a:srcRect b="0" l="0" r="0" t="0"/>
          <a:stretch/>
        </p:blipFill>
        <p:spPr>
          <a:xfrm>
            <a:off x="486310" y="181155"/>
            <a:ext cx="8395668" cy="7416801"/>
          </a:xfrm>
          <a:prstGeom prst="rect">
            <a:avLst/>
          </a:prstGeom>
          <a:noFill/>
          <a:ln>
            <a:noFill/>
          </a:ln>
        </p:spPr>
      </p:pic>
      <p:pic>
        <p:nvPicPr>
          <p:cNvPr id="351" name="Google Shape;351;p38"/>
          <p:cNvPicPr preferRelativeResize="0"/>
          <p:nvPr/>
        </p:nvPicPr>
        <p:blipFill rotWithShape="1">
          <a:blip r:embed="rId4">
            <a:alphaModFix/>
          </a:blip>
          <a:srcRect b="0" l="0" r="0" t="0"/>
          <a:stretch/>
        </p:blipFill>
        <p:spPr>
          <a:xfrm>
            <a:off x="940510" y="620688"/>
            <a:ext cx="7487268" cy="2304256"/>
          </a:xfrm>
          <a:prstGeom prst="rect">
            <a:avLst/>
          </a:prstGeom>
          <a:noFill/>
          <a:ln>
            <a:noFill/>
          </a:ln>
        </p:spPr>
      </p:pic>
      <p:pic>
        <p:nvPicPr>
          <p:cNvPr id="352" name="Google Shape;352;p38"/>
          <p:cNvPicPr preferRelativeResize="0"/>
          <p:nvPr/>
        </p:nvPicPr>
        <p:blipFill rotWithShape="1">
          <a:blip r:embed="rId5">
            <a:alphaModFix/>
          </a:blip>
          <a:srcRect b="0" l="0" r="0" t="0"/>
          <a:stretch/>
        </p:blipFill>
        <p:spPr>
          <a:xfrm>
            <a:off x="2411760" y="3140968"/>
            <a:ext cx="4032448" cy="1984220"/>
          </a:xfrm>
          <a:prstGeom prst="rect">
            <a:avLst/>
          </a:prstGeom>
          <a:noFill/>
          <a:ln>
            <a:noFill/>
          </a:ln>
        </p:spPr>
      </p:pic>
      <p:sp>
        <p:nvSpPr>
          <p:cNvPr id="353" name="Google Shape;353;p38"/>
          <p:cNvSpPr/>
          <p:nvPr/>
        </p:nvSpPr>
        <p:spPr>
          <a:xfrm>
            <a:off x="5004048" y="2564904"/>
            <a:ext cx="3312368" cy="432048"/>
          </a:xfrm>
          <a:prstGeom prst="rect">
            <a:avLst/>
          </a:prstGeom>
          <a:solidFill>
            <a:schemeClr val="lt1"/>
          </a:solidFill>
          <a:ln cap="flat" cmpd="sng" w="158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wentieth Century"/>
              <a:ea typeface="Twentieth Century"/>
              <a:cs typeface="Twentieth Century"/>
              <a:sym typeface="Twentieth Century"/>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pic>
        <p:nvPicPr>
          <p:cNvPr id="358" name="Google Shape;358;p39"/>
          <p:cNvPicPr preferRelativeResize="0"/>
          <p:nvPr/>
        </p:nvPicPr>
        <p:blipFill rotWithShape="1">
          <a:blip r:embed="rId3">
            <a:alphaModFix/>
          </a:blip>
          <a:srcRect b="0" l="0" r="0" t="0"/>
          <a:stretch/>
        </p:blipFill>
        <p:spPr>
          <a:xfrm>
            <a:off x="486310" y="181155"/>
            <a:ext cx="8395668" cy="7416801"/>
          </a:xfrm>
          <a:prstGeom prst="rect">
            <a:avLst/>
          </a:prstGeom>
          <a:noFill/>
          <a:ln>
            <a:noFill/>
          </a:ln>
        </p:spPr>
      </p:pic>
      <p:sp>
        <p:nvSpPr>
          <p:cNvPr id="359" name="Google Shape;359;p39"/>
          <p:cNvSpPr/>
          <p:nvPr/>
        </p:nvSpPr>
        <p:spPr>
          <a:xfrm>
            <a:off x="5004048" y="2564904"/>
            <a:ext cx="3312368" cy="432048"/>
          </a:xfrm>
          <a:prstGeom prst="rect">
            <a:avLst/>
          </a:prstGeom>
          <a:solidFill>
            <a:schemeClr val="lt1"/>
          </a:solidFill>
          <a:ln cap="flat" cmpd="sng" w="158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wentieth Century"/>
              <a:ea typeface="Twentieth Century"/>
              <a:cs typeface="Twentieth Century"/>
              <a:sym typeface="Twentieth Century"/>
            </a:endParaRPr>
          </a:p>
        </p:txBody>
      </p:sp>
      <p:pic>
        <p:nvPicPr>
          <p:cNvPr id="360" name="Google Shape;360;p39"/>
          <p:cNvPicPr preferRelativeResize="0"/>
          <p:nvPr/>
        </p:nvPicPr>
        <p:blipFill rotWithShape="1">
          <a:blip r:embed="rId4">
            <a:alphaModFix/>
          </a:blip>
          <a:srcRect b="0" l="1854" r="0" t="0"/>
          <a:stretch/>
        </p:blipFill>
        <p:spPr>
          <a:xfrm>
            <a:off x="884456" y="668867"/>
            <a:ext cx="4032448" cy="1408325"/>
          </a:xfrm>
          <a:prstGeom prst="rect">
            <a:avLst/>
          </a:prstGeom>
          <a:noFill/>
          <a:ln>
            <a:noFill/>
          </a:ln>
        </p:spPr>
      </p:pic>
      <p:pic>
        <p:nvPicPr>
          <p:cNvPr id="361" name="Google Shape;361;p39"/>
          <p:cNvPicPr preferRelativeResize="0"/>
          <p:nvPr/>
        </p:nvPicPr>
        <p:blipFill rotWithShape="1">
          <a:blip r:embed="rId5">
            <a:alphaModFix/>
          </a:blip>
          <a:srcRect b="0" l="0" r="0" t="0"/>
          <a:stretch/>
        </p:blipFill>
        <p:spPr>
          <a:xfrm>
            <a:off x="1187624" y="2077192"/>
            <a:ext cx="7279796" cy="2345212"/>
          </a:xfrm>
          <a:prstGeom prst="rect">
            <a:avLst/>
          </a:prstGeom>
          <a:noFill/>
          <a:ln>
            <a:noFill/>
          </a:ln>
        </p:spPr>
      </p:pic>
      <p:pic>
        <p:nvPicPr>
          <p:cNvPr id="362" name="Google Shape;362;p39"/>
          <p:cNvPicPr preferRelativeResize="0"/>
          <p:nvPr/>
        </p:nvPicPr>
        <p:blipFill rotWithShape="1">
          <a:blip r:embed="rId6">
            <a:alphaModFix/>
          </a:blip>
          <a:srcRect b="0" l="0" r="0" t="0"/>
          <a:stretch/>
        </p:blipFill>
        <p:spPr>
          <a:xfrm>
            <a:off x="5220072" y="644381"/>
            <a:ext cx="2890356" cy="132738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pic>
        <p:nvPicPr>
          <p:cNvPr id="367" name="Google Shape;367;p40"/>
          <p:cNvPicPr preferRelativeResize="0"/>
          <p:nvPr/>
        </p:nvPicPr>
        <p:blipFill rotWithShape="1">
          <a:blip r:embed="rId3">
            <a:alphaModFix/>
          </a:blip>
          <a:srcRect b="0" l="0" r="0" t="0"/>
          <a:stretch/>
        </p:blipFill>
        <p:spPr>
          <a:xfrm>
            <a:off x="486310" y="181155"/>
            <a:ext cx="8395668" cy="7416801"/>
          </a:xfrm>
          <a:prstGeom prst="rect">
            <a:avLst/>
          </a:prstGeom>
          <a:noFill/>
          <a:ln>
            <a:noFill/>
          </a:ln>
        </p:spPr>
      </p:pic>
      <p:sp>
        <p:nvSpPr>
          <p:cNvPr id="368" name="Google Shape;368;p40"/>
          <p:cNvSpPr/>
          <p:nvPr/>
        </p:nvSpPr>
        <p:spPr>
          <a:xfrm>
            <a:off x="5004048" y="2564904"/>
            <a:ext cx="3312368" cy="432048"/>
          </a:xfrm>
          <a:prstGeom prst="rect">
            <a:avLst/>
          </a:prstGeom>
          <a:solidFill>
            <a:schemeClr val="lt1"/>
          </a:solidFill>
          <a:ln cap="flat" cmpd="sng" w="158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wentieth Century"/>
              <a:ea typeface="Twentieth Century"/>
              <a:cs typeface="Twentieth Century"/>
              <a:sym typeface="Twentieth Century"/>
            </a:endParaRPr>
          </a:p>
        </p:txBody>
      </p:sp>
      <p:pic>
        <p:nvPicPr>
          <p:cNvPr id="369" name="Google Shape;369;p40"/>
          <p:cNvPicPr preferRelativeResize="0"/>
          <p:nvPr/>
        </p:nvPicPr>
        <p:blipFill rotWithShape="1">
          <a:blip r:embed="rId4">
            <a:alphaModFix/>
          </a:blip>
          <a:srcRect b="0" l="0" r="0" t="0"/>
          <a:stretch/>
        </p:blipFill>
        <p:spPr>
          <a:xfrm>
            <a:off x="971600" y="601233"/>
            <a:ext cx="7553593" cy="2407546"/>
          </a:xfrm>
          <a:prstGeom prst="rect">
            <a:avLst/>
          </a:prstGeom>
          <a:noFill/>
          <a:ln>
            <a:noFill/>
          </a:ln>
        </p:spPr>
      </p:pic>
      <p:pic>
        <p:nvPicPr>
          <p:cNvPr id="370" name="Google Shape;370;p40"/>
          <p:cNvPicPr preferRelativeResize="0"/>
          <p:nvPr/>
        </p:nvPicPr>
        <p:blipFill rotWithShape="1">
          <a:blip r:embed="rId5">
            <a:alphaModFix/>
          </a:blip>
          <a:srcRect b="0" l="0" r="0" t="0"/>
          <a:stretch/>
        </p:blipFill>
        <p:spPr>
          <a:xfrm>
            <a:off x="1760334" y="3140968"/>
            <a:ext cx="5847619" cy="168571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pic>
        <p:nvPicPr>
          <p:cNvPr id="375" name="Google Shape;375;p41"/>
          <p:cNvPicPr preferRelativeResize="0"/>
          <p:nvPr/>
        </p:nvPicPr>
        <p:blipFill rotWithShape="1">
          <a:blip r:embed="rId3">
            <a:alphaModFix/>
          </a:blip>
          <a:srcRect b="0" l="0" r="0" t="0"/>
          <a:stretch/>
        </p:blipFill>
        <p:spPr>
          <a:xfrm>
            <a:off x="467544" y="116632"/>
            <a:ext cx="8395668" cy="7416801"/>
          </a:xfrm>
          <a:prstGeom prst="rect">
            <a:avLst/>
          </a:prstGeom>
          <a:noFill/>
          <a:ln>
            <a:noFill/>
          </a:ln>
        </p:spPr>
      </p:pic>
      <p:sp>
        <p:nvSpPr>
          <p:cNvPr id="376" name="Google Shape;376;p41"/>
          <p:cNvSpPr/>
          <p:nvPr/>
        </p:nvSpPr>
        <p:spPr>
          <a:xfrm>
            <a:off x="5004048" y="2564904"/>
            <a:ext cx="3312368" cy="432048"/>
          </a:xfrm>
          <a:prstGeom prst="rect">
            <a:avLst/>
          </a:prstGeom>
          <a:solidFill>
            <a:schemeClr val="lt1"/>
          </a:solidFill>
          <a:ln cap="flat" cmpd="sng" w="158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wentieth Century"/>
              <a:ea typeface="Twentieth Century"/>
              <a:cs typeface="Twentieth Century"/>
              <a:sym typeface="Twentieth Century"/>
            </a:endParaRPr>
          </a:p>
        </p:txBody>
      </p:sp>
      <p:pic>
        <p:nvPicPr>
          <p:cNvPr id="377" name="Google Shape;377;p41"/>
          <p:cNvPicPr preferRelativeResize="0"/>
          <p:nvPr/>
        </p:nvPicPr>
        <p:blipFill rotWithShape="1">
          <a:blip r:embed="rId4">
            <a:alphaModFix/>
          </a:blip>
          <a:srcRect b="0" l="0" r="0" t="0"/>
          <a:stretch/>
        </p:blipFill>
        <p:spPr>
          <a:xfrm>
            <a:off x="884958" y="667388"/>
            <a:ext cx="7560840" cy="422708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42"/>
          <p:cNvSpPr txBox="1"/>
          <p:nvPr>
            <p:ph type="title"/>
          </p:nvPr>
        </p:nvSpPr>
        <p:spPr>
          <a:xfrm>
            <a:off x="428596" y="0"/>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0000"/>
              </a:buClr>
              <a:buSzPts val="6000"/>
              <a:buFont typeface="Corsiva"/>
              <a:buNone/>
            </a:pPr>
            <a:r>
              <a:rPr b="1" lang="ru-RU" sz="6000" cap="none">
                <a:solidFill>
                  <a:srgbClr val="FF0000"/>
                </a:solidFill>
                <a:latin typeface="Corsiva"/>
                <a:ea typeface="Corsiva"/>
                <a:cs typeface="Corsiva"/>
                <a:sym typeface="Corsiva"/>
              </a:rPr>
              <a:t>Підсумуймо</a:t>
            </a:r>
            <a:endParaRPr b="1" sz="6000" cap="none">
              <a:solidFill>
                <a:srgbClr val="FF0000"/>
              </a:solidFill>
              <a:latin typeface="Corsiva"/>
              <a:ea typeface="Corsiva"/>
              <a:cs typeface="Corsiva"/>
              <a:sym typeface="Corsiva"/>
            </a:endParaRPr>
          </a:p>
        </p:txBody>
      </p:sp>
      <p:pic>
        <p:nvPicPr>
          <p:cNvPr id="383" name="Google Shape;383;p42"/>
          <p:cNvPicPr preferRelativeResize="0"/>
          <p:nvPr/>
        </p:nvPicPr>
        <p:blipFill rotWithShape="1">
          <a:blip r:embed="rId3">
            <a:alphaModFix/>
          </a:blip>
          <a:srcRect b="0" l="0" r="0" t="0"/>
          <a:stretch/>
        </p:blipFill>
        <p:spPr>
          <a:xfrm>
            <a:off x="6763905" y="5300133"/>
            <a:ext cx="2644400" cy="1732798"/>
          </a:xfrm>
          <a:prstGeom prst="rect">
            <a:avLst/>
          </a:prstGeom>
          <a:noFill/>
          <a:ln>
            <a:noFill/>
          </a:ln>
        </p:spPr>
      </p:pic>
      <p:sp>
        <p:nvSpPr>
          <p:cNvPr id="384" name="Google Shape;384;p42"/>
          <p:cNvSpPr/>
          <p:nvPr/>
        </p:nvSpPr>
        <p:spPr>
          <a:xfrm>
            <a:off x="275450" y="836712"/>
            <a:ext cx="8535892" cy="563231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1. Чим відрізняється вклад без капіталізації від вкладу з капіталізацією?</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a:p>
            <a:pPr indent="0" lvl="0" marL="0" marR="0" rtl="0" algn="l">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2. За якою формулою обчислюється сума, яку вкладник отримає через рік, вклавши х гривень під р відсотків річних без капіталізації?</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a:p>
            <a:pPr indent="0" lvl="0" marL="0" marR="0" rtl="0" algn="l">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3. За якою формулою обчислюється сума коштів, яку вкладник отримає через рік, вклавши х гривень під p відсотків річних зі щомісячною капіталізацією?</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a:p>
            <a:pPr indent="0" lvl="0" marL="0" marR="0" rtl="0" algn="l">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4. За якою формулою обчислюється сума коштів, яку вкладник отримає через k місяців, вклавши х гривень під p відсотків річних, якщо вклад щомісячно поповнювати на у гривень?</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a:p>
            <a:pPr indent="0" lvl="0" marL="0" marR="0" rtl="0" algn="l">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5. Який загальний вигляд фінансової функції EFFECT (EFFECT_ADD)? Для чого її використовують?</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a:p>
            <a:pPr indent="0" lvl="0" marL="0" marR="0" rtl="0" algn="l">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6. Який загальний вигляд фінансової функції FV (МЗ)? Для чого її використовують?</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a:p>
            <a:pPr indent="0" lvl="0" marL="0" marR="0" rtl="0" algn="l">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7. У чому полягає стандартна схема нарахування відсотків за кредит?</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a:p>
            <a:pPr indent="0" lvl="0" marL="0" marR="0" rtl="0" algn="l">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8. У чому полягає ануїтетна схема нарахування відсотків за кредит?</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1"/>
          <p:cNvSpPr txBox="1"/>
          <p:nvPr>
            <p:ph type="title"/>
          </p:nvPr>
        </p:nvSpPr>
        <p:spPr>
          <a:xfrm>
            <a:off x="274005" y="118869"/>
            <a:ext cx="8664896" cy="64583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0000"/>
              </a:buClr>
              <a:buSzPts val="3600"/>
              <a:buFont typeface="Corsiva"/>
              <a:buNone/>
            </a:pPr>
            <a:r>
              <a:rPr b="1" lang="ru-RU" cap="none">
                <a:solidFill>
                  <a:srgbClr val="FF0000"/>
                </a:solidFill>
                <a:latin typeface="Corsiva"/>
                <a:ea typeface="Corsiva"/>
                <a:cs typeface="Corsiva"/>
                <a:sym typeface="Corsiva"/>
              </a:rPr>
              <a:t>Фінансові розрахунки</a:t>
            </a:r>
            <a:endParaRPr b="1" cap="none">
              <a:solidFill>
                <a:srgbClr val="FF0000"/>
              </a:solidFill>
              <a:latin typeface="Corsiva"/>
              <a:ea typeface="Corsiva"/>
              <a:cs typeface="Corsiva"/>
              <a:sym typeface="Corsiva"/>
            </a:endParaRPr>
          </a:p>
        </p:txBody>
      </p:sp>
      <p:sp>
        <p:nvSpPr>
          <p:cNvPr id="178" name="Google Shape;178;p21"/>
          <p:cNvSpPr txBox="1"/>
          <p:nvPr/>
        </p:nvSpPr>
        <p:spPr>
          <a:xfrm>
            <a:off x="7306888" y="6488668"/>
            <a:ext cx="183711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1" lang="ru-RU" sz="1800" u="none" cap="none" strike="noStrike">
                <a:solidFill>
                  <a:srgbClr val="FF0000"/>
                </a:solidFill>
                <a:latin typeface="Twentieth Century"/>
                <a:ea typeface="Twentieth Century"/>
                <a:cs typeface="Twentieth Century"/>
                <a:sym typeface="Twentieth Century"/>
              </a:rPr>
              <a:t>http://leontyev.net</a:t>
            </a:r>
            <a:endParaRPr b="1" i="1" sz="1800" u="none" cap="none" strike="noStrike">
              <a:solidFill>
                <a:srgbClr val="FF0000"/>
              </a:solidFill>
              <a:latin typeface="Twentieth Century"/>
              <a:ea typeface="Twentieth Century"/>
              <a:cs typeface="Twentieth Century"/>
              <a:sym typeface="Twentieth Century"/>
            </a:endParaRPr>
          </a:p>
        </p:txBody>
      </p:sp>
      <p:sp>
        <p:nvSpPr>
          <p:cNvPr id="179" name="Google Shape;179;p21"/>
          <p:cNvSpPr/>
          <p:nvPr/>
        </p:nvSpPr>
        <p:spPr>
          <a:xfrm>
            <a:off x="85048" y="948690"/>
            <a:ext cx="8856984" cy="5909310"/>
          </a:xfrm>
          <a:prstGeom prst="rect">
            <a:avLst/>
          </a:prstGeom>
          <a:noFill/>
          <a:ln>
            <a:noFill/>
          </a:ln>
        </p:spPr>
        <p:txBody>
          <a:bodyPr anchorCtr="0" anchor="t" bIns="45700" lIns="91425" spcFirstLastPara="1" rIns="91425" wrap="square" tIns="45700">
            <a:noAutofit/>
          </a:bodyPr>
          <a:lstStyle/>
          <a:p>
            <a:pPr indent="265113"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Якщо людина хоче зібрати гроші, наприклад, для подорожі, або для певної покупки, або для оплати подальшого навчання, то це можна зробити кількома способами . Можна просто відкладати гроші та зберігати їх удома . А можна покласти гроші в банк на депозитний рахунок (депозит) або інвестувати гроші в цінні папери або в діяльність певної фірми з метою отримання прибутку.</a:t>
            </a:r>
            <a:endParaRPr b="0" i="0" sz="1400" u="none" cap="none" strike="noStrike">
              <a:solidFill>
                <a:srgbClr val="000000"/>
              </a:solidFill>
              <a:latin typeface="Arial"/>
              <a:ea typeface="Arial"/>
              <a:cs typeface="Arial"/>
              <a:sym typeface="Arial"/>
            </a:endParaRPr>
          </a:p>
          <a:p>
            <a:pPr indent="265113"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a:p>
            <a:pPr indent="265113"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a:p>
            <a:pPr indent="265113"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a:p>
            <a:pPr indent="265113"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a:p>
            <a:pPr indent="265113"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a:p>
            <a:pPr indent="265113"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a:p>
            <a:pPr indent="265113"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a:p>
            <a:pPr indent="265113"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a:p>
            <a:pPr indent="265113"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a:p>
            <a:pPr indent="265113"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a:p>
            <a:pPr indent="265113"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a:p>
            <a:pPr indent="265113"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a:p>
            <a:pPr indent="265113"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На покладені на депозит кошти банк виплачує певні відсотки за один рік тримання коштів на рахунку, що збільшує вкладені кошти, і тим самим вкладник отримує прибуток. Банки пропонують різні види депозитів із різними умовами нарахування відсотків.</a:t>
            </a:r>
            <a:endParaRPr b="0" i="0" sz="1800" u="none" cap="none" strike="noStrike">
              <a:solidFill>
                <a:schemeClr val="dk1"/>
              </a:solidFill>
              <a:latin typeface="Twentieth Century"/>
              <a:ea typeface="Twentieth Century"/>
              <a:cs typeface="Twentieth Century"/>
              <a:sym typeface="Twentieth Century"/>
            </a:endParaRPr>
          </a:p>
        </p:txBody>
      </p:sp>
      <p:sp>
        <p:nvSpPr>
          <p:cNvPr descr="ÐÐ°ÑÑÐ¸Ð½ÐºÐ¸ Ð¿Ð¾ Ð·Ð°Ð¿ÑÐ¾ÑÑ Ð¿ÑÐ¾Ð³ÑÐ°Ð¼Ð° ÐºÐ°Ð»ÑÐºÑÐ»ÑÑÐ¾Ñ" id="180" name="Google Shape;180;p21"/>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p:txBody>
      </p:sp>
      <p:pic>
        <p:nvPicPr>
          <p:cNvPr id="181" name="Google Shape;181;p21"/>
          <p:cNvPicPr preferRelativeResize="0"/>
          <p:nvPr/>
        </p:nvPicPr>
        <p:blipFill rotWithShape="1">
          <a:blip r:embed="rId3">
            <a:alphaModFix/>
          </a:blip>
          <a:srcRect b="0" l="0" r="0" t="0"/>
          <a:stretch/>
        </p:blipFill>
        <p:spPr>
          <a:xfrm>
            <a:off x="2179045" y="2211157"/>
            <a:ext cx="5127843" cy="33843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2"/>
          <p:cNvSpPr txBox="1"/>
          <p:nvPr>
            <p:ph type="title"/>
          </p:nvPr>
        </p:nvSpPr>
        <p:spPr>
          <a:xfrm>
            <a:off x="274005" y="118869"/>
            <a:ext cx="8664896" cy="64583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0000"/>
              </a:buClr>
              <a:buSzPts val="3600"/>
              <a:buFont typeface="Corsiva"/>
              <a:buNone/>
            </a:pPr>
            <a:r>
              <a:rPr b="1" lang="ru-RU" cap="none">
                <a:solidFill>
                  <a:srgbClr val="FF0000"/>
                </a:solidFill>
                <a:latin typeface="Corsiva"/>
                <a:ea typeface="Corsiva"/>
                <a:cs typeface="Corsiva"/>
                <a:sym typeface="Corsiva"/>
              </a:rPr>
              <a:t>Фінансові розрахунки</a:t>
            </a:r>
            <a:endParaRPr b="1" cap="none">
              <a:solidFill>
                <a:srgbClr val="FF0000"/>
              </a:solidFill>
              <a:latin typeface="Corsiva"/>
              <a:ea typeface="Corsiva"/>
              <a:cs typeface="Corsiva"/>
              <a:sym typeface="Corsiva"/>
            </a:endParaRPr>
          </a:p>
        </p:txBody>
      </p:sp>
      <p:sp>
        <p:nvSpPr>
          <p:cNvPr id="188" name="Google Shape;188;p22"/>
          <p:cNvSpPr txBox="1"/>
          <p:nvPr/>
        </p:nvSpPr>
        <p:spPr>
          <a:xfrm>
            <a:off x="7306888" y="6488668"/>
            <a:ext cx="183711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1" lang="ru-RU" sz="1800" u="none" cap="none" strike="noStrike">
                <a:solidFill>
                  <a:srgbClr val="FF0000"/>
                </a:solidFill>
                <a:latin typeface="Twentieth Century"/>
                <a:ea typeface="Twentieth Century"/>
                <a:cs typeface="Twentieth Century"/>
                <a:sym typeface="Twentieth Century"/>
              </a:rPr>
              <a:t>http://leontyev.net</a:t>
            </a:r>
            <a:endParaRPr b="1" i="1" sz="1800" u="none" cap="none" strike="noStrike">
              <a:solidFill>
                <a:srgbClr val="FF0000"/>
              </a:solidFill>
              <a:latin typeface="Twentieth Century"/>
              <a:ea typeface="Twentieth Century"/>
              <a:cs typeface="Twentieth Century"/>
              <a:sym typeface="Twentieth Century"/>
            </a:endParaRPr>
          </a:p>
        </p:txBody>
      </p:sp>
      <p:sp>
        <p:nvSpPr>
          <p:cNvPr id="189" name="Google Shape;189;p22"/>
          <p:cNvSpPr/>
          <p:nvPr/>
        </p:nvSpPr>
        <p:spPr>
          <a:xfrm>
            <a:off x="81917" y="732102"/>
            <a:ext cx="8856984" cy="2308324"/>
          </a:xfrm>
          <a:prstGeom prst="rect">
            <a:avLst/>
          </a:prstGeom>
          <a:noFill/>
          <a:ln>
            <a:noFill/>
          </a:ln>
        </p:spPr>
        <p:txBody>
          <a:bodyPr anchorCtr="0" anchor="t" bIns="45700" lIns="91425" spcFirstLastPara="1" rIns="91425" wrap="square" tIns="45700">
            <a:noAutofit/>
          </a:bodyPr>
          <a:lstStyle/>
          <a:p>
            <a:pPr indent="265113"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Один з видів депозитів — </a:t>
            </a:r>
            <a:r>
              <a:rPr b="1" i="0" lang="ru-RU" sz="1800" u="none" cap="none" strike="noStrike">
                <a:solidFill>
                  <a:schemeClr val="dk1"/>
                </a:solidFill>
                <a:latin typeface="Twentieth Century"/>
                <a:ea typeface="Twentieth Century"/>
                <a:cs typeface="Twentieth Century"/>
                <a:sym typeface="Twentieth Century"/>
              </a:rPr>
              <a:t>депозит з нарахуванням відсотків у кінці строку депозиту</a:t>
            </a:r>
            <a:r>
              <a:rPr b="0" i="0" lang="ru-RU" sz="1800" u="none" cap="none" strike="noStrike">
                <a:solidFill>
                  <a:schemeClr val="dk1"/>
                </a:solidFill>
                <a:latin typeface="Twentieth Century"/>
                <a:ea typeface="Twentieth Century"/>
                <a:cs typeface="Twentieth Century"/>
                <a:sym typeface="Twentieth Century"/>
              </a:rPr>
              <a:t>. У таких депозитах, якщо вкладник поклав на один рік </a:t>
            </a:r>
            <a:r>
              <a:rPr b="1" i="0" lang="ru-RU" sz="1800" u="none" cap="none" strike="noStrike">
                <a:solidFill>
                  <a:schemeClr val="dk1"/>
                </a:solidFill>
                <a:latin typeface="Twentieth Century"/>
                <a:ea typeface="Twentieth Century"/>
                <a:cs typeface="Twentieth Century"/>
                <a:sym typeface="Twentieth Century"/>
              </a:rPr>
              <a:t>х </a:t>
            </a:r>
            <a:r>
              <a:rPr b="0" i="0" lang="ru-RU" sz="1800" u="none" cap="none" strike="noStrike">
                <a:solidFill>
                  <a:schemeClr val="dk1"/>
                </a:solidFill>
                <a:latin typeface="Twentieth Century"/>
                <a:ea typeface="Twentieth Century"/>
                <a:cs typeface="Twentieth Century"/>
                <a:sym typeface="Twentieth Century"/>
              </a:rPr>
              <a:t>гривень під </a:t>
            </a:r>
            <a:r>
              <a:rPr b="1" i="0" lang="ru-RU" sz="1800" u="none" cap="none" strike="noStrike">
                <a:solidFill>
                  <a:schemeClr val="dk1"/>
                </a:solidFill>
                <a:latin typeface="Twentieth Century"/>
                <a:ea typeface="Twentieth Century"/>
                <a:cs typeface="Twentieth Century"/>
                <a:sym typeface="Twentieth Century"/>
              </a:rPr>
              <a:t>p</a:t>
            </a:r>
            <a:r>
              <a:rPr b="0" i="0" lang="ru-RU" sz="1800" u="none" cap="none" strike="noStrike">
                <a:solidFill>
                  <a:schemeClr val="dk1"/>
                </a:solidFill>
                <a:latin typeface="Twentieth Century"/>
                <a:ea typeface="Twentieth Century"/>
                <a:cs typeface="Twentieth Century"/>
                <a:sym typeface="Twentieth Century"/>
              </a:rPr>
              <a:t> відсотків річних (</a:t>
            </a:r>
            <a:r>
              <a:rPr b="0" i="1" lang="ru-RU" sz="1800" u="none" cap="none" strike="noStrike">
                <a:solidFill>
                  <a:schemeClr val="dk1"/>
                </a:solidFill>
                <a:latin typeface="Twentieth Century"/>
                <a:ea typeface="Twentieth Century"/>
                <a:cs typeface="Twentieth Century"/>
                <a:sym typeface="Twentieth Century"/>
              </a:rPr>
              <a:t>річна відсоткова ставка</a:t>
            </a:r>
            <a:r>
              <a:rPr b="0" i="0" lang="ru-RU" sz="1800" u="none" cap="none" strike="noStrike">
                <a:solidFill>
                  <a:schemeClr val="dk1"/>
                </a:solidFill>
                <a:latin typeface="Twentieth Century"/>
                <a:ea typeface="Twentieth Century"/>
                <a:cs typeface="Twentieth Century"/>
                <a:sym typeface="Twentieth Century"/>
              </a:rPr>
              <a:t>), то через рік він може забрати в банку гроші, які він вклав рік тому (</a:t>
            </a:r>
            <a:r>
              <a:rPr b="1" i="0" lang="ru-RU" sz="1800" u="none" cap="none" strike="noStrike">
                <a:solidFill>
                  <a:schemeClr val="dk1"/>
                </a:solidFill>
                <a:latin typeface="Twentieth Century"/>
                <a:ea typeface="Twentieth Century"/>
                <a:cs typeface="Twentieth Century"/>
                <a:sym typeface="Twentieth Century"/>
              </a:rPr>
              <a:t>х</a:t>
            </a:r>
            <a:r>
              <a:rPr b="0" i="0" lang="ru-RU" sz="1800" u="none" cap="none" strike="noStrike">
                <a:solidFill>
                  <a:schemeClr val="dk1"/>
                </a:solidFill>
                <a:latin typeface="Twentieth Century"/>
                <a:ea typeface="Twentieth Century"/>
                <a:cs typeface="Twentieth Century"/>
                <a:sym typeface="Twentieth Century"/>
              </a:rPr>
              <a:t> грн), плюс прибуток (</a:t>
            </a:r>
            <a:r>
              <a:rPr b="1" i="1" lang="ru-RU" sz="1800" u="none" cap="none" strike="noStrike">
                <a:solidFill>
                  <a:schemeClr val="dk1"/>
                </a:solidFill>
                <a:latin typeface="Twentieth Century"/>
                <a:ea typeface="Twentieth Century"/>
                <a:cs typeface="Twentieth Century"/>
                <a:sym typeface="Twentieth Century"/>
              </a:rPr>
              <a:t>х•p/100 грн</a:t>
            </a:r>
            <a:r>
              <a:rPr b="0" i="0" lang="ru-RU" sz="1800" u="none" cap="none" strike="noStrike">
                <a:solidFill>
                  <a:schemeClr val="dk1"/>
                </a:solidFill>
                <a:latin typeface="Twentieth Century"/>
                <a:ea typeface="Twentieth Century"/>
                <a:cs typeface="Twentieth Century"/>
                <a:sym typeface="Twentieth Century"/>
              </a:rPr>
              <a:t>), тобто вкладник через рік отримає від банку </a:t>
            </a:r>
            <a:r>
              <a:rPr b="1" i="0" lang="ru-RU" sz="1800" u="none" cap="none" strike="noStrike">
                <a:solidFill>
                  <a:schemeClr val="dk1"/>
                </a:solidFill>
                <a:latin typeface="Twentieth Century"/>
                <a:ea typeface="Twentieth Century"/>
                <a:cs typeface="Twentieth Century"/>
                <a:sym typeface="Twentieth Century"/>
              </a:rPr>
              <a:t>х+х•p/100=х•(1+p/100) грн</a:t>
            </a:r>
            <a:r>
              <a:rPr b="0" i="0" lang="ru-RU" sz="1800" u="none" cap="none" strike="noStrike">
                <a:solidFill>
                  <a:schemeClr val="dk1"/>
                </a:solidFill>
                <a:latin typeface="Twentieth Century"/>
                <a:ea typeface="Twentieth Century"/>
                <a:cs typeface="Twentieth Century"/>
                <a:sym typeface="Twentieth Century"/>
              </a:rPr>
              <a:t>. Інколи банки пропонують аналогічні депозити, але на більш короткий термін (6 місяців, 3 місяці та навіть 1 місяць) . Тоді вкладник отримує відповідну частину прибутку. Так, якщо обрано депозит на 3 місяці, прибуток становитиме </a:t>
            </a:r>
            <a:r>
              <a:rPr b="0" i="1" lang="ru-RU" sz="1800" u="none" cap="none" strike="noStrike">
                <a:solidFill>
                  <a:schemeClr val="dk1"/>
                </a:solidFill>
                <a:latin typeface="Twentieth Century"/>
                <a:ea typeface="Twentieth Century"/>
                <a:cs typeface="Twentieth Century"/>
                <a:sym typeface="Twentieth Century"/>
              </a:rPr>
              <a:t>х • (p/100)/4</a:t>
            </a:r>
            <a:r>
              <a:rPr b="0" i="0" lang="ru-RU" sz="1800" u="none" cap="none" strike="noStrike">
                <a:solidFill>
                  <a:schemeClr val="dk1"/>
                </a:solidFill>
                <a:latin typeface="Twentieth Century"/>
                <a:ea typeface="Twentieth Century"/>
                <a:cs typeface="Twentieth Century"/>
                <a:sym typeface="Twentieth Century"/>
              </a:rPr>
              <a:t> грн, бо 3 місяці — це 1/4 частина року</a:t>
            </a:r>
            <a:endParaRPr b="0" i="0" sz="1400" u="none" cap="none" strike="noStrike">
              <a:solidFill>
                <a:srgbClr val="000000"/>
              </a:solidFill>
              <a:latin typeface="Arial"/>
              <a:ea typeface="Arial"/>
              <a:cs typeface="Arial"/>
              <a:sym typeface="Arial"/>
            </a:endParaRPr>
          </a:p>
        </p:txBody>
      </p:sp>
      <p:sp>
        <p:nvSpPr>
          <p:cNvPr descr="ÐÐ°ÑÑÐ¸Ð½ÐºÐ¸ Ð¿Ð¾ Ð·Ð°Ð¿ÑÐ¾ÑÑ Ð¿ÑÐ¾Ð³ÑÐ°Ð¼Ð° ÐºÐ°Ð»ÑÐºÑÐ»ÑÑÐ¾Ñ" id="190" name="Google Shape;190;p22"/>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p:txBody>
      </p:sp>
      <p:pic>
        <p:nvPicPr>
          <p:cNvPr descr="ÐÐ°ÑÑÐ¸Ð½ÐºÐ¸ Ð¿Ð¾ Ð·Ð°Ð¿ÑÐ¾ÑÑ Ð±Ð°Ð½Ðº Ð´ÐµÐ¿Ð¾Ð·Ð¸Ñ" id="191" name="Google Shape;191;p22"/>
          <p:cNvPicPr preferRelativeResize="0"/>
          <p:nvPr/>
        </p:nvPicPr>
        <p:blipFill rotWithShape="1">
          <a:blip r:embed="rId3">
            <a:alphaModFix/>
          </a:blip>
          <a:srcRect b="0" l="0" r="0" t="0"/>
          <a:stretch/>
        </p:blipFill>
        <p:spPr>
          <a:xfrm>
            <a:off x="2122177" y="3205186"/>
            <a:ext cx="4968552" cy="331473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3"/>
          <p:cNvSpPr txBox="1"/>
          <p:nvPr>
            <p:ph type="title"/>
          </p:nvPr>
        </p:nvSpPr>
        <p:spPr>
          <a:xfrm>
            <a:off x="274005" y="118869"/>
            <a:ext cx="8664896" cy="64583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0000"/>
              </a:buClr>
              <a:buSzPts val="3600"/>
              <a:buFont typeface="Corsiva"/>
              <a:buNone/>
            </a:pPr>
            <a:r>
              <a:rPr b="1" lang="ru-RU" cap="none">
                <a:solidFill>
                  <a:srgbClr val="FF0000"/>
                </a:solidFill>
                <a:latin typeface="Corsiva"/>
                <a:ea typeface="Corsiva"/>
                <a:cs typeface="Corsiva"/>
                <a:sym typeface="Corsiva"/>
              </a:rPr>
              <a:t>Фінансові розрахунки</a:t>
            </a:r>
            <a:endParaRPr b="1" cap="none">
              <a:solidFill>
                <a:srgbClr val="FF0000"/>
              </a:solidFill>
              <a:latin typeface="Corsiva"/>
              <a:ea typeface="Corsiva"/>
              <a:cs typeface="Corsiva"/>
              <a:sym typeface="Corsiva"/>
            </a:endParaRPr>
          </a:p>
        </p:txBody>
      </p:sp>
      <p:sp>
        <p:nvSpPr>
          <p:cNvPr id="198" name="Google Shape;198;p23"/>
          <p:cNvSpPr txBox="1"/>
          <p:nvPr/>
        </p:nvSpPr>
        <p:spPr>
          <a:xfrm>
            <a:off x="7306888" y="6488668"/>
            <a:ext cx="183711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1" lang="ru-RU" sz="1800" u="none" cap="none" strike="noStrike">
                <a:solidFill>
                  <a:srgbClr val="FF0000"/>
                </a:solidFill>
                <a:latin typeface="Twentieth Century"/>
                <a:ea typeface="Twentieth Century"/>
                <a:cs typeface="Twentieth Century"/>
                <a:sym typeface="Twentieth Century"/>
              </a:rPr>
              <a:t>http://leontyev.net</a:t>
            </a:r>
            <a:endParaRPr b="1" i="1" sz="1800" u="none" cap="none" strike="noStrike">
              <a:solidFill>
                <a:srgbClr val="FF0000"/>
              </a:solidFill>
              <a:latin typeface="Twentieth Century"/>
              <a:ea typeface="Twentieth Century"/>
              <a:cs typeface="Twentieth Century"/>
              <a:sym typeface="Twentieth Century"/>
            </a:endParaRPr>
          </a:p>
        </p:txBody>
      </p:sp>
      <p:sp>
        <p:nvSpPr>
          <p:cNvPr id="199" name="Google Shape;199;p23"/>
          <p:cNvSpPr/>
          <p:nvPr/>
        </p:nvSpPr>
        <p:spPr>
          <a:xfrm>
            <a:off x="81917" y="732102"/>
            <a:ext cx="8856984" cy="2862322"/>
          </a:xfrm>
          <a:prstGeom prst="rect">
            <a:avLst/>
          </a:prstGeom>
          <a:noFill/>
          <a:ln>
            <a:noFill/>
          </a:ln>
        </p:spPr>
        <p:txBody>
          <a:bodyPr anchorCtr="0" anchor="t" bIns="45700" lIns="91425" spcFirstLastPara="1" rIns="91425" wrap="square" tIns="45700">
            <a:noAutofit/>
          </a:bodyPr>
          <a:lstStyle/>
          <a:p>
            <a:pPr indent="265113"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Інший вид депозиту — </a:t>
            </a:r>
            <a:r>
              <a:rPr b="1" i="0" lang="ru-RU" sz="1800" u="none" cap="none" strike="noStrike">
                <a:solidFill>
                  <a:schemeClr val="dk1"/>
                </a:solidFill>
                <a:latin typeface="Twentieth Century"/>
                <a:ea typeface="Twentieth Century"/>
                <a:cs typeface="Twentieth Century"/>
                <a:sym typeface="Twentieth Century"/>
              </a:rPr>
              <a:t>депозит з капіталізацією</a:t>
            </a:r>
            <a:r>
              <a:rPr b="0" i="0" lang="ru-RU" sz="1800" u="none" cap="none" strike="noStrike">
                <a:solidFill>
                  <a:schemeClr val="dk1"/>
                </a:solidFill>
                <a:latin typeface="Twentieth Century"/>
                <a:ea typeface="Twentieth Century"/>
                <a:cs typeface="Twentieth Century"/>
                <a:sym typeface="Twentieth Century"/>
              </a:rPr>
              <a:t>. За умовою такого депозиту відсотки на вкладену суму нараховують щомісяця й отриманий прибуток щомісяця додають до внесеної суми. Тим самим прибуток кожного наступного місяця збільшується, тому що збільшується сума, на яку нараховуються відсотки. Якщо вкладник за таких умов поклав на один рік </a:t>
            </a:r>
            <a:r>
              <a:rPr b="1" i="0" lang="ru-RU" sz="1800" u="none" cap="none" strike="noStrike">
                <a:solidFill>
                  <a:schemeClr val="dk1"/>
                </a:solidFill>
                <a:latin typeface="Twentieth Century"/>
                <a:ea typeface="Twentieth Century"/>
                <a:cs typeface="Twentieth Century"/>
                <a:sym typeface="Twentieth Century"/>
              </a:rPr>
              <a:t>х</a:t>
            </a:r>
            <a:r>
              <a:rPr b="0" i="0" lang="ru-RU" sz="1800" u="none" cap="none" strike="noStrike">
                <a:solidFill>
                  <a:schemeClr val="dk1"/>
                </a:solidFill>
                <a:latin typeface="Twentieth Century"/>
                <a:ea typeface="Twentieth Century"/>
                <a:cs typeface="Twentieth Century"/>
                <a:sym typeface="Twentieth Century"/>
              </a:rPr>
              <a:t> гривень під </a:t>
            </a:r>
            <a:r>
              <a:rPr b="1" i="0" lang="ru-RU" sz="1800" u="none" cap="none" strike="noStrike">
                <a:solidFill>
                  <a:schemeClr val="dk1"/>
                </a:solidFill>
                <a:latin typeface="Twentieth Century"/>
                <a:ea typeface="Twentieth Century"/>
                <a:cs typeface="Twentieth Century"/>
                <a:sym typeface="Twentieth Century"/>
              </a:rPr>
              <a:t>р</a:t>
            </a:r>
            <a:r>
              <a:rPr b="0" i="0" lang="ru-RU" sz="1800" u="none" cap="none" strike="noStrike">
                <a:solidFill>
                  <a:schemeClr val="dk1"/>
                </a:solidFill>
                <a:latin typeface="Twentieth Century"/>
                <a:ea typeface="Twentieth Century"/>
                <a:cs typeface="Twentieth Century"/>
                <a:sym typeface="Twentieth Century"/>
              </a:rPr>
              <a:t> відсотків річних, то через рік він може забрати в банку </a:t>
            </a:r>
            <a:r>
              <a:rPr b="1" i="1" lang="ru-RU" sz="1800" u="none" cap="none" strike="noStrike">
                <a:solidFill>
                  <a:schemeClr val="dk1"/>
                </a:solidFill>
                <a:latin typeface="Twentieth Century"/>
                <a:ea typeface="Twentieth Century"/>
                <a:cs typeface="Twentieth Century"/>
                <a:sym typeface="Twentieth Century"/>
              </a:rPr>
              <a:t>х•(1+(p/100)/12)</a:t>
            </a:r>
            <a:r>
              <a:rPr b="1" baseline="30000" i="1" lang="ru-RU" sz="1800" u="none" cap="none" strike="noStrike">
                <a:solidFill>
                  <a:schemeClr val="dk1"/>
                </a:solidFill>
                <a:latin typeface="Twentieth Century"/>
                <a:ea typeface="Twentieth Century"/>
                <a:cs typeface="Twentieth Century"/>
                <a:sym typeface="Twentieth Century"/>
              </a:rPr>
              <a:t>12</a:t>
            </a:r>
            <a:r>
              <a:rPr b="1" i="1" lang="ru-RU" sz="1800" u="none" cap="none" strike="noStrike">
                <a:solidFill>
                  <a:schemeClr val="dk1"/>
                </a:solidFill>
                <a:latin typeface="Twentieth Century"/>
                <a:ea typeface="Twentieth Century"/>
                <a:cs typeface="Twentieth Century"/>
                <a:sym typeface="Twentieth Century"/>
              </a:rPr>
              <a:t> </a:t>
            </a:r>
            <a:r>
              <a:rPr b="0" i="0" lang="ru-RU" sz="1800" u="none" cap="none" strike="noStrike">
                <a:solidFill>
                  <a:schemeClr val="dk1"/>
                </a:solidFill>
                <a:latin typeface="Twentieth Century"/>
                <a:ea typeface="Twentieth Century"/>
                <a:cs typeface="Twentieth Century"/>
                <a:sym typeface="Twentieth Century"/>
              </a:rPr>
              <a:t>гривень .</a:t>
            </a:r>
            <a:endParaRPr b="0" i="0" sz="1800" u="none" cap="none" strike="noStrike">
              <a:solidFill>
                <a:schemeClr val="dk1"/>
              </a:solidFill>
              <a:latin typeface="Twentieth Century"/>
              <a:ea typeface="Twentieth Century"/>
              <a:cs typeface="Twentieth Century"/>
              <a:sym typeface="Twentieth Century"/>
            </a:endParaRPr>
          </a:p>
          <a:p>
            <a:pPr indent="265113"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a:p>
            <a:pPr indent="265113"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Якщо вкладник поклав </a:t>
            </a:r>
            <a:r>
              <a:rPr b="1" i="0" lang="ru-RU" sz="1800" u="none" cap="none" strike="noStrike">
                <a:solidFill>
                  <a:schemeClr val="dk1"/>
                </a:solidFill>
                <a:latin typeface="Twentieth Century"/>
                <a:ea typeface="Twentieth Century"/>
                <a:cs typeface="Twentieth Century"/>
                <a:sym typeface="Twentieth Century"/>
              </a:rPr>
              <a:t>х</a:t>
            </a:r>
            <a:r>
              <a:rPr b="0" i="0" lang="ru-RU" sz="1800" u="none" cap="none" strike="noStrike">
                <a:solidFill>
                  <a:schemeClr val="dk1"/>
                </a:solidFill>
                <a:latin typeface="Twentieth Century"/>
                <a:ea typeface="Twentieth Century"/>
                <a:cs typeface="Twentieth Century"/>
                <a:sym typeface="Twentieth Century"/>
              </a:rPr>
              <a:t> гривень на депозит під </a:t>
            </a:r>
            <a:r>
              <a:rPr b="1" i="0" lang="ru-RU" sz="1800" u="none" cap="none" strike="noStrike">
                <a:solidFill>
                  <a:schemeClr val="dk1"/>
                </a:solidFill>
                <a:latin typeface="Twentieth Century"/>
                <a:ea typeface="Twentieth Century"/>
                <a:cs typeface="Twentieth Century"/>
                <a:sym typeface="Twentieth Century"/>
              </a:rPr>
              <a:t>р</a:t>
            </a:r>
            <a:r>
              <a:rPr b="0" i="0" lang="ru-RU" sz="1800" u="none" cap="none" strike="noStrike">
                <a:solidFill>
                  <a:schemeClr val="dk1"/>
                </a:solidFill>
                <a:latin typeface="Twentieth Century"/>
                <a:ea typeface="Twentieth Century"/>
                <a:cs typeface="Twentieth Century"/>
                <a:sym typeface="Twentieth Century"/>
              </a:rPr>
              <a:t> відсотків річних не на рік, а на </a:t>
            </a:r>
            <a:r>
              <a:rPr b="1" i="0" lang="ru-RU" sz="1800" u="none" cap="none" strike="noStrike">
                <a:solidFill>
                  <a:schemeClr val="dk1"/>
                </a:solidFill>
                <a:latin typeface="Twentieth Century"/>
                <a:ea typeface="Twentieth Century"/>
                <a:cs typeface="Twentieth Century"/>
                <a:sym typeface="Twentieth Century"/>
              </a:rPr>
              <a:t>k</a:t>
            </a:r>
            <a:r>
              <a:rPr b="0" i="0" lang="ru-RU" sz="1800" u="none" cap="none" strike="noStrike">
                <a:solidFill>
                  <a:schemeClr val="dk1"/>
                </a:solidFill>
                <a:latin typeface="Twentieth Century"/>
                <a:ea typeface="Twentieth Century"/>
                <a:cs typeface="Twentieth Century"/>
                <a:sym typeface="Twentieth Century"/>
              </a:rPr>
              <a:t> місяців з капіталізацією кожного місяця, то після закінчення строку депозиту він отримає </a:t>
            </a:r>
            <a:r>
              <a:rPr b="1" i="1" lang="ru-RU" sz="1800" u="none" cap="none" strike="noStrike">
                <a:solidFill>
                  <a:schemeClr val="dk1"/>
                </a:solidFill>
                <a:latin typeface="Twentieth Century"/>
                <a:ea typeface="Twentieth Century"/>
                <a:cs typeface="Twentieth Century"/>
                <a:sym typeface="Twentieth Century"/>
              </a:rPr>
              <a:t>х•(1+(p/100)/12)</a:t>
            </a:r>
            <a:r>
              <a:rPr b="1" baseline="30000" i="1" lang="ru-RU" sz="1800" u="none" cap="none" strike="noStrike">
                <a:solidFill>
                  <a:schemeClr val="dk1"/>
                </a:solidFill>
                <a:latin typeface="Twentieth Century"/>
                <a:ea typeface="Twentieth Century"/>
                <a:cs typeface="Twentieth Century"/>
                <a:sym typeface="Twentieth Century"/>
              </a:rPr>
              <a:t>k</a:t>
            </a:r>
            <a:r>
              <a:rPr b="1" i="1" lang="ru-RU" sz="1800" u="none" cap="none" strike="noStrike">
                <a:solidFill>
                  <a:schemeClr val="dk1"/>
                </a:solidFill>
                <a:latin typeface="Twentieth Century"/>
                <a:ea typeface="Twentieth Century"/>
                <a:cs typeface="Twentieth Century"/>
                <a:sym typeface="Twentieth Century"/>
              </a:rPr>
              <a:t> </a:t>
            </a:r>
            <a:r>
              <a:rPr b="0" i="0" lang="ru-RU" sz="1800" u="none" cap="none" strike="noStrike">
                <a:solidFill>
                  <a:schemeClr val="dk1"/>
                </a:solidFill>
                <a:latin typeface="Twentieth Century"/>
                <a:ea typeface="Twentieth Century"/>
                <a:cs typeface="Twentieth Century"/>
                <a:sym typeface="Twentieth Century"/>
              </a:rPr>
              <a:t>гривень.</a:t>
            </a:r>
            <a:endParaRPr b="0" i="0" sz="1800" u="none" cap="none" strike="noStrike">
              <a:solidFill>
                <a:schemeClr val="dk1"/>
              </a:solidFill>
              <a:latin typeface="Twentieth Century"/>
              <a:ea typeface="Twentieth Century"/>
              <a:cs typeface="Twentieth Century"/>
              <a:sym typeface="Twentieth Century"/>
            </a:endParaRPr>
          </a:p>
        </p:txBody>
      </p:sp>
      <p:sp>
        <p:nvSpPr>
          <p:cNvPr descr="ÐÐ°ÑÑÐ¸Ð½ÐºÐ¸ Ð¿Ð¾ Ð·Ð°Ð¿ÑÐ¾ÑÑ Ð¿ÑÐ¾Ð³ÑÐ°Ð¼Ð° ÐºÐ°Ð»ÑÐºÑÐ»ÑÑÐ¾Ñ" id="200" name="Google Shape;200;p23"/>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p:txBody>
      </p:sp>
      <p:pic>
        <p:nvPicPr>
          <p:cNvPr id="201" name="Google Shape;201;p23"/>
          <p:cNvPicPr preferRelativeResize="0"/>
          <p:nvPr/>
        </p:nvPicPr>
        <p:blipFill rotWithShape="1">
          <a:blip r:embed="rId3">
            <a:alphaModFix/>
          </a:blip>
          <a:srcRect b="0" l="0" r="0" t="0"/>
          <a:stretch/>
        </p:blipFill>
        <p:spPr>
          <a:xfrm>
            <a:off x="2195736" y="3717032"/>
            <a:ext cx="4344089" cy="288032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pic>
        <p:nvPicPr>
          <p:cNvPr id="207" name="Google Shape;207;p24"/>
          <p:cNvPicPr preferRelativeResize="0"/>
          <p:nvPr/>
        </p:nvPicPr>
        <p:blipFill rotWithShape="1">
          <a:blip r:embed="rId3">
            <a:alphaModFix/>
          </a:blip>
          <a:srcRect b="0" l="0" r="0" t="0"/>
          <a:stretch/>
        </p:blipFill>
        <p:spPr>
          <a:xfrm>
            <a:off x="5148064" y="2947372"/>
            <a:ext cx="3923928" cy="3930069"/>
          </a:xfrm>
          <a:prstGeom prst="rect">
            <a:avLst/>
          </a:prstGeom>
          <a:noFill/>
          <a:ln>
            <a:noFill/>
          </a:ln>
        </p:spPr>
      </p:pic>
      <p:sp>
        <p:nvSpPr>
          <p:cNvPr id="208" name="Google Shape;208;p24"/>
          <p:cNvSpPr txBox="1"/>
          <p:nvPr>
            <p:ph type="title"/>
          </p:nvPr>
        </p:nvSpPr>
        <p:spPr>
          <a:xfrm>
            <a:off x="274005" y="118869"/>
            <a:ext cx="8664896" cy="64583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0000"/>
              </a:buClr>
              <a:buSzPts val="3600"/>
              <a:buFont typeface="Corsiva"/>
              <a:buNone/>
            </a:pPr>
            <a:r>
              <a:rPr b="1" lang="ru-RU" cap="none">
                <a:solidFill>
                  <a:srgbClr val="FF0000"/>
                </a:solidFill>
                <a:latin typeface="Corsiva"/>
                <a:ea typeface="Corsiva"/>
                <a:cs typeface="Corsiva"/>
                <a:sym typeface="Corsiva"/>
              </a:rPr>
              <a:t>Фінансові розрахунки</a:t>
            </a:r>
            <a:endParaRPr b="1" cap="none">
              <a:solidFill>
                <a:srgbClr val="FF0000"/>
              </a:solidFill>
              <a:latin typeface="Corsiva"/>
              <a:ea typeface="Corsiva"/>
              <a:cs typeface="Corsiva"/>
              <a:sym typeface="Corsiva"/>
            </a:endParaRPr>
          </a:p>
        </p:txBody>
      </p:sp>
      <p:sp>
        <p:nvSpPr>
          <p:cNvPr id="209" name="Google Shape;209;p24"/>
          <p:cNvSpPr txBox="1"/>
          <p:nvPr/>
        </p:nvSpPr>
        <p:spPr>
          <a:xfrm>
            <a:off x="7306888" y="6488668"/>
            <a:ext cx="183711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1" lang="ru-RU" sz="1800" u="none" cap="none" strike="noStrike">
                <a:solidFill>
                  <a:srgbClr val="FF0000"/>
                </a:solidFill>
                <a:latin typeface="Twentieth Century"/>
                <a:ea typeface="Twentieth Century"/>
                <a:cs typeface="Twentieth Century"/>
                <a:sym typeface="Twentieth Century"/>
              </a:rPr>
              <a:t>http://leontyev.net</a:t>
            </a:r>
            <a:endParaRPr b="1" i="1" sz="1800" u="none" cap="none" strike="noStrike">
              <a:solidFill>
                <a:srgbClr val="FF0000"/>
              </a:solidFill>
              <a:latin typeface="Twentieth Century"/>
              <a:ea typeface="Twentieth Century"/>
              <a:cs typeface="Twentieth Century"/>
              <a:sym typeface="Twentieth Century"/>
            </a:endParaRPr>
          </a:p>
        </p:txBody>
      </p:sp>
      <p:sp>
        <p:nvSpPr>
          <p:cNvPr id="210" name="Google Shape;210;p24"/>
          <p:cNvSpPr/>
          <p:nvPr/>
        </p:nvSpPr>
        <p:spPr>
          <a:xfrm>
            <a:off x="81917" y="732102"/>
            <a:ext cx="8856984" cy="2031325"/>
          </a:xfrm>
          <a:prstGeom prst="rect">
            <a:avLst/>
          </a:prstGeom>
          <a:noFill/>
          <a:ln>
            <a:noFill/>
          </a:ln>
        </p:spPr>
        <p:txBody>
          <a:bodyPr anchorCtr="0" anchor="t" bIns="45700" lIns="91425" spcFirstLastPara="1" rIns="91425" wrap="square" tIns="45700">
            <a:noAutofit/>
          </a:bodyPr>
          <a:lstStyle/>
          <a:p>
            <a:pPr indent="265113"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Для виконання обчислень за вищенаведеними формулами можна використати звичайний калькулятор, програму </a:t>
            </a:r>
            <a:r>
              <a:rPr b="1" i="0" lang="ru-RU" sz="1800" u="none" cap="none" strike="noStrike">
                <a:solidFill>
                  <a:schemeClr val="dk1"/>
                </a:solidFill>
                <a:latin typeface="Twentieth Century"/>
                <a:ea typeface="Twentieth Century"/>
                <a:cs typeface="Twentieth Century"/>
                <a:sym typeface="Twentieth Century"/>
              </a:rPr>
              <a:t>Калькулятор</a:t>
            </a:r>
            <a:r>
              <a:rPr b="0" i="0" lang="ru-RU" sz="1800" u="none" cap="none" strike="noStrike">
                <a:solidFill>
                  <a:schemeClr val="dk1"/>
                </a:solidFill>
                <a:latin typeface="Twentieth Century"/>
                <a:ea typeface="Twentieth Century"/>
                <a:cs typeface="Twentieth Century"/>
                <a:sym typeface="Twentieth Century"/>
              </a:rPr>
              <a:t> з набору програм </a:t>
            </a:r>
            <a:r>
              <a:rPr b="1" i="0" lang="ru-RU" sz="1800" u="none" cap="none" strike="noStrike">
                <a:solidFill>
                  <a:schemeClr val="dk1"/>
                </a:solidFill>
                <a:latin typeface="Twentieth Century"/>
                <a:ea typeface="Twentieth Century"/>
                <a:cs typeface="Twentieth Century"/>
                <a:sym typeface="Twentieth Century"/>
              </a:rPr>
              <a:t>Стандартні</a:t>
            </a:r>
            <a:r>
              <a:rPr b="0" i="0" lang="ru-RU" sz="1800" u="none" cap="none" strike="noStrike">
                <a:solidFill>
                  <a:schemeClr val="dk1"/>
                </a:solidFill>
                <a:latin typeface="Twentieth Century"/>
                <a:ea typeface="Twentieth Century"/>
                <a:cs typeface="Twentieth Century"/>
                <a:sym typeface="Twentieth Century"/>
              </a:rPr>
              <a:t>, що входить до складу ОС, різноманітні депозитні калькулятори, розташовані на спеціальних сайтах, табличні процесори.</a:t>
            </a:r>
            <a:endParaRPr b="0" i="0" sz="1800" u="none" cap="none" strike="noStrike">
              <a:solidFill>
                <a:schemeClr val="dk1"/>
              </a:solidFill>
              <a:latin typeface="Twentieth Century"/>
              <a:ea typeface="Twentieth Century"/>
              <a:cs typeface="Twentieth Century"/>
              <a:sym typeface="Twentieth Century"/>
            </a:endParaRPr>
          </a:p>
          <a:p>
            <a:pPr indent="265113"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a:p>
            <a:pPr indent="265113"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Розглянемо як приклад депозитний калькулятор, розміщений на сайті </a:t>
            </a:r>
            <a:endParaRPr b="0" i="0" sz="1400" u="none" cap="none" strike="noStrike">
              <a:solidFill>
                <a:srgbClr val="000000"/>
              </a:solidFill>
              <a:latin typeface="Arial"/>
              <a:ea typeface="Arial"/>
              <a:cs typeface="Arial"/>
              <a:sym typeface="Arial"/>
            </a:endParaRPr>
          </a:p>
          <a:p>
            <a:pPr indent="265113" lvl="0" marL="0" marR="0" rtl="0" algn="just">
              <a:lnSpc>
                <a:spcPct val="100000"/>
              </a:lnSpc>
              <a:spcBef>
                <a:spcPts val="0"/>
              </a:spcBef>
              <a:spcAft>
                <a:spcPts val="0"/>
              </a:spcAft>
              <a:buClr>
                <a:srgbClr val="000000"/>
              </a:buClr>
              <a:buSzPts val="1800"/>
              <a:buFont typeface="Arial"/>
              <a:buNone/>
            </a:pPr>
            <a:r>
              <a:rPr b="0" i="0" lang="ru-RU" sz="1800" u="sng" cap="none" strike="noStrike">
                <a:solidFill>
                  <a:schemeClr val="hlink"/>
                </a:solidFill>
                <a:latin typeface="Twentieth Century"/>
                <a:ea typeface="Twentieth Century"/>
                <a:cs typeface="Twentieth Century"/>
                <a:sym typeface="Twentieth Century"/>
                <a:hlinkClick r:id="rId4"/>
              </a:rPr>
              <a:t>https://fin-calc.org.ua/ru/deposit/calculate/</a:t>
            </a:r>
            <a:r>
              <a:rPr b="0" i="0" lang="ru-RU" sz="1800" u="none" cap="none" strike="noStrike">
                <a:solidFill>
                  <a:schemeClr val="dk1"/>
                </a:solidFill>
                <a:latin typeface="Twentieth Century"/>
                <a:ea typeface="Twentieth Century"/>
                <a:cs typeface="Twentieth Century"/>
                <a:sym typeface="Twentieth Century"/>
              </a:rPr>
              <a:t> .</a:t>
            </a:r>
            <a:endParaRPr b="0" i="0" sz="1800" u="none" cap="none" strike="noStrike">
              <a:solidFill>
                <a:schemeClr val="dk1"/>
              </a:solidFill>
              <a:latin typeface="Twentieth Century"/>
              <a:ea typeface="Twentieth Century"/>
              <a:cs typeface="Twentieth Century"/>
              <a:sym typeface="Twentieth Century"/>
            </a:endParaRPr>
          </a:p>
        </p:txBody>
      </p:sp>
      <p:sp>
        <p:nvSpPr>
          <p:cNvPr descr="ÐÐ°ÑÑÐ¸Ð½ÐºÐ¸ Ð¿Ð¾ Ð·Ð°Ð¿ÑÐ¾ÑÑ Ð¿ÑÐ¾Ð³ÑÐ°Ð¼Ð° ÐºÐ°Ð»ÑÐºÑÐ»ÑÑÐ¾Ñ" id="211" name="Google Shape;211;p24"/>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p:txBody>
      </p:sp>
      <p:sp>
        <p:nvSpPr>
          <p:cNvPr id="212" name="Google Shape;212;p24"/>
          <p:cNvSpPr/>
          <p:nvPr/>
        </p:nvSpPr>
        <p:spPr>
          <a:xfrm>
            <a:off x="155574" y="2958546"/>
            <a:ext cx="4920481" cy="1754326"/>
          </a:xfrm>
          <a:prstGeom prst="rect">
            <a:avLst/>
          </a:prstGeom>
          <a:noFill/>
          <a:ln>
            <a:noFill/>
          </a:ln>
        </p:spPr>
        <p:txBody>
          <a:bodyPr anchorCtr="0" anchor="t" bIns="45700" lIns="91425" spcFirstLastPara="1" rIns="91425" wrap="square" tIns="45700">
            <a:noAutofit/>
          </a:bodyPr>
          <a:lstStyle/>
          <a:p>
            <a:pPr indent="265113"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На вказаній веб-сторінці потрібно у відповідні поля ввести суму депозиту, термін депозиту і відсоткову ставку, вибрати перемикач, що визначає умови депозиту щодо капіталізації прибутку, і вибрати посилання </a:t>
            </a:r>
            <a:r>
              <a:rPr b="0" i="0" lang="ru-RU" sz="1800" u="none" cap="none" strike="noStrike">
                <a:solidFill>
                  <a:srgbClr val="FF0000"/>
                </a:solidFill>
                <a:latin typeface="Twentieth Century"/>
                <a:ea typeface="Twentieth Century"/>
                <a:cs typeface="Twentieth Century"/>
                <a:sym typeface="Twentieth Century"/>
              </a:rPr>
              <a:t>ПОРАХУВАТИ</a:t>
            </a:r>
            <a:r>
              <a:rPr b="0" i="0" lang="ru-RU" sz="1800" u="none" cap="none" strike="noStrike">
                <a:solidFill>
                  <a:schemeClr val="dk1"/>
                </a:solidFill>
                <a:latin typeface="Twentieth Century"/>
                <a:ea typeface="Twentieth Century"/>
                <a:cs typeface="Twentieth Century"/>
                <a:sym typeface="Twentieth Century"/>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25"/>
          <p:cNvSpPr txBox="1"/>
          <p:nvPr>
            <p:ph type="title"/>
          </p:nvPr>
        </p:nvSpPr>
        <p:spPr>
          <a:xfrm>
            <a:off x="274005" y="118869"/>
            <a:ext cx="8664896" cy="64583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0000"/>
              </a:buClr>
              <a:buSzPts val="3600"/>
              <a:buFont typeface="Corsiva"/>
              <a:buNone/>
            </a:pPr>
            <a:r>
              <a:rPr b="1" lang="ru-RU" cap="none">
                <a:solidFill>
                  <a:srgbClr val="FF0000"/>
                </a:solidFill>
                <a:latin typeface="Corsiva"/>
                <a:ea typeface="Corsiva"/>
                <a:cs typeface="Corsiva"/>
                <a:sym typeface="Corsiva"/>
              </a:rPr>
              <a:t>Фінансові розрахунки</a:t>
            </a:r>
            <a:endParaRPr b="1" cap="none">
              <a:solidFill>
                <a:srgbClr val="FF0000"/>
              </a:solidFill>
              <a:latin typeface="Corsiva"/>
              <a:ea typeface="Corsiva"/>
              <a:cs typeface="Corsiva"/>
              <a:sym typeface="Corsiva"/>
            </a:endParaRPr>
          </a:p>
        </p:txBody>
      </p:sp>
      <p:sp>
        <p:nvSpPr>
          <p:cNvPr id="219" name="Google Shape;219;p25"/>
          <p:cNvSpPr txBox="1"/>
          <p:nvPr/>
        </p:nvSpPr>
        <p:spPr>
          <a:xfrm>
            <a:off x="7306888" y="6488668"/>
            <a:ext cx="183711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1" lang="ru-RU" sz="1800" u="none" cap="none" strike="noStrike">
                <a:solidFill>
                  <a:srgbClr val="FF0000"/>
                </a:solidFill>
                <a:latin typeface="Twentieth Century"/>
                <a:ea typeface="Twentieth Century"/>
                <a:cs typeface="Twentieth Century"/>
                <a:sym typeface="Twentieth Century"/>
              </a:rPr>
              <a:t>http://leontyev.net</a:t>
            </a:r>
            <a:endParaRPr b="1" i="1" sz="1800" u="none" cap="none" strike="noStrike">
              <a:solidFill>
                <a:srgbClr val="FF0000"/>
              </a:solidFill>
              <a:latin typeface="Twentieth Century"/>
              <a:ea typeface="Twentieth Century"/>
              <a:cs typeface="Twentieth Century"/>
              <a:sym typeface="Twentieth Century"/>
            </a:endParaRPr>
          </a:p>
        </p:txBody>
      </p:sp>
      <p:sp>
        <p:nvSpPr>
          <p:cNvPr id="220" name="Google Shape;220;p25"/>
          <p:cNvSpPr/>
          <p:nvPr/>
        </p:nvSpPr>
        <p:spPr>
          <a:xfrm>
            <a:off x="81917" y="732102"/>
            <a:ext cx="8856984" cy="1200329"/>
          </a:xfrm>
          <a:prstGeom prst="rect">
            <a:avLst/>
          </a:prstGeom>
          <a:noFill/>
          <a:ln>
            <a:noFill/>
          </a:ln>
        </p:spPr>
        <p:txBody>
          <a:bodyPr anchorCtr="0" anchor="t" bIns="45700" lIns="91425" spcFirstLastPara="1" rIns="91425" wrap="square" tIns="45700">
            <a:noAutofit/>
          </a:bodyPr>
          <a:lstStyle/>
          <a:p>
            <a:pPr indent="265113"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У результаті отримуємо Підсумкові значення — суму, яку вкладник отримає після закінчення терміну депозиту, а також прибуток вкладника за цей період. Крім того, дещо нижче на цій сторінці надаються розрахунки, як змінюється щомісячно сума депозиту в результаті капіталізації прибутку.</a:t>
            </a:r>
            <a:endParaRPr b="0" i="0" sz="1800" u="none" cap="none" strike="noStrike">
              <a:solidFill>
                <a:schemeClr val="dk1"/>
              </a:solidFill>
              <a:latin typeface="Twentieth Century"/>
              <a:ea typeface="Twentieth Century"/>
              <a:cs typeface="Twentieth Century"/>
              <a:sym typeface="Twentieth Century"/>
            </a:endParaRPr>
          </a:p>
        </p:txBody>
      </p:sp>
      <p:sp>
        <p:nvSpPr>
          <p:cNvPr descr="ÐÐ°ÑÑÐ¸Ð½ÐºÐ¸ Ð¿Ð¾ Ð·Ð°Ð¿ÑÐ¾ÑÑ Ð¿ÑÐ¾Ð³ÑÐ°Ð¼Ð° ÐºÐ°Ð»ÑÐºÑÐ»ÑÑÐ¾Ñ" id="221" name="Google Shape;221;p25"/>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p:txBody>
      </p:sp>
      <p:pic>
        <p:nvPicPr>
          <p:cNvPr id="222" name="Google Shape;222;p25"/>
          <p:cNvPicPr preferRelativeResize="0"/>
          <p:nvPr/>
        </p:nvPicPr>
        <p:blipFill rotWithShape="1">
          <a:blip r:embed="rId3">
            <a:alphaModFix/>
          </a:blip>
          <a:srcRect b="0" l="0" r="0" t="0"/>
          <a:stretch/>
        </p:blipFill>
        <p:spPr>
          <a:xfrm>
            <a:off x="1187624" y="2060848"/>
            <a:ext cx="6541080" cy="417646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pic>
        <p:nvPicPr>
          <p:cNvPr id="228" name="Google Shape;228;p26"/>
          <p:cNvPicPr preferRelativeResize="0"/>
          <p:nvPr/>
        </p:nvPicPr>
        <p:blipFill rotWithShape="1">
          <a:blip r:embed="rId3">
            <a:alphaModFix/>
          </a:blip>
          <a:srcRect b="0" l="0" r="0" t="0"/>
          <a:stretch/>
        </p:blipFill>
        <p:spPr>
          <a:xfrm>
            <a:off x="5652120" y="3916174"/>
            <a:ext cx="3130759" cy="2757160"/>
          </a:xfrm>
          <a:prstGeom prst="rect">
            <a:avLst/>
          </a:prstGeom>
          <a:noFill/>
          <a:ln>
            <a:noFill/>
          </a:ln>
        </p:spPr>
      </p:pic>
      <p:sp>
        <p:nvSpPr>
          <p:cNvPr id="229" name="Google Shape;229;p26"/>
          <p:cNvSpPr txBox="1"/>
          <p:nvPr>
            <p:ph type="title"/>
          </p:nvPr>
        </p:nvSpPr>
        <p:spPr>
          <a:xfrm>
            <a:off x="274005" y="118869"/>
            <a:ext cx="8664896" cy="64583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0000"/>
              </a:buClr>
              <a:buSzPts val="3600"/>
              <a:buFont typeface="Corsiva"/>
              <a:buNone/>
            </a:pPr>
            <a:r>
              <a:rPr b="1" lang="ru-RU" cap="none">
                <a:solidFill>
                  <a:srgbClr val="FF0000"/>
                </a:solidFill>
                <a:latin typeface="Corsiva"/>
                <a:ea typeface="Corsiva"/>
                <a:cs typeface="Corsiva"/>
                <a:sym typeface="Corsiva"/>
              </a:rPr>
              <a:t>Фінансові розрахунки</a:t>
            </a:r>
            <a:endParaRPr b="1" cap="none">
              <a:solidFill>
                <a:srgbClr val="FF0000"/>
              </a:solidFill>
              <a:latin typeface="Corsiva"/>
              <a:ea typeface="Corsiva"/>
              <a:cs typeface="Corsiva"/>
              <a:sym typeface="Corsiva"/>
            </a:endParaRPr>
          </a:p>
        </p:txBody>
      </p:sp>
      <p:sp>
        <p:nvSpPr>
          <p:cNvPr id="230" name="Google Shape;230;p26"/>
          <p:cNvSpPr txBox="1"/>
          <p:nvPr/>
        </p:nvSpPr>
        <p:spPr>
          <a:xfrm>
            <a:off x="7306888" y="6488668"/>
            <a:ext cx="183711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1" lang="ru-RU" sz="1800" u="none" cap="none" strike="noStrike">
                <a:solidFill>
                  <a:srgbClr val="FF0000"/>
                </a:solidFill>
                <a:latin typeface="Twentieth Century"/>
                <a:ea typeface="Twentieth Century"/>
                <a:cs typeface="Twentieth Century"/>
                <a:sym typeface="Twentieth Century"/>
              </a:rPr>
              <a:t>http://leontyev.net</a:t>
            </a:r>
            <a:endParaRPr b="1" i="1" sz="1800" u="none" cap="none" strike="noStrike">
              <a:solidFill>
                <a:srgbClr val="FF0000"/>
              </a:solidFill>
              <a:latin typeface="Twentieth Century"/>
              <a:ea typeface="Twentieth Century"/>
              <a:cs typeface="Twentieth Century"/>
              <a:sym typeface="Twentieth Century"/>
            </a:endParaRPr>
          </a:p>
        </p:txBody>
      </p:sp>
      <p:sp>
        <p:nvSpPr>
          <p:cNvPr id="231" name="Google Shape;231;p26"/>
          <p:cNvSpPr/>
          <p:nvPr/>
        </p:nvSpPr>
        <p:spPr>
          <a:xfrm>
            <a:off x="81917" y="732102"/>
            <a:ext cx="8856984" cy="646331"/>
          </a:xfrm>
          <a:prstGeom prst="rect">
            <a:avLst/>
          </a:prstGeom>
          <a:noFill/>
          <a:ln>
            <a:noFill/>
          </a:ln>
        </p:spPr>
        <p:txBody>
          <a:bodyPr anchorCtr="0" anchor="t" bIns="45700" lIns="91425" spcFirstLastPara="1" rIns="91425" wrap="square" tIns="45700">
            <a:noAutofit/>
          </a:bodyPr>
          <a:lstStyle/>
          <a:p>
            <a:pPr indent="265113"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Наведені вище формули можна використовувати для фінансових розрахунків у табличному процесорі.</a:t>
            </a:r>
            <a:endParaRPr b="0" i="0" sz="1800" u="none" cap="none" strike="noStrike">
              <a:solidFill>
                <a:schemeClr val="dk1"/>
              </a:solidFill>
              <a:latin typeface="Twentieth Century"/>
              <a:ea typeface="Twentieth Century"/>
              <a:cs typeface="Twentieth Century"/>
              <a:sym typeface="Twentieth Century"/>
            </a:endParaRPr>
          </a:p>
        </p:txBody>
      </p:sp>
      <p:sp>
        <p:nvSpPr>
          <p:cNvPr descr="ÐÐ°ÑÑÐ¸Ð½ÐºÐ¸ Ð¿Ð¾ Ð·Ð°Ð¿ÑÐ¾ÑÑ Ð¿ÑÐ¾Ð³ÑÐ°Ð¼Ð° ÐºÐ°Ð»ÑÐºÑÐ»ÑÑÐ¾Ñ" id="232" name="Google Shape;232;p26"/>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p:txBody>
      </p:sp>
      <p:pic>
        <p:nvPicPr>
          <p:cNvPr id="233" name="Google Shape;233;p26"/>
          <p:cNvPicPr preferRelativeResize="0"/>
          <p:nvPr/>
        </p:nvPicPr>
        <p:blipFill rotWithShape="1">
          <a:blip r:embed="rId4">
            <a:alphaModFix/>
          </a:blip>
          <a:srcRect b="0" l="0" r="0" t="0"/>
          <a:stretch/>
        </p:blipFill>
        <p:spPr>
          <a:xfrm>
            <a:off x="155575" y="1628800"/>
            <a:ext cx="3815491" cy="1892044"/>
          </a:xfrm>
          <a:prstGeom prst="rect">
            <a:avLst/>
          </a:prstGeom>
          <a:noFill/>
          <a:ln>
            <a:noFill/>
          </a:ln>
        </p:spPr>
      </p:pic>
      <p:sp>
        <p:nvSpPr>
          <p:cNvPr id="234" name="Google Shape;234;p26"/>
          <p:cNvSpPr/>
          <p:nvPr/>
        </p:nvSpPr>
        <p:spPr>
          <a:xfrm>
            <a:off x="3995936" y="1333545"/>
            <a:ext cx="5040560" cy="2862322"/>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На малюнку подано таблицю з використанням формули для визначення кінцевої суми депозиту зі щорічною капіталізацією. Звертаємо вашу увагу, що використана формула відрізняється від математичної формули, наведеної вище (кількість відсотків не ділиться на 100) . Це пояснюється тим, що в клітинці з відсотками встановлено відсотковий формат, що приводить до автоматичного ділення числа у цій клітинці на 100.</a:t>
            </a:r>
            <a:endParaRPr b="0" i="0" sz="1800" u="none" cap="none" strike="noStrike">
              <a:solidFill>
                <a:schemeClr val="dk1"/>
              </a:solidFill>
              <a:latin typeface="Twentieth Century"/>
              <a:ea typeface="Twentieth Century"/>
              <a:cs typeface="Twentieth Century"/>
              <a:sym typeface="Twentieth Century"/>
            </a:endParaRPr>
          </a:p>
        </p:txBody>
      </p:sp>
      <p:sp>
        <p:nvSpPr>
          <p:cNvPr id="235" name="Google Shape;235;p26"/>
          <p:cNvSpPr/>
          <p:nvPr/>
        </p:nvSpPr>
        <p:spPr>
          <a:xfrm>
            <a:off x="81917" y="4742103"/>
            <a:ext cx="5478587" cy="1200329"/>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У табличному процесорі можна виконувати фінансові розрахунки з використанням спеціальних фінансових функцій. Усі вони знаходяться в бібліотеці функцій в категорії </a:t>
            </a:r>
            <a:r>
              <a:rPr b="1" i="0" lang="ru-RU" sz="1800" u="none" cap="none" strike="noStrike">
                <a:solidFill>
                  <a:schemeClr val="dk1"/>
                </a:solidFill>
                <a:latin typeface="Twentieth Century"/>
                <a:ea typeface="Twentieth Century"/>
                <a:cs typeface="Twentieth Century"/>
                <a:sym typeface="Twentieth Century"/>
              </a:rPr>
              <a:t>Фінансові</a:t>
            </a:r>
            <a:r>
              <a:rPr b="0" i="0" lang="ru-RU" sz="1800" u="none" cap="none" strike="noStrike">
                <a:solidFill>
                  <a:schemeClr val="dk1"/>
                </a:solidFill>
                <a:latin typeface="Twentieth Century"/>
                <a:ea typeface="Twentieth Century"/>
                <a:cs typeface="Twentieth Century"/>
                <a:sym typeface="Twentieth Century"/>
              </a:rPr>
              <a:t> .</a:t>
            </a:r>
            <a:endParaRPr b="0" i="0" sz="1800" u="none" cap="none" strike="noStrike">
              <a:solidFill>
                <a:schemeClr val="dk1"/>
              </a:solidFill>
              <a:latin typeface="Twentieth Century"/>
              <a:ea typeface="Twentieth Century"/>
              <a:cs typeface="Twentieth Century"/>
              <a:sym typeface="Twentieth Century"/>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27"/>
          <p:cNvSpPr txBox="1"/>
          <p:nvPr>
            <p:ph type="title"/>
          </p:nvPr>
        </p:nvSpPr>
        <p:spPr>
          <a:xfrm>
            <a:off x="274005" y="118869"/>
            <a:ext cx="8664896" cy="64583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0000"/>
              </a:buClr>
              <a:buSzPts val="3600"/>
              <a:buFont typeface="Corsiva"/>
              <a:buNone/>
            </a:pPr>
            <a:r>
              <a:rPr b="1" lang="ru-RU" cap="none">
                <a:solidFill>
                  <a:srgbClr val="FF0000"/>
                </a:solidFill>
                <a:latin typeface="Corsiva"/>
                <a:ea typeface="Corsiva"/>
                <a:cs typeface="Corsiva"/>
                <a:sym typeface="Corsiva"/>
              </a:rPr>
              <a:t>Фінансові розрахунки</a:t>
            </a:r>
            <a:endParaRPr b="1" cap="none">
              <a:solidFill>
                <a:srgbClr val="FF0000"/>
              </a:solidFill>
              <a:latin typeface="Corsiva"/>
              <a:ea typeface="Corsiva"/>
              <a:cs typeface="Corsiva"/>
              <a:sym typeface="Corsiva"/>
            </a:endParaRPr>
          </a:p>
        </p:txBody>
      </p:sp>
      <p:sp>
        <p:nvSpPr>
          <p:cNvPr id="242" name="Google Shape;242;p27"/>
          <p:cNvSpPr txBox="1"/>
          <p:nvPr/>
        </p:nvSpPr>
        <p:spPr>
          <a:xfrm>
            <a:off x="7306888" y="6488668"/>
            <a:ext cx="183711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1" lang="ru-RU" sz="1800" u="none" cap="none" strike="noStrike">
                <a:solidFill>
                  <a:srgbClr val="FF0000"/>
                </a:solidFill>
                <a:latin typeface="Twentieth Century"/>
                <a:ea typeface="Twentieth Century"/>
                <a:cs typeface="Twentieth Century"/>
                <a:sym typeface="Twentieth Century"/>
              </a:rPr>
              <a:t>http://leontyev.net</a:t>
            </a:r>
            <a:endParaRPr b="1" i="1" sz="1800" u="none" cap="none" strike="noStrike">
              <a:solidFill>
                <a:srgbClr val="FF0000"/>
              </a:solidFill>
              <a:latin typeface="Twentieth Century"/>
              <a:ea typeface="Twentieth Century"/>
              <a:cs typeface="Twentieth Century"/>
              <a:sym typeface="Twentieth Century"/>
            </a:endParaRPr>
          </a:p>
        </p:txBody>
      </p:sp>
      <p:sp>
        <p:nvSpPr>
          <p:cNvPr descr="ÐÐ°ÑÑÐ¸Ð½ÐºÐ¸ Ð¿Ð¾ Ð·Ð°Ð¿ÑÐ¾ÑÑ Ð¿ÑÐ¾Ð³ÑÐ°Ð¼Ð° ÐºÐ°Ð»ÑÐºÑÐ»ÑÑÐ¾Ñ" id="243" name="Google Shape;243;p27"/>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wentieth Century"/>
              <a:ea typeface="Twentieth Century"/>
              <a:cs typeface="Twentieth Century"/>
              <a:sym typeface="Twentieth Century"/>
            </a:endParaRPr>
          </a:p>
        </p:txBody>
      </p:sp>
      <p:sp>
        <p:nvSpPr>
          <p:cNvPr id="244" name="Google Shape;244;p27"/>
          <p:cNvSpPr/>
          <p:nvPr/>
        </p:nvSpPr>
        <p:spPr>
          <a:xfrm>
            <a:off x="150433" y="908720"/>
            <a:ext cx="8912039" cy="2031325"/>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Для обчислення річного прибутку по депозиту в Excel можна використати функцію EFFECT (у LibreOffice Calc — функцію EFFECT_ADD).  Її загальний вигляд: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EFFECT(річна_ставка;кількість_періодів), де річна_ставка — річна відсоткова  ставка;  кількість_періодів  —  кількість  періодів  на  рік;  період  —  час,  через який нарахований прибуток додається до вкладу (капіталізується).</a:t>
            </a:r>
            <a:endParaRPr b="0" i="0" sz="1800" u="none" cap="none" strike="noStrike">
              <a:solidFill>
                <a:schemeClr val="dk1"/>
              </a:solidFill>
              <a:latin typeface="Twentieth Century"/>
              <a:ea typeface="Twentieth Century"/>
              <a:cs typeface="Twentieth Century"/>
              <a:sym typeface="Twentieth Century"/>
            </a:endParaRPr>
          </a:p>
          <a:p>
            <a:pPr indent="0" lvl="0" marL="0" marR="0" rtl="0" algn="just">
              <a:lnSpc>
                <a:spcPct val="100000"/>
              </a:lnSpc>
              <a:spcBef>
                <a:spcPts val="0"/>
              </a:spcBef>
              <a:spcAft>
                <a:spcPts val="0"/>
              </a:spcAft>
              <a:buClr>
                <a:srgbClr val="000000"/>
              </a:buClr>
              <a:buSzPts val="1800"/>
              <a:buFont typeface="Arial"/>
              <a:buNone/>
            </a:pPr>
            <a:r>
              <a:rPr b="0" i="0" lang="ru-RU" sz="1800" u="none" cap="none" strike="noStrike">
                <a:solidFill>
                  <a:schemeClr val="dk1"/>
                </a:solidFill>
                <a:latin typeface="Twentieth Century"/>
                <a:ea typeface="Twentieth Century"/>
                <a:cs typeface="Twentieth Century"/>
                <a:sym typeface="Twentieth Century"/>
              </a:rPr>
              <a:t>На  малюнку  подано  таблиці  з  використанням  формули  з  функцією  EFFECT (EFFECT_ADD) для визначення кінцевої суми депозиту зі щомісячною капіталізацією. </a:t>
            </a:r>
            <a:endParaRPr b="0" i="0" sz="1800" u="none" cap="none" strike="noStrike">
              <a:solidFill>
                <a:schemeClr val="dk1"/>
              </a:solidFill>
              <a:latin typeface="Twentieth Century"/>
              <a:ea typeface="Twentieth Century"/>
              <a:cs typeface="Twentieth Century"/>
              <a:sym typeface="Twentieth Century"/>
            </a:endParaRPr>
          </a:p>
        </p:txBody>
      </p:sp>
      <p:pic>
        <p:nvPicPr>
          <p:cNvPr id="245" name="Google Shape;245;p27"/>
          <p:cNvPicPr preferRelativeResize="0"/>
          <p:nvPr/>
        </p:nvPicPr>
        <p:blipFill rotWithShape="1">
          <a:blip r:embed="rId3">
            <a:alphaModFix/>
          </a:blip>
          <a:srcRect b="0" l="0" r="0" t="0"/>
          <a:stretch/>
        </p:blipFill>
        <p:spPr>
          <a:xfrm>
            <a:off x="150433" y="3254546"/>
            <a:ext cx="4174009" cy="2433395"/>
          </a:xfrm>
          <a:prstGeom prst="rect">
            <a:avLst/>
          </a:prstGeom>
          <a:noFill/>
          <a:ln>
            <a:noFill/>
          </a:ln>
        </p:spPr>
      </p:pic>
      <p:pic>
        <p:nvPicPr>
          <p:cNvPr id="246" name="Google Shape;246;p27"/>
          <p:cNvPicPr preferRelativeResize="0"/>
          <p:nvPr/>
        </p:nvPicPr>
        <p:blipFill rotWithShape="1">
          <a:blip r:embed="rId4">
            <a:alphaModFix/>
          </a:blip>
          <a:srcRect b="0" l="0" r="0" t="0"/>
          <a:stretch/>
        </p:blipFill>
        <p:spPr>
          <a:xfrm>
            <a:off x="4551999" y="3254546"/>
            <a:ext cx="4408845" cy="243339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Капля">
  <a:themeElements>
    <a:clrScheme name="Капля">
      <a:dk1>
        <a:srgbClr val="000000"/>
      </a:dk1>
      <a:lt1>
        <a:srgbClr val="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Тема Office">
  <a:themeElements>
    <a:clrScheme name="Стандартная">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