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36600"/>
    <a:srgbClr val="FF0000"/>
    <a:srgbClr val="CC9900"/>
    <a:srgbClr val="777777"/>
    <a:srgbClr val="00CC00"/>
    <a:srgbClr val="CC3399"/>
    <a:srgbClr val="80000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D1E39-7EAF-4879-8A3F-F27D0FD97C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93F346E-2CBA-472B-918D-5EF6A97099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3A87A9F-69B2-4C4A-BEEA-BFBF63B3C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5B0A030-79AE-4BB7-BFC2-C9033C9FF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E9A171A-CFB1-4562-9C64-36780F761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4647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923A5-B0E1-4A67-AD57-DAF5D0FBC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D032F26-9287-4919-B664-33A521AE06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474D8BD-E13C-49FB-8BCE-CDFE89201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88933EA-1485-43CE-BD16-6387D0553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40C032F-84FA-4A29-9C88-7E55FD658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9856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C0A17A30-0788-480D-9F0A-B9BA55B1A5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D0CBD7E-3068-4BF3-B1F3-BA0982A39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F236217-9F48-4C09-928D-CCA80DDBC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3AF6D3F-F871-46C7-9396-BA017ED39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95A9286-813E-4DB0-B153-D29D42481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0716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59F21-5D3A-4FDB-A9A5-6A899058B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77E0DF0-DCDB-4C19-98DF-024359154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E0291D8-4ED5-43D9-85B3-0D51901BB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07F02FC-731B-414E-B847-D51FDD304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6C14959-4224-4A02-AAD0-47D63B12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016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D8086-3EFE-4A1D-9FA4-538EA1CD5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39ACF79-F7F1-49E9-BF45-95812EFE9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3FD6B31-97D4-45F9-B6C4-29E2E428D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736A87-2715-42EC-A62D-7AF6CC6D4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09056F0-2963-403B-A07D-145BBD79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824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643964-EC73-4CB6-90A1-8A3ACAF60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23CC5D-8408-48A5-9CA2-255C1D5EBB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54A5C9-C971-4C07-83E6-11893A36C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677B619-2BC2-4B8D-B389-0586DA4A8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01323C-F1E4-4F3F-991D-4F857D9EF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B570E5C-9255-4042-99DE-289DDF123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05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921FCE-E933-4E89-A6FE-E5885EC13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FBE923D-991F-45E7-8C73-17FE296D8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61FB3C3-1F59-4BD5-8CFF-1B69CC243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78E24B0-40C6-479B-8602-BB2FFFE9C0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D0A530D-60D3-41D4-B619-981FEFCF6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3FA15AB-73CD-438E-A59C-FC99AE528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BF40468-E4AE-41AE-A0CC-55D2998A0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4518C72-03DF-4885-A00A-CA6E09AD4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436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286E4-8A62-420A-9D75-4419E7442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9E7356B-27CC-4EE7-9D9D-1B8EAEC41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17C94D37-C273-40A6-9EC9-1FE21AFB6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E958109-05A7-4E53-989B-DD78270BB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2091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7508819-26BB-433E-8E23-5B9C95621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A903AB29-79DA-4BEE-92E8-71D3D34C3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D6634CEB-B1E8-479D-9EF2-FD005DF9F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873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74ABF-AF81-4662-850F-1FE6857BB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C6BE4D9-20E1-45C9-895D-A620E124B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6756002-B545-4FBD-85A5-59E71C370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6B984FC-0E85-4E75-96CF-7E9598280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F35D38F-5E7E-46A5-843D-9F5F29CCF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6ED4E2E-F910-49FE-8757-41B02B7D1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240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F2296-EC9E-4411-B5E0-9A6FC20BE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14B9F52C-DD0E-454B-A6F7-9A21E295B8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7EC0CFE-4153-4A4E-984B-DC14D628B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E341641-906D-4E5F-AC50-03AACCFE0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D6FE4C7-8B63-45CC-BE6C-B1116D67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8CCEEE1-B2F6-4EFB-9FFF-9E14B70A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1051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D34BFA8-3BC1-4EBE-828C-31B5712C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8C0F266-5A39-4BEC-AB36-2E1D498D8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8F1A27-C454-41EE-8BCC-A86F030FB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EE0D1-C8DE-49DD-8558-5B0EB557AFE5}" type="datetimeFigureOut">
              <a:rPr lang="uk-UA" smtClean="0"/>
              <a:t>26.09.2024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0053D11-3DEA-4861-90C8-7144A04F8B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1467E9B-5CF4-4097-8996-1CFC71BB54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FF9A6-31B1-4761-A832-C2C86E11C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343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08D93C-AA77-4BF4-A991-48BB744249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CC3399"/>
                </a:solidFill>
              </a:rPr>
              <a:t>Професії </a:t>
            </a:r>
            <a:r>
              <a:rPr lang="uk-UA" b="1" dirty="0">
                <a:solidFill>
                  <a:srgbClr val="FF3300"/>
                </a:solidFill>
              </a:rPr>
              <a:t>мого</a:t>
            </a:r>
            <a:r>
              <a:rPr lang="uk-UA" b="1" dirty="0"/>
              <a:t> </a:t>
            </a:r>
            <a:r>
              <a:rPr lang="uk-UA" b="1" dirty="0">
                <a:solidFill>
                  <a:srgbClr val="00CC00"/>
                </a:solidFill>
              </a:rPr>
              <a:t>регіону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40ADB8C-84F2-4A51-9805-110A20A3C7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9034" y="4679576"/>
            <a:ext cx="3818965" cy="578224"/>
          </a:xfrm>
        </p:spPr>
        <p:txBody>
          <a:bodyPr/>
          <a:lstStyle/>
          <a:p>
            <a:r>
              <a:rPr lang="uk-UA" dirty="0">
                <a:solidFill>
                  <a:srgbClr val="002060"/>
                </a:solidFill>
              </a:rPr>
              <a:t>Автор </a:t>
            </a:r>
            <a:r>
              <a:rPr lang="uk-UA" dirty="0" err="1">
                <a:solidFill>
                  <a:srgbClr val="002060"/>
                </a:solidFill>
              </a:rPr>
              <a:t>Барилюк</a:t>
            </a:r>
            <a:r>
              <a:rPr lang="uk-UA" dirty="0">
                <a:solidFill>
                  <a:srgbClr val="002060"/>
                </a:solidFill>
              </a:rPr>
              <a:t> Максим</a:t>
            </a:r>
          </a:p>
        </p:txBody>
      </p:sp>
    </p:spTree>
    <p:extLst>
      <p:ext uri="{BB962C8B-B14F-4D97-AF65-F5344CB8AC3E}">
        <p14:creationId xmlns:p14="http://schemas.microsoft.com/office/powerpoint/2010/main" val="1604882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24D3F-FBAC-419E-B5A0-40F0551DC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chemeClr val="bg2">
                    <a:lumMod val="25000"/>
                  </a:schemeClr>
                </a:solidFill>
              </a:rPr>
              <a:t>Видобуток та обробка каменю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2EE37108-DAE4-4473-95A2-0B7E75F315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454" y="1486347"/>
            <a:ext cx="8053546" cy="5371653"/>
          </a:xfrm>
        </p:spPr>
      </p:pic>
    </p:spTree>
    <p:extLst>
      <p:ext uri="{BB962C8B-B14F-4D97-AF65-F5344CB8AC3E}">
        <p14:creationId xmlns:p14="http://schemas.microsoft.com/office/powerpoint/2010/main" val="477897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AB77F9-F622-483F-A842-345B3B7C4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336600"/>
                </a:solidFill>
              </a:rPr>
              <a:t>Землеробство (хліборобство, рільництво)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A6CE53E6-B610-4787-A85A-03A4455F93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9" y="1690688"/>
            <a:ext cx="12048698" cy="4970088"/>
          </a:xfrm>
        </p:spPr>
      </p:pic>
    </p:spTree>
    <p:extLst>
      <p:ext uri="{BB962C8B-B14F-4D97-AF65-F5344CB8AC3E}">
        <p14:creationId xmlns:p14="http://schemas.microsoft.com/office/powerpoint/2010/main" val="2020071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88A4FD-A48D-45F5-9443-A6C2449BD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CC9900"/>
                </a:solidFill>
              </a:rPr>
              <a:t>Тва</a:t>
            </a:r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рин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ниц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тво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4FA5D59-55ED-4F51-931A-6517CA0D46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8" y="1690688"/>
            <a:ext cx="11879500" cy="4916300"/>
          </a:xfrm>
        </p:spPr>
      </p:pic>
    </p:spTree>
    <p:extLst>
      <p:ext uri="{BB962C8B-B14F-4D97-AF65-F5344CB8AC3E}">
        <p14:creationId xmlns:p14="http://schemas.microsoft.com/office/powerpoint/2010/main" val="2641108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D5D25C-1E67-42E8-9779-E4A4E3CF2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chemeClr val="accent6">
                    <a:lumMod val="75000"/>
                  </a:schemeClr>
                </a:solidFill>
              </a:rPr>
              <a:t>Сучасні професії ХЕРСОНЩИНИ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B9D63D-94B5-41EF-BC69-00F22CDE2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48" y="1924237"/>
            <a:ext cx="6176681" cy="435133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З розвитком науки і технологій, в Україні з’явилося багато різноманітних професій.</a:t>
            </a:r>
          </a:p>
          <a:p>
            <a:r>
              <a:rPr lang="uk-UA" dirty="0"/>
              <a:t>ІТ-ФАХІВЦІ</a:t>
            </a:r>
          </a:p>
        </p:txBody>
      </p:sp>
      <p:pic>
        <p:nvPicPr>
          <p:cNvPr id="1026" name="Picture 2" descr="Високооплачувана робота і багате особисте життя: хто такий сучасний  український IT-фахівець. Інфографіка — Наука та IT">
            <a:extLst>
              <a:ext uri="{FF2B5EF4-FFF2-40B4-BE49-F238E27FC236}">
                <a16:creationId xmlns:a16="http://schemas.microsoft.com/office/drawing/2014/main" id="{7EFA59F1-2F26-4B74-9866-1D529A448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859" y="1690688"/>
            <a:ext cx="5957047" cy="512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221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0E7254-32D6-4EB2-8FA6-26E2FB07D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rgbClr val="777777"/>
                </a:solidFill>
              </a:rPr>
              <a:t>Медичні працівники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EE2482A-F4FD-470F-A66D-C233BD1D3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17 червня - День медичного працівника - Офіційний сайт Запорізької міської  ради">
            <a:extLst>
              <a:ext uri="{FF2B5EF4-FFF2-40B4-BE49-F238E27FC236}">
                <a16:creationId xmlns:a16="http://schemas.microsoft.com/office/drawing/2014/main" id="{FB354A33-6019-42DC-8752-2E0A5D946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890713"/>
            <a:ext cx="7620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911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00DF90-5CF4-424B-BF23-B0B747317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>
                <a:solidFill>
                  <a:srgbClr val="00B0F0"/>
                </a:solidFill>
              </a:rPr>
              <a:t>Економісти</a:t>
            </a:r>
          </a:p>
        </p:txBody>
      </p:sp>
      <p:pic>
        <p:nvPicPr>
          <p:cNvPr id="3074" name="Picture 2" descr="Чому економістів випускається багато, а роботи для них немає">
            <a:extLst>
              <a:ext uri="{FF2B5EF4-FFF2-40B4-BE49-F238E27FC236}">
                <a16:creationId xmlns:a16="http://schemas.microsoft.com/office/drawing/2014/main" id="{B46CA31B-EE3E-4AB8-A3FC-B715A87B7DD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231" y="1879413"/>
            <a:ext cx="8273769" cy="505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129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8BC231-860A-40AD-8D89-05FE567B6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80E670C-31A6-4EB6-951C-8111E9F63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>
                <a:solidFill>
                  <a:srgbClr val="CC9900"/>
                </a:solidFill>
              </a:rPr>
              <a:t>Фермери</a:t>
            </a:r>
          </a:p>
        </p:txBody>
      </p:sp>
      <p:pic>
        <p:nvPicPr>
          <p:cNvPr id="4100" name="Picture 4" descr="Українські фермери у критичній ситуації – Агронавт">
            <a:extLst>
              <a:ext uri="{FF2B5EF4-FFF2-40B4-BE49-F238E27FC236}">
                <a16:creationId xmlns:a16="http://schemas.microsoft.com/office/drawing/2014/main" id="{D5D0251A-6278-47C4-BCA6-B745B8076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106" y="448236"/>
            <a:ext cx="6808694" cy="580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520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F9B8509-8157-4667-B54B-45C9C950A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chemeClr val="tx2">
                    <a:lumMod val="75000"/>
                  </a:schemeClr>
                </a:solidFill>
              </a:rPr>
              <a:t>Водії</a:t>
            </a:r>
          </a:p>
        </p:txBody>
      </p:sp>
      <p:pic>
        <p:nvPicPr>
          <p:cNvPr id="5124" name="Picture 4" descr="Іспит на права - здати іспит на водіння можна буде онлайн » Слово і Діло">
            <a:extLst>
              <a:ext uri="{FF2B5EF4-FFF2-40B4-BE49-F238E27FC236}">
                <a16:creationId xmlns:a16="http://schemas.microsoft.com/office/drawing/2014/main" id="{EF67E985-A9BA-41CB-B9BA-D58297E761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95" y="1129552"/>
            <a:ext cx="8742805" cy="572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477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F385B-F210-456E-9D3C-9C2FB0024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err="1">
                <a:solidFill>
                  <a:srgbClr val="FF0000"/>
                </a:solidFill>
              </a:rPr>
              <a:t>Кухарі</a:t>
            </a:r>
            <a:endParaRPr lang="uk-UA" sz="60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Водії, продавці та кухарі - кого нині шукають роботодавці Рівненщини .  Область - Новини Рівного та області — Рівне Вечірнє">
            <a:extLst>
              <a:ext uri="{FF2B5EF4-FFF2-40B4-BE49-F238E27FC236}">
                <a16:creationId xmlns:a16="http://schemas.microsoft.com/office/drawing/2014/main" id="{256BFB25-30FE-4D5B-979F-2995B0A525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353" y="1266778"/>
            <a:ext cx="8471647" cy="564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964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7F2759-124D-4B55-ACB5-34CA9D885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chemeClr val="accent2">
                    <a:lumMod val="50000"/>
                  </a:schemeClr>
                </a:solidFill>
              </a:rPr>
              <a:t>Дизайнери</a:t>
            </a:r>
          </a:p>
        </p:txBody>
      </p:sp>
      <p:pic>
        <p:nvPicPr>
          <p:cNvPr id="7170" name="Picture 2" descr="В яких програмах працюють дизайнери - Онлайн курси">
            <a:extLst>
              <a:ext uri="{FF2B5EF4-FFF2-40B4-BE49-F238E27FC236}">
                <a16:creationId xmlns:a16="http://schemas.microsoft.com/office/drawing/2014/main" id="{518CEC27-7AFD-4FA8-A12D-7AB6A535E9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835" y="1770672"/>
            <a:ext cx="7324165" cy="496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134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12F28-F590-422E-A661-357CC036C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88" y="365125"/>
            <a:ext cx="10690412" cy="2279463"/>
          </a:xfrm>
        </p:spPr>
        <p:txBody>
          <a:bodyPr>
            <a:normAutofit fontScale="90000"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Bahnschrift SemiBold" panose="020B0502040204020203" pitchFamily="34" charset="0"/>
              </a:rPr>
            </a:br>
            <a:r>
              <a:rPr lang="uk-UA" sz="6000" b="1" dirty="0">
                <a:solidFill>
                  <a:srgbClr val="C00000"/>
                </a:solidFill>
                <a:latin typeface="Bahnschrift SemiBold" panose="020B0502040204020203" pitchFamily="34" charset="0"/>
              </a:rPr>
              <a:t>Ремесла ХЕРСОНЩИНИ</a:t>
            </a:r>
            <a:br>
              <a:rPr lang="uk-UA" sz="6000" b="1" dirty="0">
                <a:solidFill>
                  <a:srgbClr val="C00000"/>
                </a:solidFill>
                <a:latin typeface="Bahnschrift SemiBold" panose="020B0502040204020203" pitchFamily="34" charset="0"/>
              </a:rPr>
            </a:br>
            <a:br>
              <a:rPr lang="uk-UA" sz="6000" b="1" dirty="0">
                <a:solidFill>
                  <a:srgbClr val="C00000"/>
                </a:solidFill>
                <a:latin typeface="Bahnschrift SemiBold" panose="020B0502040204020203" pitchFamily="34" charset="0"/>
              </a:rPr>
            </a:br>
            <a:r>
              <a:rPr lang="uk-UA" sz="2700" b="1" dirty="0">
                <a:solidFill>
                  <a:srgbClr val="C00000"/>
                </a:solidFill>
                <a:latin typeface="Bahnschrift SemiBold" panose="020B0502040204020203" pitchFamily="34" charset="0"/>
              </a:rPr>
              <a:t>Україна – країна, багата народними ремеслами та промислами, які мають давню історію та глибокі корені в українській культурі. Ремісництво, що почалося ще у давні часи, стало невід’ємною частиною життя українського народу. </a:t>
            </a:r>
          </a:p>
        </p:txBody>
      </p: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C8DF5241-F7E4-43C7-AA1C-15ACD883D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695" y="-1455457"/>
            <a:ext cx="1214717" cy="1105833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21148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0DADD3-40DD-4613-81C9-EC85BD98E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rgbClr val="336600"/>
                </a:solidFill>
              </a:rPr>
              <a:t>Менеджери</a:t>
            </a:r>
          </a:p>
        </p:txBody>
      </p:sp>
      <p:pic>
        <p:nvPicPr>
          <p:cNvPr id="8194" name="Picture 2" descr="Менеджер – що ховається за цим словом? - Одеський державний аграрний  університет.">
            <a:extLst>
              <a:ext uri="{FF2B5EF4-FFF2-40B4-BE49-F238E27FC236}">
                <a16:creationId xmlns:a16="http://schemas.microsoft.com/office/drawing/2014/main" id="{B0BF0F51-A1D1-41EC-A21B-E84A1ED5C3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813" y="1253331"/>
            <a:ext cx="7955187" cy="543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540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14BD6-7855-47AB-8828-FEB18C72E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chemeClr val="accent4">
                    <a:lumMod val="75000"/>
                  </a:schemeClr>
                </a:solidFill>
              </a:rPr>
              <a:t>Юристи</a:t>
            </a:r>
          </a:p>
        </p:txBody>
      </p:sp>
      <p:pic>
        <p:nvPicPr>
          <p:cNvPr id="9218" name="Picture 2" descr="Шановні Юристи! – Стрийська Міська Рада">
            <a:extLst>
              <a:ext uri="{FF2B5EF4-FFF2-40B4-BE49-F238E27FC236}">
                <a16:creationId xmlns:a16="http://schemas.microsoft.com/office/drawing/2014/main" id="{A5BFAFAA-F59F-442C-B8EB-CE2E1955AD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142" y="1538754"/>
            <a:ext cx="7983858" cy="531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525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E1AE54-5F03-440A-AE16-688E5C93C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4130" y="392020"/>
            <a:ext cx="10515600" cy="1325563"/>
          </a:xfrm>
        </p:spPr>
        <p:txBody>
          <a:bodyPr/>
          <a:lstStyle/>
          <a:p>
            <a:r>
              <a:rPr lang="uk-UA" dirty="0"/>
              <a:t>                                    </a:t>
            </a:r>
            <a:r>
              <a:rPr lang="uk-UA" sz="6000" b="1" dirty="0">
                <a:solidFill>
                  <a:srgbClr val="FF3300"/>
                </a:solidFill>
              </a:rPr>
              <a:t>Дякую за увагу</a:t>
            </a:r>
          </a:p>
        </p:txBody>
      </p:sp>
      <p:pic>
        <p:nvPicPr>
          <p:cNvPr id="10242" name="Picture 2" descr="Дякую картинки і листівки скачати українською (ТОП 25)">
            <a:extLst>
              <a:ext uri="{FF2B5EF4-FFF2-40B4-BE49-F238E27FC236}">
                <a16:creationId xmlns:a16="http://schemas.microsoft.com/office/drawing/2014/main" id="{0CDDA451-2F83-4969-98BD-683361119A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753" y="1547254"/>
            <a:ext cx="8498542" cy="521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640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1A87C7-C159-4A61-9771-5006E091D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solidFill>
                  <a:srgbClr val="C00000"/>
                </a:solidFill>
                <a:latin typeface="Bahnschrift SemiBold" panose="020B0502040204020203" pitchFamily="34" charset="0"/>
              </a:rPr>
              <a:t>Ткацтво</a:t>
            </a: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0CED13D-DAF4-4841-B101-291AEA9DE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408813"/>
            <a:ext cx="9829801" cy="5253186"/>
          </a:xfrm>
        </p:spPr>
      </p:pic>
    </p:spTree>
    <p:extLst>
      <p:ext uri="{BB962C8B-B14F-4D97-AF65-F5344CB8AC3E}">
        <p14:creationId xmlns:p14="http://schemas.microsoft.com/office/powerpoint/2010/main" val="2485381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C3AC4-F2A2-4883-804A-17F1A223F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uk-UA" sz="6000" b="1" dirty="0">
                <a:solidFill>
                  <a:schemeClr val="accent6">
                    <a:lumMod val="75000"/>
                  </a:schemeClr>
                </a:solidFill>
              </a:rPr>
              <a:t>Садівництво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B3D9BFB5-6D00-4D94-A353-EAA0C6C97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843" y="1690687"/>
            <a:ext cx="9133957" cy="4958555"/>
          </a:xfrm>
        </p:spPr>
      </p:pic>
    </p:spTree>
    <p:extLst>
      <p:ext uri="{BB962C8B-B14F-4D97-AF65-F5344CB8AC3E}">
        <p14:creationId xmlns:p14="http://schemas.microsoft.com/office/powerpoint/2010/main" val="1962345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7D12C-09D7-46F0-9914-CB2DEBFA4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chemeClr val="accent1">
                    <a:lumMod val="75000"/>
                  </a:schemeClr>
                </a:solidFill>
              </a:rPr>
              <a:t>Рибальство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F5C2B46-2C94-436F-A2A5-BBA8D951BA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053" y="1766047"/>
            <a:ext cx="9418947" cy="5172635"/>
          </a:xfrm>
        </p:spPr>
      </p:pic>
    </p:spTree>
    <p:extLst>
      <p:ext uri="{BB962C8B-B14F-4D97-AF65-F5344CB8AC3E}">
        <p14:creationId xmlns:p14="http://schemas.microsoft.com/office/powerpoint/2010/main" val="2461869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04254-B094-498E-AC8E-FF7F62ADE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chemeClr val="accent4">
                    <a:lumMod val="75000"/>
                  </a:schemeClr>
                </a:solidFill>
              </a:rPr>
              <a:t>Килимарство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E4CE431-2513-443C-A3EC-9BF0956D8C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707" y="1690688"/>
            <a:ext cx="7799294" cy="5212528"/>
          </a:xfrm>
        </p:spPr>
      </p:pic>
    </p:spTree>
    <p:extLst>
      <p:ext uri="{BB962C8B-B14F-4D97-AF65-F5344CB8AC3E}">
        <p14:creationId xmlns:p14="http://schemas.microsoft.com/office/powerpoint/2010/main" val="319557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38985-281D-4F2B-AFB6-C6AE35020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rgbClr val="CC0099"/>
                </a:solidFill>
              </a:rPr>
              <a:t>Виноградарство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B79EE07-C461-417B-B061-FCCBA6C522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342" y="1532965"/>
            <a:ext cx="7941780" cy="5303649"/>
          </a:xfrm>
        </p:spPr>
      </p:pic>
    </p:spTree>
    <p:extLst>
      <p:ext uri="{BB962C8B-B14F-4D97-AF65-F5344CB8AC3E}">
        <p14:creationId xmlns:p14="http://schemas.microsoft.com/office/powerpoint/2010/main" val="1962279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858E6-C44E-4D36-809D-56294FC41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rgbClr val="800000"/>
                </a:solidFill>
              </a:rPr>
              <a:t>Гончарство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45A6A13-17F0-4079-9F52-35898B6A7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97" y="1690688"/>
            <a:ext cx="8788352" cy="5077665"/>
          </a:xfrm>
        </p:spPr>
      </p:pic>
    </p:spTree>
    <p:extLst>
      <p:ext uri="{BB962C8B-B14F-4D97-AF65-F5344CB8AC3E}">
        <p14:creationId xmlns:p14="http://schemas.microsoft.com/office/powerpoint/2010/main" val="1151877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B2D908-26C8-4DB7-9173-28013084D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>
                <a:solidFill>
                  <a:srgbClr val="CC9900"/>
                </a:solidFill>
              </a:rPr>
              <a:t>Бджільництво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7CF839A-3513-49E7-9F5E-316949F02B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298" y="1690688"/>
            <a:ext cx="7576485" cy="5041806"/>
          </a:xfrm>
        </p:spPr>
      </p:pic>
    </p:spTree>
    <p:extLst>
      <p:ext uri="{BB962C8B-B14F-4D97-AF65-F5344CB8AC3E}">
        <p14:creationId xmlns:p14="http://schemas.microsoft.com/office/powerpoint/2010/main" val="33880284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96</Words>
  <Application>Microsoft Office PowerPoint</Application>
  <PresentationFormat>Широкий екран</PresentationFormat>
  <Paragraphs>25</Paragraphs>
  <Slides>22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7" baseType="lpstr">
      <vt:lpstr>Arial</vt:lpstr>
      <vt:lpstr>Bahnschrift SemiBold</vt:lpstr>
      <vt:lpstr>Calibri</vt:lpstr>
      <vt:lpstr>Calibri Light</vt:lpstr>
      <vt:lpstr>Тема Office</vt:lpstr>
      <vt:lpstr>Професії мого регіону</vt:lpstr>
      <vt:lpstr> Ремесла ХЕРСОНЩИНИ  Україна – країна, багата народними ремеслами та промислами, які мають давню історію та глибокі корені в українській культурі. Ремісництво, що почалося ще у давні часи, стало невід’ємною частиною життя українського народу. </vt:lpstr>
      <vt:lpstr>Ткацтво</vt:lpstr>
      <vt:lpstr>Садівництво</vt:lpstr>
      <vt:lpstr>Рибальство</vt:lpstr>
      <vt:lpstr>Килимарство</vt:lpstr>
      <vt:lpstr>Виноградарство</vt:lpstr>
      <vt:lpstr>Гончарство</vt:lpstr>
      <vt:lpstr>Бджільництво</vt:lpstr>
      <vt:lpstr>Видобуток та обробка каменю</vt:lpstr>
      <vt:lpstr>Землеробство (хліборобство, рільництво)</vt:lpstr>
      <vt:lpstr>Тваринництво</vt:lpstr>
      <vt:lpstr>Сучасні професії ХЕРСОНЩИНИ</vt:lpstr>
      <vt:lpstr>Медичні працівники</vt:lpstr>
      <vt:lpstr>Економісти</vt:lpstr>
      <vt:lpstr>Фермери</vt:lpstr>
      <vt:lpstr>Водії</vt:lpstr>
      <vt:lpstr>Кухарі</vt:lpstr>
      <vt:lpstr>Дизайнери</vt:lpstr>
      <vt:lpstr>Менеджери</vt:lpstr>
      <vt:lpstr>Юристи</vt:lpstr>
      <vt:lpstr>                                    Дякую за увагу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Професії мого регіону</dc:title>
  <dc:creator>Admin</dc:creator>
  <cp:lastModifiedBy>Admin</cp:lastModifiedBy>
  <cp:revision>6</cp:revision>
  <dcterms:created xsi:type="dcterms:W3CDTF">2024-09-26T16:47:15Z</dcterms:created>
  <dcterms:modified xsi:type="dcterms:W3CDTF">2024-09-26T17:22:54Z</dcterms:modified>
</cp:coreProperties>
</file>