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34611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52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566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85669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475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658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93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89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32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18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C12B860-06A3-4339-A1D4-EF31734FB5F4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70D709F2-7EA7-472C-A6E9-4020C69C89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16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6F6852-2643-422A-830E-91E2DE958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1284" y="656340"/>
            <a:ext cx="7950742" cy="2971801"/>
          </a:xfrm>
        </p:spPr>
        <p:txBody>
          <a:bodyPr>
            <a:normAutofit/>
          </a:bodyPr>
          <a:lstStyle/>
          <a:p>
            <a:r>
              <a:rPr lang="ru-RU" sz="4000" dirty="0"/>
              <a:t>Яка роль математики в </a:t>
            </a:r>
            <a:r>
              <a:rPr lang="ru-RU" sz="4000" dirty="0" err="1"/>
              <a:t>космосі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BB9AFD-B7AA-40A7-A84F-E42628F857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Головко Вікторія 11-А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831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9CA0E-5D8B-44F3-B057-52CFF7DE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1"/>
            <a:ext cx="4032410" cy="1201918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/>
              <a:t>Інтегральне</a:t>
            </a:r>
            <a:r>
              <a:rPr lang="ru-RU" sz="2400" dirty="0"/>
              <a:t> </a:t>
            </a:r>
            <a:r>
              <a:rPr lang="ru-RU" sz="2400" dirty="0" err="1"/>
              <a:t>обчислення</a:t>
            </a:r>
            <a:r>
              <a:rPr lang="ru-RU" sz="2400" dirty="0"/>
              <a:t> та запас </a:t>
            </a:r>
            <a:r>
              <a:rPr lang="ru-RU" sz="2400" dirty="0" err="1"/>
              <a:t>палива</a:t>
            </a:r>
            <a:endParaRPr lang="ru-RU" sz="2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3770087-CF60-44F3-BBDB-4EE2CC8DE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998" y="2069778"/>
            <a:ext cx="5769204" cy="3298061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B29BA636-66CB-446F-8649-3979A0EEC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7" y="1875934"/>
            <a:ext cx="4371776" cy="4336330"/>
          </a:xfrm>
        </p:spPr>
        <p:txBody>
          <a:bodyPr>
            <a:noAutofit/>
          </a:bodyPr>
          <a:lstStyle/>
          <a:p>
            <a:pPr algn="ctr"/>
            <a:r>
              <a:rPr lang="ru-RU" sz="1600" dirty="0"/>
              <a:t>Одним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фундаментальних</a:t>
            </a:r>
            <a:r>
              <a:rPr lang="ru-RU" sz="1600" dirty="0"/>
              <a:t> </a:t>
            </a:r>
            <a:r>
              <a:rPr lang="ru-RU" sz="1600" dirty="0" err="1"/>
              <a:t>питань</a:t>
            </a:r>
            <a:r>
              <a:rPr lang="ru-RU" sz="1600" dirty="0"/>
              <a:t> </a:t>
            </a:r>
            <a:r>
              <a:rPr lang="ru-RU" sz="1600" dirty="0" err="1"/>
              <a:t>під</a:t>
            </a:r>
            <a:r>
              <a:rPr lang="ru-RU" sz="1600" dirty="0"/>
              <a:t> час запуску </a:t>
            </a:r>
            <a:r>
              <a:rPr lang="ru-RU" sz="1600" dirty="0" err="1"/>
              <a:t>ракети</a:t>
            </a:r>
            <a:r>
              <a:rPr lang="ru-RU" sz="1600" dirty="0"/>
              <a:t> є </a:t>
            </a:r>
            <a:r>
              <a:rPr lang="ru-RU" sz="1600" dirty="0" err="1"/>
              <a:t>визначення</a:t>
            </a:r>
            <a:r>
              <a:rPr lang="ru-RU" sz="1600" dirty="0"/>
              <a:t> </a:t>
            </a:r>
            <a:r>
              <a:rPr lang="ru-RU" sz="1600" dirty="0" err="1"/>
              <a:t>потрібного</a:t>
            </a:r>
            <a:r>
              <a:rPr lang="ru-RU" sz="1600" dirty="0"/>
              <a:t> запасу </a:t>
            </a:r>
            <a:r>
              <a:rPr lang="ru-RU" sz="1600" dirty="0" err="1"/>
              <a:t>палива</a:t>
            </a:r>
            <a:r>
              <a:rPr lang="ru-RU" sz="1600" dirty="0"/>
              <a:t>. </a:t>
            </a:r>
            <a:r>
              <a:rPr lang="ru-RU" sz="1600" dirty="0" err="1"/>
              <a:t>Складність</a:t>
            </a:r>
            <a:r>
              <a:rPr lang="ru-RU" sz="1600" dirty="0"/>
              <a:t> </a:t>
            </a:r>
            <a:r>
              <a:rPr lang="ru-RU" sz="1600" dirty="0" err="1"/>
              <a:t>полягає</a:t>
            </a:r>
            <a:r>
              <a:rPr lang="ru-RU" sz="1600" dirty="0"/>
              <a:t> в тому,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паливо</a:t>
            </a:r>
            <a:r>
              <a:rPr lang="ru-RU" sz="1600" dirty="0"/>
              <a:t> </a:t>
            </a:r>
            <a:r>
              <a:rPr lang="ru-RU" sz="1600" dirty="0" err="1"/>
              <a:t>витрачається</a:t>
            </a:r>
            <a:r>
              <a:rPr lang="ru-RU" sz="1600" dirty="0"/>
              <a:t> в </a:t>
            </a:r>
            <a:r>
              <a:rPr lang="ru-RU" sz="1600" dirty="0" err="1"/>
              <a:t>міру</a:t>
            </a:r>
            <a:r>
              <a:rPr lang="ru-RU" sz="1600" dirty="0"/>
              <a:t> </a:t>
            </a:r>
            <a:r>
              <a:rPr lang="ru-RU" sz="1600" dirty="0" err="1"/>
              <a:t>підйому</a:t>
            </a:r>
            <a:r>
              <a:rPr lang="ru-RU" sz="1600" dirty="0"/>
              <a:t> і </a:t>
            </a:r>
            <a:r>
              <a:rPr lang="ru-RU" sz="1600" dirty="0" err="1"/>
              <a:t>прискорення</a:t>
            </a:r>
            <a:r>
              <a:rPr lang="ru-RU" sz="1600" dirty="0"/>
              <a:t> </a:t>
            </a:r>
            <a:r>
              <a:rPr lang="ru-RU" sz="1600" dirty="0" err="1"/>
              <a:t>ракети</a:t>
            </a:r>
            <a:r>
              <a:rPr lang="ru-RU" sz="1600" dirty="0"/>
              <a:t>, і </a:t>
            </a:r>
            <a:r>
              <a:rPr lang="ru-RU" sz="1600" dirty="0" err="1"/>
              <a:t>ці</a:t>
            </a:r>
            <a:r>
              <a:rPr lang="ru-RU" sz="1600" dirty="0"/>
              <a:t> два </a:t>
            </a:r>
            <a:r>
              <a:rPr lang="ru-RU" sz="1600" dirty="0" err="1"/>
              <a:t>параметри</a:t>
            </a:r>
            <a:r>
              <a:rPr lang="ru-RU" sz="1600" dirty="0"/>
              <a:t> </a:t>
            </a:r>
            <a:r>
              <a:rPr lang="ru-RU" sz="1600" dirty="0" err="1"/>
              <a:t>впливають</a:t>
            </a:r>
            <a:r>
              <a:rPr lang="ru-RU" sz="1600" dirty="0"/>
              <a:t> один на одного. Тут на </a:t>
            </a:r>
            <a:r>
              <a:rPr lang="ru-RU" sz="1600" dirty="0" err="1"/>
              <a:t>допомогу</a:t>
            </a:r>
            <a:r>
              <a:rPr lang="ru-RU" sz="1600" dirty="0"/>
              <a:t> приходить </a:t>
            </a:r>
            <a:r>
              <a:rPr lang="ru-RU" sz="1600" dirty="0" err="1"/>
              <a:t>інтегральне</a:t>
            </a:r>
            <a:r>
              <a:rPr lang="ru-RU" sz="1600" dirty="0"/>
              <a:t> </a:t>
            </a:r>
            <a:r>
              <a:rPr lang="ru-RU" sz="1600" dirty="0" err="1"/>
              <a:t>числення</a:t>
            </a:r>
            <a:r>
              <a:rPr lang="ru-RU" sz="1600" dirty="0"/>
              <a:t>. </a:t>
            </a:r>
            <a:r>
              <a:rPr lang="ru-RU" sz="1600" dirty="0" err="1"/>
              <a:t>Інтеграли</a:t>
            </a:r>
            <a:r>
              <a:rPr lang="ru-RU" sz="1600" dirty="0"/>
              <a:t> </a:t>
            </a:r>
            <a:r>
              <a:rPr lang="ru-RU" sz="1600" dirty="0" err="1"/>
              <a:t>дають</a:t>
            </a:r>
            <a:r>
              <a:rPr lang="ru-RU" sz="1600" dirty="0"/>
              <a:t> </a:t>
            </a:r>
            <a:r>
              <a:rPr lang="ru-RU" sz="1600" dirty="0" err="1"/>
              <a:t>змогу</a:t>
            </a:r>
            <a:r>
              <a:rPr lang="ru-RU" sz="1600" dirty="0"/>
              <a:t> </a:t>
            </a:r>
            <a:r>
              <a:rPr lang="ru-RU" sz="1600" dirty="0" err="1"/>
              <a:t>розрахувати</a:t>
            </a:r>
            <a:r>
              <a:rPr lang="ru-RU" sz="1600" dirty="0"/>
              <a:t>, як </a:t>
            </a:r>
            <a:r>
              <a:rPr lang="ru-RU" sz="1600" dirty="0" err="1"/>
              <a:t>змінюється</a:t>
            </a:r>
            <a:r>
              <a:rPr lang="ru-RU" sz="1600" dirty="0"/>
              <a:t> </a:t>
            </a:r>
            <a:r>
              <a:rPr lang="ru-RU" sz="1600" dirty="0" err="1"/>
              <a:t>витрата</a:t>
            </a:r>
            <a:r>
              <a:rPr lang="ru-RU" sz="1600" dirty="0"/>
              <a:t> </a:t>
            </a:r>
            <a:r>
              <a:rPr lang="ru-RU" sz="1600" dirty="0" err="1"/>
              <a:t>палива</a:t>
            </a:r>
            <a:r>
              <a:rPr lang="ru-RU" sz="1600" dirty="0"/>
              <a:t> за </a:t>
            </a:r>
            <a:r>
              <a:rPr lang="ru-RU" sz="1600" dirty="0" err="1"/>
              <a:t>різних</a:t>
            </a:r>
            <a:r>
              <a:rPr lang="ru-RU" sz="1600" dirty="0"/>
              <a:t> </a:t>
            </a:r>
            <a:r>
              <a:rPr lang="ru-RU" sz="1600" dirty="0" err="1"/>
              <a:t>швидкостей</a:t>
            </a:r>
            <a:r>
              <a:rPr lang="ru-RU" sz="1600" dirty="0"/>
              <a:t> і </a:t>
            </a:r>
            <a:r>
              <a:rPr lang="ru-RU" sz="1600" dirty="0" err="1"/>
              <a:t>висот</a:t>
            </a:r>
            <a:r>
              <a:rPr lang="ru-RU" sz="1600" dirty="0"/>
              <a:t>, і як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впливає</a:t>
            </a:r>
            <a:r>
              <a:rPr lang="ru-RU" sz="1600" dirty="0"/>
              <a:t> на </a:t>
            </a:r>
            <a:r>
              <a:rPr lang="ru-RU" sz="1600" dirty="0" err="1"/>
              <a:t>загальний</a:t>
            </a:r>
            <a:r>
              <a:rPr lang="ru-RU" sz="1600" dirty="0"/>
              <a:t> запас </a:t>
            </a:r>
            <a:r>
              <a:rPr lang="ru-RU" sz="1600" dirty="0" err="1"/>
              <a:t>палива</a:t>
            </a:r>
            <a:r>
              <a:rPr lang="ru-RU" sz="1600" dirty="0"/>
              <a:t>. Таким чином, </a:t>
            </a:r>
            <a:r>
              <a:rPr lang="ru-RU" sz="1600" dirty="0" err="1"/>
              <a:t>інтегральне</a:t>
            </a:r>
            <a:r>
              <a:rPr lang="ru-RU" sz="1600" dirty="0"/>
              <a:t> </a:t>
            </a:r>
            <a:r>
              <a:rPr lang="ru-RU" sz="1600" dirty="0" err="1"/>
              <a:t>числення</a:t>
            </a:r>
            <a:r>
              <a:rPr lang="ru-RU" sz="1600" dirty="0"/>
              <a:t> </a:t>
            </a:r>
            <a:r>
              <a:rPr lang="ru-RU" sz="1600" dirty="0" err="1"/>
              <a:t>дає</a:t>
            </a:r>
            <a:r>
              <a:rPr lang="ru-RU" sz="1600" dirty="0"/>
              <a:t> нам </a:t>
            </a:r>
            <a:r>
              <a:rPr lang="ru-RU" sz="1600" dirty="0" err="1"/>
              <a:t>інструмент</a:t>
            </a:r>
            <a:r>
              <a:rPr lang="ru-RU" sz="1600" dirty="0"/>
              <a:t> для </a:t>
            </a:r>
            <a:r>
              <a:rPr lang="ru-RU" sz="1600" dirty="0" err="1"/>
              <a:t>розв'язання</a:t>
            </a:r>
            <a:r>
              <a:rPr lang="ru-RU" sz="1600" dirty="0"/>
              <a:t> одного з </a:t>
            </a:r>
            <a:r>
              <a:rPr lang="ru-RU" sz="1600" dirty="0" err="1"/>
              <a:t>найкритичніших</a:t>
            </a:r>
            <a:r>
              <a:rPr lang="ru-RU" sz="1600" dirty="0"/>
              <a:t> </a:t>
            </a:r>
            <a:r>
              <a:rPr lang="ru-RU" sz="1600" dirty="0" err="1"/>
              <a:t>завдань</a:t>
            </a:r>
            <a:r>
              <a:rPr lang="ru-RU" sz="1600" dirty="0"/>
              <a:t> у </a:t>
            </a:r>
            <a:r>
              <a:rPr lang="ru-RU" sz="1600" dirty="0" err="1"/>
              <a:t>космічних</a:t>
            </a:r>
            <a:r>
              <a:rPr lang="ru-RU" sz="1600" dirty="0"/>
              <a:t> </a:t>
            </a:r>
            <a:r>
              <a:rPr lang="ru-RU" sz="1600" dirty="0" err="1"/>
              <a:t>польотах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651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85A48D-13DE-4104-96B2-69D210F5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4117250" cy="862553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/>
              <a:t>Траєкторії</a:t>
            </a:r>
            <a:r>
              <a:rPr lang="ru-RU" sz="2400" dirty="0"/>
              <a:t> та </a:t>
            </a:r>
            <a:r>
              <a:rPr lang="ru-RU" sz="2400" dirty="0" err="1"/>
              <a:t>Геометрія</a:t>
            </a:r>
            <a:endParaRPr lang="ru-RU" sz="2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D65AD96-3848-4988-B391-15F7BCB3D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92" y="1701974"/>
            <a:ext cx="5975989" cy="3614744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03851675-3EA4-4394-B9FA-AFF2FCC76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7" y="1545996"/>
            <a:ext cx="4117251" cy="471340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dirty="0" err="1"/>
              <a:t>Розрахунок</a:t>
            </a:r>
            <a:r>
              <a:rPr lang="ru-RU" sz="1800" dirty="0"/>
              <a:t> </a:t>
            </a:r>
            <a:r>
              <a:rPr lang="ru-RU" sz="1800" dirty="0" err="1"/>
              <a:t>траєкторії</a:t>
            </a:r>
            <a:r>
              <a:rPr lang="ru-RU" sz="1800" dirty="0"/>
              <a:t> </a:t>
            </a:r>
            <a:r>
              <a:rPr lang="ru-RU" sz="1800" dirty="0" err="1"/>
              <a:t>ракети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космічного</a:t>
            </a:r>
            <a:r>
              <a:rPr lang="ru-RU" sz="1800" dirty="0"/>
              <a:t> </a:t>
            </a:r>
            <a:r>
              <a:rPr lang="ru-RU" sz="1800" dirty="0" err="1"/>
              <a:t>апарата</a:t>
            </a:r>
            <a:r>
              <a:rPr lang="ru-RU" sz="1800" dirty="0"/>
              <a:t> - </a:t>
            </a:r>
            <a:r>
              <a:rPr lang="ru-RU" sz="1800" dirty="0" err="1"/>
              <a:t>це</a:t>
            </a:r>
            <a:r>
              <a:rPr lang="ru-RU" sz="1800" dirty="0"/>
              <a:t> </a:t>
            </a:r>
            <a:r>
              <a:rPr lang="ru-RU" sz="1800" dirty="0" err="1"/>
              <a:t>ще</a:t>
            </a:r>
            <a:r>
              <a:rPr lang="ru-RU" sz="1800" dirty="0"/>
              <a:t> </a:t>
            </a:r>
            <a:r>
              <a:rPr lang="ru-RU" sz="1800" dirty="0" err="1"/>
              <a:t>одне</a:t>
            </a:r>
            <a:r>
              <a:rPr lang="ru-RU" sz="1800" dirty="0"/>
              <a:t> </a:t>
            </a:r>
            <a:r>
              <a:rPr lang="ru-RU" sz="1800" dirty="0" err="1"/>
              <a:t>завдання</a:t>
            </a:r>
            <a:r>
              <a:rPr lang="ru-RU" sz="1800" dirty="0"/>
              <a:t>, де не </a:t>
            </a:r>
            <a:r>
              <a:rPr lang="ru-RU" sz="1800" dirty="0" err="1"/>
              <a:t>обійтися</a:t>
            </a:r>
            <a:r>
              <a:rPr lang="ru-RU" sz="1800" dirty="0"/>
              <a:t> без </a:t>
            </a:r>
            <a:r>
              <a:rPr lang="ru-RU" sz="1800" dirty="0" err="1"/>
              <a:t>інтегралів</a:t>
            </a:r>
            <a:r>
              <a:rPr lang="ru-RU" sz="1800" dirty="0"/>
              <a:t>. </a:t>
            </a:r>
            <a:r>
              <a:rPr lang="ru-RU" sz="1800" dirty="0" err="1"/>
              <a:t>Траєкторії</a:t>
            </a:r>
            <a:r>
              <a:rPr lang="ru-RU" sz="1800" dirty="0"/>
              <a:t> в </a:t>
            </a:r>
            <a:r>
              <a:rPr lang="ru-RU" sz="1800" dirty="0" err="1"/>
              <a:t>космосі</a:t>
            </a:r>
            <a:r>
              <a:rPr lang="ru-RU" sz="1800" dirty="0"/>
              <a:t> </a:t>
            </a:r>
            <a:r>
              <a:rPr lang="ru-RU" sz="1800" dirty="0" err="1"/>
              <a:t>нелінійні</a:t>
            </a:r>
            <a:r>
              <a:rPr lang="ru-RU" sz="1800" dirty="0"/>
              <a:t> й </a:t>
            </a:r>
            <a:r>
              <a:rPr lang="ru-RU" sz="1800" dirty="0" err="1"/>
              <a:t>залежать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безлічі</a:t>
            </a:r>
            <a:r>
              <a:rPr lang="ru-RU" sz="1800" dirty="0"/>
              <a:t> </a:t>
            </a:r>
            <a:r>
              <a:rPr lang="ru-RU" sz="1800" dirty="0" err="1"/>
              <a:t>чинників</a:t>
            </a:r>
            <a:r>
              <a:rPr lang="ru-RU" sz="1800" dirty="0"/>
              <a:t>, </a:t>
            </a:r>
            <a:r>
              <a:rPr lang="ru-RU" sz="1800" dirty="0" err="1"/>
              <a:t>включно</a:t>
            </a:r>
            <a:r>
              <a:rPr lang="ru-RU" sz="1800" dirty="0"/>
              <a:t> з </a:t>
            </a:r>
            <a:r>
              <a:rPr lang="ru-RU" sz="1800" dirty="0" err="1"/>
              <a:t>гравітаційними</a:t>
            </a:r>
            <a:r>
              <a:rPr lang="ru-RU" sz="1800" dirty="0"/>
              <a:t> </a:t>
            </a:r>
            <a:r>
              <a:rPr lang="ru-RU" sz="1800" dirty="0" err="1"/>
              <a:t>взаємодіями</a:t>
            </a:r>
            <a:r>
              <a:rPr lang="ru-RU" sz="1800" dirty="0"/>
              <a:t> з </a:t>
            </a:r>
            <a:r>
              <a:rPr lang="ru-RU" sz="1800" dirty="0" err="1"/>
              <a:t>іншими</a:t>
            </a:r>
            <a:r>
              <a:rPr lang="ru-RU" sz="1800" dirty="0"/>
              <a:t> </a:t>
            </a:r>
            <a:r>
              <a:rPr lang="ru-RU" sz="1800" dirty="0" err="1"/>
              <a:t>тілами</a:t>
            </a:r>
            <a:r>
              <a:rPr lang="ru-RU" sz="1800" dirty="0"/>
              <a:t>. Тут </a:t>
            </a:r>
            <a:r>
              <a:rPr lang="ru-RU" sz="1800" dirty="0" err="1"/>
              <a:t>також</a:t>
            </a:r>
            <a:r>
              <a:rPr lang="ru-RU" sz="1800" dirty="0"/>
              <a:t> на </a:t>
            </a:r>
            <a:r>
              <a:rPr lang="ru-RU" sz="1800" dirty="0" err="1"/>
              <a:t>допомогу</a:t>
            </a:r>
            <a:r>
              <a:rPr lang="ru-RU" sz="1800" dirty="0"/>
              <a:t> приходить </a:t>
            </a:r>
            <a:r>
              <a:rPr lang="ru-RU" sz="1800" dirty="0" err="1"/>
              <a:t>геометрія</a:t>
            </a:r>
            <a:r>
              <a:rPr lang="ru-RU" sz="1800" dirty="0"/>
              <a:t>, яка є </a:t>
            </a:r>
            <a:r>
              <a:rPr lang="ru-RU" sz="1800" dirty="0" err="1"/>
              <a:t>невід'ємною</a:t>
            </a:r>
            <a:r>
              <a:rPr lang="ru-RU" sz="1800" dirty="0"/>
              <a:t> </a:t>
            </a:r>
            <a:r>
              <a:rPr lang="ru-RU" sz="1800" dirty="0" err="1"/>
              <a:t>частиною</a:t>
            </a:r>
            <a:r>
              <a:rPr lang="ru-RU" sz="1800" dirty="0"/>
              <a:t> </a:t>
            </a:r>
            <a:r>
              <a:rPr lang="ru-RU" sz="1800" dirty="0" err="1"/>
              <a:t>математичного</a:t>
            </a:r>
            <a:r>
              <a:rPr lang="ru-RU" sz="1800" dirty="0"/>
              <a:t> </a:t>
            </a:r>
            <a:r>
              <a:rPr lang="ru-RU" sz="1800" dirty="0" err="1"/>
              <a:t>аналізу</a:t>
            </a:r>
            <a:r>
              <a:rPr lang="ru-RU" sz="1800" dirty="0"/>
              <a:t>. Без </a:t>
            </a:r>
            <a:r>
              <a:rPr lang="ru-RU" sz="1800" dirty="0" err="1"/>
              <a:t>розуміння</a:t>
            </a:r>
            <a:r>
              <a:rPr lang="ru-RU" sz="1800" dirty="0"/>
              <a:t> </a:t>
            </a:r>
            <a:r>
              <a:rPr lang="ru-RU" sz="1800" dirty="0" err="1"/>
              <a:t>геометричних</a:t>
            </a:r>
            <a:r>
              <a:rPr lang="ru-RU" sz="1800" dirty="0"/>
              <a:t> </a:t>
            </a:r>
            <a:r>
              <a:rPr lang="ru-RU" sz="1800" dirty="0" err="1"/>
              <a:t>законів</a:t>
            </a:r>
            <a:r>
              <a:rPr lang="ru-RU" sz="1800" dirty="0"/>
              <a:t> руху </a:t>
            </a:r>
            <a:r>
              <a:rPr lang="ru-RU" sz="1800" dirty="0" err="1"/>
              <a:t>тіл</a:t>
            </a:r>
            <a:r>
              <a:rPr lang="ru-RU" sz="1800" dirty="0"/>
              <a:t> у </a:t>
            </a:r>
            <a:r>
              <a:rPr lang="ru-RU" sz="1800" dirty="0" err="1"/>
              <a:t>просторі</a:t>
            </a:r>
            <a:r>
              <a:rPr lang="ru-RU" sz="1800" dirty="0"/>
              <a:t> </a:t>
            </a:r>
            <a:r>
              <a:rPr lang="ru-RU" sz="1800" dirty="0" err="1"/>
              <a:t>неможливо</a:t>
            </a:r>
            <a:r>
              <a:rPr lang="ru-RU" sz="1800" dirty="0"/>
              <a:t> </a:t>
            </a:r>
            <a:r>
              <a:rPr lang="ru-RU" sz="1800" dirty="0" err="1"/>
              <a:t>розв'язати</a:t>
            </a:r>
            <a:r>
              <a:rPr lang="ru-RU" sz="1800" dirty="0"/>
              <a:t> </a:t>
            </a:r>
            <a:r>
              <a:rPr lang="ru-RU" sz="1800" dirty="0" err="1"/>
              <a:t>безліч</a:t>
            </a:r>
            <a:r>
              <a:rPr lang="ru-RU" sz="1800" dirty="0"/>
              <a:t> </a:t>
            </a:r>
            <a:r>
              <a:rPr lang="ru-RU" sz="1800" dirty="0" err="1"/>
              <a:t>завдань</a:t>
            </a:r>
            <a:r>
              <a:rPr lang="ru-RU" sz="1800" dirty="0"/>
              <a:t>, </a:t>
            </a:r>
            <a:r>
              <a:rPr lang="ru-RU" sz="1800" dirty="0" err="1"/>
              <a:t>пов'язаних</a:t>
            </a:r>
            <a:r>
              <a:rPr lang="ru-RU" sz="1800" dirty="0"/>
              <a:t> </a:t>
            </a:r>
            <a:r>
              <a:rPr lang="ru-RU" sz="1800" dirty="0" err="1"/>
              <a:t>із</a:t>
            </a:r>
            <a:r>
              <a:rPr lang="ru-RU" sz="1800" dirty="0"/>
              <a:t> космосом.</a:t>
            </a:r>
          </a:p>
        </p:txBody>
      </p:sp>
    </p:spTree>
    <p:extLst>
      <p:ext uri="{BB962C8B-B14F-4D97-AF65-F5344CB8AC3E}">
        <p14:creationId xmlns:p14="http://schemas.microsoft.com/office/powerpoint/2010/main" val="454654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D0B76-6B72-4EED-9B38-B7DE54AA3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1"/>
            <a:ext cx="3200400" cy="1117076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/>
              <a:t>Комп'ютери</a:t>
            </a:r>
            <a:r>
              <a:rPr lang="ru-RU" sz="2400" dirty="0"/>
              <a:t> та Булева Алгебра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ED2738A-AEFA-4169-845A-C90CCBD38F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150" y="705643"/>
            <a:ext cx="5446713" cy="5446713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CB7608A7-7956-4307-AF1C-58C8C9A72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1875934"/>
            <a:ext cx="3589350" cy="429626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dirty="0" err="1"/>
              <a:t>Сучасні</a:t>
            </a:r>
            <a:r>
              <a:rPr lang="ru-RU" sz="1800" dirty="0"/>
              <a:t> </a:t>
            </a:r>
            <a:r>
              <a:rPr lang="ru-RU" sz="1800" dirty="0" err="1"/>
              <a:t>космічні</a:t>
            </a:r>
            <a:r>
              <a:rPr lang="ru-RU" sz="1800" dirty="0"/>
              <a:t> </a:t>
            </a:r>
            <a:r>
              <a:rPr lang="ru-RU" sz="1800" dirty="0" err="1"/>
              <a:t>місії</a:t>
            </a:r>
            <a:r>
              <a:rPr lang="ru-RU" sz="1800" dirty="0"/>
              <a:t> </a:t>
            </a:r>
            <a:r>
              <a:rPr lang="ru-RU" sz="1800" dirty="0" err="1"/>
              <a:t>неможливі</a:t>
            </a:r>
            <a:r>
              <a:rPr lang="ru-RU" sz="1800" dirty="0"/>
              <a:t> без </a:t>
            </a:r>
            <a:r>
              <a:rPr lang="ru-RU" sz="1800" dirty="0" err="1"/>
              <a:t>використання</a:t>
            </a:r>
            <a:r>
              <a:rPr lang="ru-RU" sz="1800" dirty="0"/>
              <a:t> </a:t>
            </a:r>
            <a:r>
              <a:rPr lang="ru-RU" sz="1800" dirty="0" err="1"/>
              <a:t>комп'ютерів</a:t>
            </a:r>
            <a:r>
              <a:rPr lang="ru-RU" sz="1800" dirty="0"/>
              <a:t>, </a:t>
            </a:r>
            <a:r>
              <a:rPr lang="ru-RU" sz="1800" dirty="0" err="1"/>
              <a:t>які</a:t>
            </a:r>
            <a:r>
              <a:rPr lang="ru-RU" sz="1800" dirty="0"/>
              <a:t> </a:t>
            </a:r>
            <a:r>
              <a:rPr lang="ru-RU" sz="1800" dirty="0" err="1"/>
              <a:t>вирішують</a:t>
            </a:r>
            <a:r>
              <a:rPr lang="ru-RU" sz="1800" dirty="0"/>
              <a:t> </a:t>
            </a:r>
            <a:r>
              <a:rPr lang="ru-RU" sz="1800" dirty="0" err="1"/>
              <a:t>величезну</a:t>
            </a:r>
            <a:r>
              <a:rPr lang="ru-RU" sz="1800" dirty="0"/>
              <a:t> </a:t>
            </a:r>
            <a:r>
              <a:rPr lang="ru-RU" sz="1800" dirty="0" err="1"/>
              <a:t>кількість</a:t>
            </a:r>
            <a:r>
              <a:rPr lang="ru-RU" sz="1800" dirty="0"/>
              <a:t> </a:t>
            </a:r>
            <a:r>
              <a:rPr lang="ru-RU" sz="1800" dirty="0" err="1"/>
              <a:t>завдань</a:t>
            </a:r>
            <a:r>
              <a:rPr lang="ru-RU" sz="1800" dirty="0"/>
              <a:t>,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навігації</a:t>
            </a:r>
            <a:r>
              <a:rPr lang="ru-RU" sz="1800" dirty="0"/>
              <a:t> до </a:t>
            </a:r>
            <a:r>
              <a:rPr lang="ru-RU" sz="1800" dirty="0" err="1"/>
              <a:t>аналізу</a:t>
            </a:r>
            <a:r>
              <a:rPr lang="ru-RU" sz="1800" dirty="0"/>
              <a:t> </a:t>
            </a:r>
            <a:r>
              <a:rPr lang="ru-RU" sz="1800" dirty="0" err="1"/>
              <a:t>отриманих</a:t>
            </a:r>
            <a:r>
              <a:rPr lang="ru-RU" sz="1800" dirty="0"/>
              <a:t> </a:t>
            </a:r>
            <a:r>
              <a:rPr lang="ru-RU" sz="1800" dirty="0" err="1"/>
              <a:t>даних</a:t>
            </a:r>
            <a:r>
              <a:rPr lang="ru-RU" sz="1800" dirty="0"/>
              <a:t>. В </a:t>
            </a:r>
            <a:r>
              <a:rPr lang="ru-RU" sz="1800" dirty="0" err="1"/>
              <a:t>основі</a:t>
            </a:r>
            <a:r>
              <a:rPr lang="ru-RU" sz="1800" dirty="0"/>
              <a:t> </a:t>
            </a:r>
            <a:r>
              <a:rPr lang="ru-RU" sz="1800" dirty="0" err="1"/>
              <a:t>роботи</a:t>
            </a:r>
            <a:r>
              <a:rPr lang="ru-RU" sz="1800" dirty="0"/>
              <a:t> </a:t>
            </a:r>
            <a:r>
              <a:rPr lang="ru-RU" sz="1800" dirty="0" err="1"/>
              <a:t>цих</a:t>
            </a:r>
            <a:r>
              <a:rPr lang="ru-RU" sz="1800" dirty="0"/>
              <a:t> </a:t>
            </a:r>
            <a:r>
              <a:rPr lang="ru-RU" sz="1800" dirty="0" err="1"/>
              <a:t>комп'ютерів</a:t>
            </a:r>
            <a:r>
              <a:rPr lang="ru-RU" sz="1800" dirty="0"/>
              <a:t> </a:t>
            </a:r>
            <a:r>
              <a:rPr lang="ru-RU" sz="1800" dirty="0" err="1"/>
              <a:t>лежить</a:t>
            </a:r>
            <a:r>
              <a:rPr lang="ru-RU" sz="1800" dirty="0"/>
              <a:t> булева алгебра, </a:t>
            </a:r>
            <a:r>
              <a:rPr lang="ru-RU" sz="1800" dirty="0" err="1"/>
              <a:t>математична</a:t>
            </a:r>
            <a:r>
              <a:rPr lang="ru-RU" sz="1800" dirty="0"/>
              <a:t> </a:t>
            </a:r>
            <a:r>
              <a:rPr lang="ru-RU" sz="1800" dirty="0" err="1"/>
              <a:t>дисципліна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вивчає</a:t>
            </a:r>
            <a:r>
              <a:rPr lang="ru-RU" sz="1800" dirty="0"/>
              <a:t> </a:t>
            </a:r>
            <a:r>
              <a:rPr lang="ru-RU" sz="1800" dirty="0" err="1"/>
              <a:t>операції</a:t>
            </a:r>
            <a:r>
              <a:rPr lang="ru-RU" sz="1800" dirty="0"/>
              <a:t> з </a:t>
            </a:r>
            <a:r>
              <a:rPr lang="ru-RU" sz="1800" dirty="0" err="1"/>
              <a:t>логічними</a:t>
            </a:r>
            <a:r>
              <a:rPr lang="ru-RU" sz="1800" dirty="0"/>
              <a:t> </a:t>
            </a:r>
            <a:r>
              <a:rPr lang="ru-RU" sz="1800" dirty="0" err="1"/>
              <a:t>значеннями</a:t>
            </a:r>
            <a:r>
              <a:rPr lang="ru-RU" sz="1800" dirty="0"/>
              <a:t>. </a:t>
            </a:r>
            <a:r>
              <a:rPr lang="ru-RU" sz="1800" dirty="0" err="1"/>
              <a:t>Навіть</a:t>
            </a:r>
            <a:r>
              <a:rPr lang="ru-RU" sz="1800" dirty="0"/>
              <a:t> </a:t>
            </a:r>
            <a:r>
              <a:rPr lang="ru-RU" sz="1800" dirty="0" err="1"/>
              <a:t>якщо</a:t>
            </a:r>
            <a:r>
              <a:rPr lang="ru-RU" sz="1800" dirty="0"/>
              <a:t> </a:t>
            </a:r>
            <a:r>
              <a:rPr lang="ru-RU" sz="1800" dirty="0" err="1"/>
              <a:t>ви</a:t>
            </a:r>
            <a:r>
              <a:rPr lang="ru-RU" sz="1800" dirty="0"/>
              <a:t> </a:t>
            </a:r>
            <a:r>
              <a:rPr lang="ru-RU" sz="1800" dirty="0" err="1"/>
              <a:t>вирішите</a:t>
            </a:r>
            <a:r>
              <a:rPr lang="ru-RU" sz="1800" dirty="0"/>
              <a:t> </a:t>
            </a:r>
            <a:r>
              <a:rPr lang="ru-RU" sz="1800" dirty="0" err="1"/>
              <a:t>використовувати</a:t>
            </a:r>
            <a:r>
              <a:rPr lang="ru-RU" sz="1800" dirty="0"/>
              <a:t> </a:t>
            </a:r>
            <a:r>
              <a:rPr lang="ru-RU" sz="1800" dirty="0" err="1"/>
              <a:t>простий</a:t>
            </a:r>
            <a:r>
              <a:rPr lang="ru-RU" sz="1800" dirty="0"/>
              <a:t> </a:t>
            </a:r>
            <a:r>
              <a:rPr lang="ru-RU" sz="1800" dirty="0" err="1"/>
              <a:t>інструмент</a:t>
            </a:r>
            <a:r>
              <a:rPr lang="ru-RU" sz="1800" dirty="0"/>
              <a:t>, </a:t>
            </a:r>
            <a:r>
              <a:rPr lang="ru-RU" sz="1800" dirty="0" err="1"/>
              <a:t>такий</a:t>
            </a:r>
            <a:r>
              <a:rPr lang="ru-RU" sz="1800" dirty="0"/>
              <a:t> як </a:t>
            </a:r>
            <a:r>
              <a:rPr lang="ru-RU" sz="1800" dirty="0" err="1"/>
              <a:t>логарифмічна</a:t>
            </a:r>
            <a:r>
              <a:rPr lang="ru-RU" sz="1800" dirty="0"/>
              <a:t> </a:t>
            </a:r>
            <a:r>
              <a:rPr lang="ru-RU" sz="1800" dirty="0" err="1"/>
              <a:t>лінійка</a:t>
            </a:r>
            <a:r>
              <a:rPr lang="ru-RU" sz="1800" dirty="0"/>
              <a:t>, без </a:t>
            </a:r>
            <a:r>
              <a:rPr lang="ru-RU" sz="1800" dirty="0" err="1"/>
              <a:t>розуміння</a:t>
            </a:r>
            <a:r>
              <a:rPr lang="ru-RU" sz="1800" dirty="0"/>
              <a:t> </a:t>
            </a:r>
            <a:r>
              <a:rPr lang="ru-RU" sz="1800" dirty="0" err="1"/>
              <a:t>математичних</a:t>
            </a:r>
            <a:r>
              <a:rPr lang="ru-RU" sz="1800" dirty="0"/>
              <a:t> </a:t>
            </a:r>
            <a:r>
              <a:rPr lang="ru-RU" sz="1800" dirty="0" err="1"/>
              <a:t>принципів</a:t>
            </a:r>
            <a:r>
              <a:rPr lang="ru-RU" sz="1800" dirty="0"/>
              <a:t> </a:t>
            </a:r>
            <a:r>
              <a:rPr lang="ru-RU" sz="1800" dirty="0" err="1"/>
              <a:t>ви</a:t>
            </a:r>
            <a:r>
              <a:rPr lang="ru-RU" sz="1800" dirty="0"/>
              <a:t> не </a:t>
            </a:r>
            <a:r>
              <a:rPr lang="ru-RU" sz="1800" dirty="0" err="1"/>
              <a:t>зможете</a:t>
            </a:r>
            <a:r>
              <a:rPr lang="ru-RU" sz="1800" dirty="0"/>
              <a:t> нею </a:t>
            </a:r>
            <a:r>
              <a:rPr lang="ru-RU" sz="1800" dirty="0" err="1"/>
              <a:t>користуватися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5130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66656-3A38-4EE0-804E-302D05A24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003955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/>
              <a:t>Логарифми</a:t>
            </a:r>
            <a:endParaRPr lang="ru-RU" sz="2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77ADF83-3FDF-4917-A0AB-82CFF5908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882" y="1865310"/>
            <a:ext cx="6253149" cy="3517395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179B5AF-10B9-4C31-BC5E-E4899CCC1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1791093"/>
            <a:ext cx="3655338" cy="438110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dirty="0" err="1"/>
              <a:t>Астрономія</a:t>
            </a:r>
            <a:r>
              <a:rPr lang="ru-RU" sz="1800" dirty="0"/>
              <a:t> </a:t>
            </a:r>
            <a:r>
              <a:rPr lang="ru-RU" sz="1800" dirty="0" err="1"/>
              <a:t>має</a:t>
            </a:r>
            <a:r>
              <a:rPr lang="ru-RU" sz="1800" dirty="0"/>
              <a:t> справу з </a:t>
            </a:r>
            <a:r>
              <a:rPr lang="ru-RU" sz="1800" dirty="0" err="1"/>
              <a:t>величезними</a:t>
            </a:r>
            <a:r>
              <a:rPr lang="ru-RU" sz="1800" dirty="0"/>
              <a:t> </a:t>
            </a:r>
            <a:r>
              <a:rPr lang="ru-RU" sz="1800" dirty="0" err="1"/>
              <a:t>відстанями</a:t>
            </a:r>
            <a:r>
              <a:rPr lang="ru-RU" sz="1800" dirty="0"/>
              <a:t>. </a:t>
            </a:r>
            <a:r>
              <a:rPr lang="ru-RU" sz="1800" dirty="0" err="1"/>
              <a:t>Наприклад</a:t>
            </a:r>
            <a:r>
              <a:rPr lang="ru-RU" sz="1800" dirty="0"/>
              <a:t>, </a:t>
            </a:r>
            <a:r>
              <a:rPr lang="ru-RU" sz="1800" dirty="0" err="1"/>
              <a:t>відстань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Сонця</a:t>
            </a:r>
            <a:r>
              <a:rPr lang="ru-RU" sz="1800" dirty="0"/>
              <a:t> до </a:t>
            </a:r>
            <a:r>
              <a:rPr lang="ru-RU" sz="1800" dirty="0" err="1"/>
              <a:t>Землі</a:t>
            </a:r>
            <a:r>
              <a:rPr lang="ru-RU" sz="1800" dirty="0"/>
              <a:t> </a:t>
            </a:r>
            <a:r>
              <a:rPr lang="ru-RU" sz="1800" dirty="0" err="1"/>
              <a:t>дорівнює</a:t>
            </a:r>
            <a:r>
              <a:rPr lang="ru-RU" sz="1800" dirty="0"/>
              <a:t> 150 </a:t>
            </a:r>
            <a:r>
              <a:rPr lang="ru-RU" sz="1800" dirty="0" err="1"/>
              <a:t>мільйонів</a:t>
            </a:r>
            <a:r>
              <a:rPr lang="ru-RU" sz="1800" dirty="0"/>
              <a:t> </a:t>
            </a:r>
            <a:r>
              <a:rPr lang="ru-RU" sz="1800" dirty="0" err="1"/>
              <a:t>кілометрів</a:t>
            </a:r>
            <a:r>
              <a:rPr lang="ru-RU" sz="1800" dirty="0"/>
              <a:t>. А </a:t>
            </a:r>
            <a:r>
              <a:rPr lang="ru-RU" sz="1800" dirty="0" err="1"/>
              <a:t>відстані</a:t>
            </a:r>
            <a:r>
              <a:rPr lang="ru-RU" sz="1800" dirty="0"/>
              <a:t> до </a:t>
            </a:r>
            <a:r>
              <a:rPr lang="ru-RU" sz="1800" dirty="0" err="1"/>
              <a:t>найближчих</a:t>
            </a:r>
            <a:r>
              <a:rPr lang="ru-RU" sz="1800" dirty="0"/>
              <a:t> </a:t>
            </a:r>
            <a:r>
              <a:rPr lang="ru-RU" sz="1800" dirty="0" err="1"/>
              <a:t>зірок</a:t>
            </a:r>
            <a:r>
              <a:rPr lang="ru-RU" sz="1800" dirty="0"/>
              <a:t> - </a:t>
            </a:r>
            <a:r>
              <a:rPr lang="ru-RU" sz="1800" dirty="0" err="1"/>
              <a:t>це</a:t>
            </a:r>
            <a:r>
              <a:rPr lang="ru-RU" sz="1800" dirty="0"/>
              <a:t> </a:t>
            </a:r>
            <a:r>
              <a:rPr lang="ru-RU" sz="1800" dirty="0" err="1"/>
              <a:t>мінімум</a:t>
            </a:r>
            <a:r>
              <a:rPr lang="ru-RU" sz="1800" dirty="0"/>
              <a:t> </a:t>
            </a:r>
            <a:r>
              <a:rPr lang="ru-RU" sz="1800" dirty="0" err="1"/>
              <a:t>кілька</a:t>
            </a:r>
            <a:r>
              <a:rPr lang="ru-RU" sz="1800" dirty="0"/>
              <a:t> </a:t>
            </a:r>
            <a:r>
              <a:rPr lang="ru-RU" sz="1800" dirty="0" err="1"/>
              <a:t>світлових</a:t>
            </a:r>
            <a:r>
              <a:rPr lang="ru-RU" sz="1800" dirty="0"/>
              <a:t> </a:t>
            </a:r>
            <a:r>
              <a:rPr lang="ru-RU" sz="1800" dirty="0" err="1"/>
              <a:t>років</a:t>
            </a:r>
            <a:r>
              <a:rPr lang="ru-RU" sz="1800" dirty="0"/>
              <a:t>. А один </a:t>
            </a:r>
            <a:r>
              <a:rPr lang="ru-RU" sz="1800" dirty="0" err="1"/>
              <a:t>світловий</a:t>
            </a:r>
            <a:r>
              <a:rPr lang="ru-RU" sz="1800" dirty="0"/>
              <a:t> </a:t>
            </a:r>
            <a:r>
              <a:rPr lang="ru-RU" sz="1800" dirty="0" err="1"/>
              <a:t>рік</a:t>
            </a:r>
            <a:r>
              <a:rPr lang="ru-RU" sz="1800" dirty="0"/>
              <a:t> </a:t>
            </a:r>
            <a:r>
              <a:rPr lang="ru-RU" sz="1800" dirty="0" err="1"/>
              <a:t>це</a:t>
            </a:r>
            <a:r>
              <a:rPr lang="ru-RU" sz="1800" dirty="0"/>
              <a:t> </a:t>
            </a:r>
            <a:r>
              <a:rPr lang="ru-RU" sz="1800" dirty="0" err="1"/>
              <a:t>приблизно</a:t>
            </a:r>
            <a:r>
              <a:rPr lang="ru-RU" sz="1800" dirty="0"/>
              <a:t> 9500 </a:t>
            </a:r>
            <a:r>
              <a:rPr lang="ru-RU" sz="1800" dirty="0" err="1"/>
              <a:t>мільярдів</a:t>
            </a:r>
            <a:r>
              <a:rPr lang="ru-RU" sz="1800" dirty="0"/>
              <a:t> </a:t>
            </a:r>
            <a:r>
              <a:rPr lang="ru-RU" sz="1800" dirty="0" err="1"/>
              <a:t>кілометрів</a:t>
            </a:r>
            <a:r>
              <a:rPr lang="ru-RU" sz="1800" dirty="0"/>
              <a:t>! Тому в </a:t>
            </a:r>
            <a:r>
              <a:rPr lang="ru-RU" sz="1800" dirty="0" err="1"/>
              <a:t>астрономії</a:t>
            </a:r>
            <a:r>
              <a:rPr lang="ru-RU" sz="1800" dirty="0"/>
              <a:t> </a:t>
            </a:r>
            <a:r>
              <a:rPr lang="ru-RU" sz="1800" dirty="0" err="1"/>
              <a:t>можуть</a:t>
            </a:r>
            <a:r>
              <a:rPr lang="ru-RU" sz="1800" dirty="0"/>
              <a:t> </a:t>
            </a:r>
            <a:r>
              <a:rPr lang="ru-RU" sz="1800" dirty="0" err="1"/>
              <a:t>застосовуватися</a:t>
            </a:r>
            <a:r>
              <a:rPr lang="ru-RU" sz="1800" dirty="0"/>
              <a:t> </a:t>
            </a:r>
            <a:r>
              <a:rPr lang="ru-RU" sz="1800" dirty="0" err="1"/>
              <a:t>логарифмічні</a:t>
            </a:r>
            <a:r>
              <a:rPr lang="ru-RU" sz="1800" dirty="0"/>
              <a:t> </a:t>
            </a:r>
            <a:r>
              <a:rPr lang="ru-RU" sz="1800" dirty="0" err="1"/>
              <a:t>шкали</a:t>
            </a:r>
            <a:r>
              <a:rPr lang="ru-RU" sz="1800" dirty="0"/>
              <a:t>. У </a:t>
            </a:r>
            <a:r>
              <a:rPr lang="ru-RU" sz="1800" dirty="0" err="1"/>
              <a:t>логарифмічній</a:t>
            </a:r>
            <a:r>
              <a:rPr lang="ru-RU" sz="1800" dirty="0"/>
              <a:t> </a:t>
            </a:r>
            <a:r>
              <a:rPr lang="ru-RU" sz="1800" dirty="0" err="1"/>
              <a:t>шкалі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ґрунтується</a:t>
            </a:r>
            <a:r>
              <a:rPr lang="ru-RU" sz="1800" dirty="0"/>
              <a:t> на </a:t>
            </a:r>
            <a:r>
              <a:rPr lang="ru-RU" sz="1800" dirty="0" err="1"/>
              <a:t>десятковому</a:t>
            </a:r>
            <a:r>
              <a:rPr lang="ru-RU" sz="1800" dirty="0"/>
              <a:t> </a:t>
            </a:r>
            <a:r>
              <a:rPr lang="ru-RU" sz="1800" dirty="0" err="1"/>
              <a:t>логарифмі</a:t>
            </a:r>
            <a:r>
              <a:rPr lang="ru-RU" sz="1800" dirty="0"/>
              <a:t> число 100 </a:t>
            </a:r>
            <a:r>
              <a:rPr lang="ru-RU" sz="1800" dirty="0" err="1"/>
              <a:t>перетворюється</a:t>
            </a:r>
            <a:r>
              <a:rPr lang="ru-RU" sz="1800" dirty="0"/>
              <a:t> на 2, а </a:t>
            </a:r>
            <a:r>
              <a:rPr lang="ru-RU" sz="1800" dirty="0" err="1"/>
              <a:t>мільярд</a:t>
            </a:r>
            <a:r>
              <a:rPr lang="ru-RU" sz="1800" dirty="0"/>
              <a:t> на 9.</a:t>
            </a:r>
          </a:p>
        </p:txBody>
      </p:sp>
    </p:spTree>
    <p:extLst>
      <p:ext uri="{BB962C8B-B14F-4D97-AF65-F5344CB8AC3E}">
        <p14:creationId xmlns:p14="http://schemas.microsoft.com/office/powerpoint/2010/main" val="417677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F34F0D-E5DF-4FE1-9AFE-F0F181DE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41248" y="367645"/>
            <a:ext cx="3200400" cy="8955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C693D26-D48D-4C21-A096-287D41E538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050" y="1516062"/>
            <a:ext cx="5738813" cy="3825875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6840E5D-4680-469D-AEED-47A5A51D1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1253765"/>
            <a:ext cx="3513936" cy="4655971"/>
          </a:xfrm>
        </p:spPr>
        <p:txBody>
          <a:bodyPr>
            <a:normAutofit fontScale="92500"/>
          </a:bodyPr>
          <a:lstStyle/>
          <a:p>
            <a:pPr algn="ctr"/>
            <a:r>
              <a:rPr lang="ru-RU" sz="1800" dirty="0"/>
              <a:t>Математика </a:t>
            </a:r>
            <a:r>
              <a:rPr lang="ru-RU" sz="1800" dirty="0" err="1"/>
              <a:t>відіграє</a:t>
            </a:r>
            <a:r>
              <a:rPr lang="ru-RU" sz="1800" dirty="0"/>
              <a:t> </a:t>
            </a:r>
            <a:r>
              <a:rPr lang="ru-RU" sz="1800" dirty="0" err="1"/>
              <a:t>ключову</a:t>
            </a:r>
            <a:r>
              <a:rPr lang="ru-RU" sz="1800" dirty="0"/>
              <a:t> роль в </a:t>
            </a:r>
            <a:r>
              <a:rPr lang="ru-RU" sz="1800" dirty="0" err="1"/>
              <a:t>освоєнні</a:t>
            </a:r>
            <a:r>
              <a:rPr lang="ru-RU" sz="1800" dirty="0"/>
              <a:t> космосу. Вона </a:t>
            </a:r>
            <a:r>
              <a:rPr lang="ru-RU" sz="1800" dirty="0" err="1"/>
              <a:t>надає</a:t>
            </a:r>
            <a:r>
              <a:rPr lang="ru-RU" sz="1800" dirty="0"/>
              <a:t> </a:t>
            </a:r>
            <a:r>
              <a:rPr lang="ru-RU" sz="1800" dirty="0" err="1"/>
              <a:t>інструменти</a:t>
            </a:r>
            <a:r>
              <a:rPr lang="ru-RU" sz="1800" dirty="0"/>
              <a:t> для </a:t>
            </a:r>
            <a:r>
              <a:rPr lang="ru-RU" sz="1800" dirty="0" err="1"/>
              <a:t>розв'язання</a:t>
            </a:r>
            <a:r>
              <a:rPr lang="ru-RU" sz="1800" dirty="0"/>
              <a:t> </a:t>
            </a:r>
            <a:r>
              <a:rPr lang="ru-RU" sz="1800" dirty="0" err="1"/>
              <a:t>складних</a:t>
            </a:r>
            <a:r>
              <a:rPr lang="ru-RU" sz="1800" dirty="0"/>
              <a:t> </a:t>
            </a:r>
            <a:r>
              <a:rPr lang="ru-RU" sz="1800" dirty="0" err="1"/>
              <a:t>завдань</a:t>
            </a:r>
            <a:r>
              <a:rPr lang="ru-RU" sz="1800" dirty="0"/>
              <a:t>,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розрахунку</a:t>
            </a:r>
            <a:r>
              <a:rPr lang="ru-RU" sz="1800" dirty="0"/>
              <a:t> запасу </a:t>
            </a:r>
            <a:r>
              <a:rPr lang="ru-RU" sz="1800" dirty="0" err="1"/>
              <a:t>палива</a:t>
            </a:r>
            <a:r>
              <a:rPr lang="ru-RU" sz="1800" dirty="0"/>
              <a:t> до </a:t>
            </a:r>
            <a:r>
              <a:rPr lang="ru-RU" sz="1800" dirty="0" err="1"/>
              <a:t>визначення</a:t>
            </a:r>
            <a:r>
              <a:rPr lang="ru-RU" sz="1800" dirty="0"/>
              <a:t> </a:t>
            </a:r>
            <a:r>
              <a:rPr lang="ru-RU" sz="1800" dirty="0" err="1"/>
              <a:t>траєкторій</a:t>
            </a:r>
            <a:r>
              <a:rPr lang="ru-RU" sz="1800" dirty="0"/>
              <a:t> та </a:t>
            </a:r>
            <a:r>
              <a:rPr lang="ru-RU" sz="1800" dirty="0" err="1"/>
              <a:t>аналізу</a:t>
            </a:r>
            <a:r>
              <a:rPr lang="ru-RU" sz="1800" dirty="0"/>
              <a:t> </a:t>
            </a:r>
            <a:r>
              <a:rPr lang="ru-RU" sz="1800" dirty="0" err="1"/>
              <a:t>даних</a:t>
            </a:r>
            <a:r>
              <a:rPr lang="ru-RU" sz="1800" dirty="0"/>
              <a:t>. В </a:t>
            </a:r>
            <a:r>
              <a:rPr lang="ru-RU" sz="1800" dirty="0" err="1"/>
              <a:t>епоху</a:t>
            </a:r>
            <a:r>
              <a:rPr lang="ru-RU" sz="1800" dirty="0"/>
              <a:t> </a:t>
            </a:r>
            <a:r>
              <a:rPr lang="ru-RU" sz="1800" dirty="0" err="1"/>
              <a:t>космічних</a:t>
            </a:r>
            <a:r>
              <a:rPr lang="ru-RU" sz="1800" dirty="0"/>
              <a:t> </a:t>
            </a:r>
            <a:r>
              <a:rPr lang="ru-RU" sz="1800" dirty="0" err="1"/>
              <a:t>досліджень</a:t>
            </a:r>
            <a:r>
              <a:rPr lang="ru-RU" sz="1800" dirty="0"/>
              <a:t> і </a:t>
            </a:r>
            <a:r>
              <a:rPr lang="ru-RU" sz="1800" dirty="0" err="1"/>
              <a:t>дедалі</a:t>
            </a:r>
            <a:r>
              <a:rPr lang="ru-RU" sz="1800" dirty="0"/>
              <a:t> </a:t>
            </a:r>
            <a:r>
              <a:rPr lang="ru-RU" sz="1800" dirty="0" err="1"/>
              <a:t>складніших</a:t>
            </a:r>
            <a:r>
              <a:rPr lang="ru-RU" sz="1800" dirty="0"/>
              <a:t> </a:t>
            </a:r>
            <a:r>
              <a:rPr lang="ru-RU" sz="1800" dirty="0" err="1"/>
              <a:t>місій</a:t>
            </a:r>
            <a:r>
              <a:rPr lang="ru-RU" sz="1800" dirty="0"/>
              <a:t>, </a:t>
            </a:r>
            <a:r>
              <a:rPr lang="ru-RU" sz="1800" dirty="0" err="1"/>
              <a:t>математичні</a:t>
            </a:r>
            <a:r>
              <a:rPr lang="ru-RU" sz="1800" dirty="0"/>
              <a:t> </a:t>
            </a:r>
            <a:r>
              <a:rPr lang="ru-RU" sz="1800" dirty="0" err="1"/>
              <a:t>моделі</a:t>
            </a:r>
            <a:r>
              <a:rPr lang="ru-RU" sz="1800" dirty="0"/>
              <a:t> та </a:t>
            </a:r>
            <a:r>
              <a:rPr lang="ru-RU" sz="1800" dirty="0" err="1"/>
              <a:t>методи</a:t>
            </a:r>
            <a:r>
              <a:rPr lang="ru-RU" sz="1800" dirty="0"/>
              <a:t> </a:t>
            </a:r>
            <a:r>
              <a:rPr lang="ru-RU" sz="1800" dirty="0" err="1"/>
              <a:t>стають</a:t>
            </a:r>
            <a:r>
              <a:rPr lang="ru-RU" sz="1800" dirty="0"/>
              <a:t> </a:t>
            </a:r>
            <a:r>
              <a:rPr lang="ru-RU" sz="1800" dirty="0" err="1"/>
              <a:t>ще</a:t>
            </a:r>
            <a:r>
              <a:rPr lang="ru-RU" sz="1800" dirty="0"/>
              <a:t> </a:t>
            </a:r>
            <a:r>
              <a:rPr lang="ru-RU" sz="1800" dirty="0" err="1"/>
              <a:t>ціннішими</a:t>
            </a:r>
            <a:r>
              <a:rPr lang="ru-RU" sz="1800" dirty="0"/>
              <a:t>. Вони не </a:t>
            </a:r>
            <a:r>
              <a:rPr lang="ru-RU" sz="1800" dirty="0" err="1"/>
              <a:t>тільки</a:t>
            </a:r>
            <a:r>
              <a:rPr lang="ru-RU" sz="1800" dirty="0"/>
              <a:t> </a:t>
            </a:r>
            <a:r>
              <a:rPr lang="ru-RU" sz="1800" dirty="0" err="1"/>
              <a:t>сприяють</a:t>
            </a:r>
            <a:r>
              <a:rPr lang="ru-RU" sz="1800" dirty="0"/>
              <a:t> </a:t>
            </a:r>
            <a:r>
              <a:rPr lang="ru-RU" sz="1800" dirty="0" err="1"/>
              <a:t>просуванню</a:t>
            </a:r>
            <a:r>
              <a:rPr lang="ru-RU" sz="1800" dirty="0"/>
              <a:t> </a:t>
            </a:r>
            <a:r>
              <a:rPr lang="ru-RU" sz="1800" dirty="0" err="1"/>
              <a:t>наукового</a:t>
            </a:r>
            <a:r>
              <a:rPr lang="ru-RU" sz="1800" dirty="0"/>
              <a:t> </a:t>
            </a:r>
            <a:r>
              <a:rPr lang="ru-RU" sz="1800" dirty="0" err="1"/>
              <a:t>знання</a:t>
            </a:r>
            <a:r>
              <a:rPr lang="ru-RU" sz="1800" dirty="0"/>
              <a:t>, а й </a:t>
            </a:r>
            <a:r>
              <a:rPr lang="ru-RU" sz="1800" dirty="0" err="1"/>
              <a:t>служать</a:t>
            </a:r>
            <a:r>
              <a:rPr lang="ru-RU" sz="1800" dirty="0"/>
              <a:t> </a:t>
            </a:r>
            <a:r>
              <a:rPr lang="ru-RU" sz="1800" dirty="0" err="1"/>
              <a:t>надійним</a:t>
            </a:r>
            <a:r>
              <a:rPr lang="ru-RU" sz="1800" dirty="0"/>
              <a:t> маяком для </a:t>
            </a:r>
            <a:r>
              <a:rPr lang="ru-RU" sz="1800" dirty="0" err="1"/>
              <a:t>всіх</a:t>
            </a:r>
            <a:r>
              <a:rPr lang="ru-RU" sz="1800" dirty="0"/>
              <a:t>, </a:t>
            </a:r>
            <a:r>
              <a:rPr lang="ru-RU" sz="1800" dirty="0" err="1"/>
              <a:t>хто</a:t>
            </a:r>
            <a:r>
              <a:rPr lang="ru-RU" sz="1800" dirty="0"/>
              <a:t> </a:t>
            </a:r>
            <a:r>
              <a:rPr lang="ru-RU" sz="1800" dirty="0" err="1"/>
              <a:t>прагне</a:t>
            </a:r>
            <a:r>
              <a:rPr lang="ru-RU" sz="1800" dirty="0"/>
              <a:t> до </a:t>
            </a:r>
            <a:r>
              <a:rPr lang="ru-RU" sz="1800" dirty="0" err="1"/>
              <a:t>зірок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9791420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24</TotalTime>
  <Words>372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Schoolbook</vt:lpstr>
      <vt:lpstr>Wingdings 2</vt:lpstr>
      <vt:lpstr>Вид</vt:lpstr>
      <vt:lpstr>Яка роль математики в космосі</vt:lpstr>
      <vt:lpstr>Інтегральне обчислення та запас палива</vt:lpstr>
      <vt:lpstr>Траєкторії та Геометрія</vt:lpstr>
      <vt:lpstr>Комп'ютери та Булева Алгебра</vt:lpstr>
      <vt:lpstr>Логарифми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Яка роль математики в космосі</dc:title>
  <dc:creator>ADMIN</dc:creator>
  <cp:lastModifiedBy>ADMIN</cp:lastModifiedBy>
  <cp:revision>3</cp:revision>
  <dcterms:created xsi:type="dcterms:W3CDTF">2024-12-09T12:36:04Z</dcterms:created>
  <dcterms:modified xsi:type="dcterms:W3CDTF">2024-12-09T13:00:50Z</dcterms:modified>
</cp:coreProperties>
</file>