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74F53-8AF4-43E1-AED2-48B32D94D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7E86F13-8277-4CEC-98C7-64CE587C5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59172-6696-408D-A15B-0D27F8E57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47130F-C267-486E-A411-50CE2A6D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92384-A4F4-43C1-B984-C42F1B0B1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59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0F300-BD92-4D8C-93AD-8BE3F184A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A4C739-213E-47AE-8B17-7FD5C17A4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74E165-A499-450A-9659-C52F1372E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B8EBFD-2DEC-4D52-8943-0BCE647A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B9C42-6E2B-4B35-9B8D-9B2CB772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2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FFB4D7-B4E1-4A0F-B65B-307C50C40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7D81E7-AAF1-4C8D-A0F4-584F5EFAB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C76ABA-13B8-4838-8FF8-395E7ADB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CEEBBD-2926-4200-8776-849CDBEF2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DAFADB-6F3B-4B4C-937B-52FA354A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019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5CB70-619D-4787-AA05-B22C34ACD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137C6-6F08-41AC-8122-AD62A48D4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53924D-3D24-4AD7-A6FD-7224F793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174652-EA82-4902-B171-672FE4DD8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F7048-EE17-4F6E-867D-37B2767F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1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13C13-547D-4BAA-B11E-DD213755A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681748-15DD-433C-A1FD-FE5A1AA41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83C547-AE79-4827-8FE6-1602448B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F00C44-5C5F-4A72-A85B-1DCD0DFA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657E8F-E1EA-4C1B-AEAA-AE50FA06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E85B7-2D22-42E8-A9D0-FAA2249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B28E0E-578E-4AB6-A84B-1BE227A5CA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63605D-0C03-4715-97E2-F89C89E9D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6B6372-E9CB-4396-8F3C-4D5B2B87E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3CBEDB-50EE-4D16-931C-1C9E576C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2F67F2-A5EE-4626-86E2-F422E4DD8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11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DB6725-D67F-43C0-8B0E-2B6C90D83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D88C2F-F35A-453B-A577-89364C17C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238AE5-53D5-4B27-A7A4-C50C6B8F2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C441C9-0938-4527-80C4-AAAC11AF98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19D8CB-5D8D-4282-8053-3B2DF927B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E89C68-1540-471E-9D91-EDA763E2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5A4ADF-C473-450A-9B03-B6BD09AD6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97879F-809B-4768-9E12-1368D84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9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15CA2-2741-42EF-A254-7989E20B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A786A1-B09A-4C87-B3FF-5DAB59AF1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CA6AD6-87F2-47AC-8102-5FAD68449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5BF09B4-0306-4F43-9EF3-932056D53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06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5B7D71-AFBF-44DB-8E3E-E75366FE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A794B42-D843-4299-B770-60F756F5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DCB19E-5D41-4581-9018-89DAC0BA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2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56356-8A3E-4E80-BAB7-EA2F2B6EF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5D3627-79B9-4C8D-8C59-CB54C9912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9BAED3-E7A0-44FD-92F5-1A2E94436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406B43-8197-4FAD-966A-65FFB3E92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1F3E21-0907-44F6-BF77-011668806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91585E-E0A0-4261-878A-FC68A887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5100D-622C-4480-B294-4D7A01E89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585AF6-CFF3-4B18-9E95-C308133747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DD6AD2-F86E-4CC7-9F73-E0EB0AFF1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11BB0-D1C6-4C6D-A846-E0BB9F65D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26DBF-9163-4533-A15A-F9816ADFA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5642DA-1AC2-41DB-BCDA-66C782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5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9770B-9709-45B2-B9F0-D063F6160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7AFC1E-6DE2-41BA-AABF-78872165A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BFC73F-6294-499B-A2D6-E0DCA9415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89D4E-F71E-4EFA-88A2-DD05BEA050C5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1ABDEA-5780-456F-935B-BEE28DA51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2E5B55-AB5E-4B35-99EA-23CA6B16E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662D-1901-4757-A050-987AD0635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07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microsoft.com/office/2017/06/relationships/model3d" Target="../media/model3d4.glb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microsoft.com/office/2017/06/relationships/model3d" Target="../media/model3d5.glb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bitcoin-png/download/24845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microsoft.com/office/2017/06/relationships/model3d" Target="../media/model3d6.glb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Flag_of_Turkey.svg" TargetMode="Externa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70962-united-banknote-money-dollars-bill-dollar-one-dollar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sv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17/06/relationships/model3d" Target="../media/model3d1.glb"/><Relationship Id="rId4" Type="http://schemas.openxmlformats.org/officeDocument/2006/relationships/image" Target="../media/image22.sv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9.svg"/><Relationship Id="rId4" Type="http://schemas.openxmlformats.org/officeDocument/2006/relationships/image" Target="../media/image17.png"/><Relationship Id="rId9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7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microsoft.com/office/2017/06/relationships/model3d" Target="../media/model3d2.glb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svg"/><Relationship Id="rId7" Type="http://schemas.openxmlformats.org/officeDocument/2006/relationships/image" Target="../media/image41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18.svg"/><Relationship Id="rId10" Type="http://schemas.microsoft.com/office/2017/06/relationships/model3d" Target="../media/model3d3.glb"/><Relationship Id="rId4" Type="http://schemas.openxmlformats.org/officeDocument/2006/relationships/image" Target="../media/image17.png"/><Relationship Id="rId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84C41-6F69-4AE6-90B3-1BAA01E3F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272618"/>
          </a:xfrm>
        </p:spPr>
        <p:txBody>
          <a:bodyPr/>
          <a:lstStyle/>
          <a:p>
            <a:r>
              <a:rPr lang="uk-UA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Історія грошей</a:t>
            </a:r>
            <a:endParaRPr lang="ru-RU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A60B1F-A321-4F6F-B9F2-22C2E3972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401" y="1272619"/>
            <a:ext cx="11331019" cy="12726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uk-U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Бартер: Перш ніж з’явились перші гроші, люди використовували бартер – обмін товарами та послугами. Але бартер мав недоліки, як-от пошук людей, які готові обмінятись тим, що тобі потрібно.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Рисунок 4" descr="Передача">
            <a:extLst>
              <a:ext uri="{FF2B5EF4-FFF2-40B4-BE49-F238E27FC236}">
                <a16:creationId xmlns:a16="http://schemas.microsoft.com/office/drawing/2014/main" id="{21165C31-A15A-42D6-8C84-0827A0FFA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2145" y="3612823"/>
            <a:ext cx="2911312" cy="1934852"/>
          </a:xfrm>
          <a:prstGeom prst="rect">
            <a:avLst/>
          </a:prstGeom>
        </p:spPr>
      </p:pic>
      <p:pic>
        <p:nvPicPr>
          <p:cNvPr id="9" name="Рисунок 8" descr="Зерно">
            <a:extLst>
              <a:ext uri="{FF2B5EF4-FFF2-40B4-BE49-F238E27FC236}">
                <a16:creationId xmlns:a16="http://schemas.microsoft.com/office/drawing/2014/main" id="{34381EB7-16FD-41A7-A172-6DD8573D6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727743">
            <a:off x="7155689" y="3773247"/>
            <a:ext cx="1912898" cy="1559307"/>
          </a:xfrm>
          <a:prstGeom prst="rect">
            <a:avLst/>
          </a:prstGeom>
        </p:spPr>
      </p:pic>
      <p:pic>
        <p:nvPicPr>
          <p:cNvPr id="11" name="Рисунок 10" descr="Платье">
            <a:extLst>
              <a:ext uri="{FF2B5EF4-FFF2-40B4-BE49-F238E27FC236}">
                <a16:creationId xmlns:a16="http://schemas.microsoft.com/office/drawing/2014/main" id="{ADC82FCE-59B3-4978-98CE-5E1564AD19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72410" y="3650529"/>
            <a:ext cx="1972517" cy="193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8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3269F-7F00-4349-8C69-4B3DFF1A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498" y="138882"/>
            <a:ext cx="5638014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Сучасні гроші</a:t>
            </a:r>
            <a:endParaRPr lang="ru-RU" sz="66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AC1125-1289-4F38-B929-7403A947E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734"/>
            <a:ext cx="10515600" cy="1775414"/>
          </a:xfrm>
        </p:spPr>
        <p:txBody>
          <a:bodyPr/>
          <a:lstStyle/>
          <a:p>
            <a:pPr marL="0" indent="0">
              <a:buNone/>
            </a:pPr>
            <a:r>
              <a:rPr lang="uk-UA" dirty="0" err="1"/>
              <a:t>Фіатні</a:t>
            </a:r>
            <a:r>
              <a:rPr lang="uk-UA" dirty="0"/>
              <a:t> гроші: Сучасні гроші не мають власної внутрішньої вартості (не забезпечені золотом або сріблом), але мають вартість, тому що їх визначає держава.</a:t>
            </a:r>
            <a:endParaRPr lang="ru-RU" dirty="0"/>
          </a:p>
        </p:txBody>
      </p:sp>
      <p:pic>
        <p:nvPicPr>
          <p:cNvPr id="4" name="Рисунок 3" descr="Деньги">
            <a:extLst>
              <a:ext uri="{FF2B5EF4-FFF2-40B4-BE49-F238E27FC236}">
                <a16:creationId xmlns:a16="http://schemas.microsoft.com/office/drawing/2014/main" id="{8EABC658-6A75-40C0-A7EE-AF53F7F63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88440">
            <a:off x="489397" y="655981"/>
            <a:ext cx="1378651" cy="1140156"/>
          </a:xfrm>
          <a:prstGeom prst="rect">
            <a:avLst/>
          </a:prstGeom>
        </p:spPr>
      </p:pic>
      <p:pic>
        <p:nvPicPr>
          <p:cNvPr id="5" name="Рисунок 4" descr="Деньги">
            <a:extLst>
              <a:ext uri="{FF2B5EF4-FFF2-40B4-BE49-F238E27FC236}">
                <a16:creationId xmlns:a16="http://schemas.microsoft.com/office/drawing/2014/main" id="{43F082FD-ECFA-4824-A8C8-196E23458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53494">
            <a:off x="9193572" y="3561008"/>
            <a:ext cx="1378651" cy="1140156"/>
          </a:xfrm>
          <a:prstGeom prst="rect">
            <a:avLst/>
          </a:prstGeom>
        </p:spPr>
      </p:pic>
      <p:pic>
        <p:nvPicPr>
          <p:cNvPr id="6" name="Рисунок 5" descr="Деньги">
            <a:extLst>
              <a:ext uri="{FF2B5EF4-FFF2-40B4-BE49-F238E27FC236}">
                <a16:creationId xmlns:a16="http://schemas.microsoft.com/office/drawing/2014/main" id="{C00DB7EF-2199-4D83-B007-70F08A520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614956">
            <a:off x="2213123" y="3900035"/>
            <a:ext cx="1378651" cy="114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8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86D09-863A-47C7-9F27-00037975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2414" y="308564"/>
            <a:ext cx="6222476" cy="1325563"/>
          </a:xfrm>
        </p:spPr>
        <p:txBody>
          <a:bodyPr>
            <a:normAutofit/>
          </a:bodyPr>
          <a:lstStyle/>
          <a:p>
            <a:r>
              <a:rPr lang="uk-UA" sz="6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Електроні гроші</a:t>
            </a:r>
            <a:endParaRPr lang="ru-RU" sz="66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Объект 6" descr="Ноутбук">
                <a:extLst>
                  <a:ext uri="{FF2B5EF4-FFF2-40B4-BE49-F238E27FC236}">
                    <a16:creationId xmlns:a16="http://schemas.microsoft.com/office/drawing/2014/main" id="{8B92AF64-AE3F-4254-A060-0F70877DECB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00610770"/>
                  </p:ext>
                </p:extLst>
              </p:nvPr>
            </p:nvGraphicFramePr>
            <p:xfrm>
              <a:off x="7578605" y="-315396"/>
              <a:ext cx="3741962" cy="257348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741962" cy="2573481"/>
                    </a:xfrm>
                    <a:prstGeom prst="rect">
                      <a:avLst/>
                    </a:prstGeom>
                  </am3d:spPr>
                  <am3d:camera>
                    <am3d:pos x="0" y="0" z="7008715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70604" d="1000000"/>
                    <am3d:preTrans dx="0" dy="-12157734" dz="3432165"/>
                    <am3d:scale>
                      <am3d:sx n="1000000" d="1000000"/>
                      <am3d:sy n="1000000" d="1000000"/>
                      <am3d:sz n="1000000" d="1000000"/>
                    </am3d:scale>
                    <am3d:rot ax="555192" ay="-1461705" az="-23068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5050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Объект 6" descr="Ноутбук">
                <a:extLst>
                  <a:ext uri="{FF2B5EF4-FFF2-40B4-BE49-F238E27FC236}">
                    <a16:creationId xmlns:a16="http://schemas.microsoft.com/office/drawing/2014/main" id="{8B92AF64-AE3F-4254-A060-0F70877DEC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78605" y="-315396"/>
                <a:ext cx="3741962" cy="2573481"/>
              </a:xfrm>
              <a:prstGeom prst="rect">
                <a:avLst/>
              </a:prstGeom>
            </p:spPr>
          </p:pic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3E99AFD-157A-43AF-A143-33B6523A6A54}"/>
              </a:ext>
            </a:extLst>
          </p:cNvPr>
          <p:cNvSpPr/>
          <p:nvPr/>
        </p:nvSpPr>
        <p:spPr>
          <a:xfrm>
            <a:off x="53896" y="2258085"/>
            <a:ext cx="115995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Завдяки розвитку технологій з’явилися цифрові гроші, які існують тільки в електронній формі. Це може бути баланс на банківських рахунках, мобільні платежі або електроні гаманці. 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Трехмерная модель 9" descr="Значок сервера">
                <a:extLst>
                  <a:ext uri="{FF2B5EF4-FFF2-40B4-BE49-F238E27FC236}">
                    <a16:creationId xmlns:a16="http://schemas.microsoft.com/office/drawing/2014/main" id="{9995B172-E1D6-4F4D-A1B1-EF9AF6F9FB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7305285"/>
                  </p:ext>
                </p:extLst>
              </p:nvPr>
            </p:nvGraphicFramePr>
            <p:xfrm>
              <a:off x="207015" y="3456771"/>
              <a:ext cx="1940765" cy="3333444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940765" cy="3333444"/>
                    </a:xfrm>
                    <a:prstGeom prst="rect">
                      <a:avLst/>
                    </a:prstGeom>
                  </am3d:spPr>
                  <am3d:camera>
                    <am3d:pos x="0" y="0" z="558939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157799" d="1000000"/>
                    <am3d:preTrans dx="-20171" dy="-18006390" dz="-3714845"/>
                    <am3d:scale>
                      <am3d:sx n="1000000" d="1000000"/>
                      <am3d:sy n="1000000" d="1000000"/>
                      <am3d:sz n="1000000" d="1000000"/>
                    </am3d:scale>
                    <am3d:rot ax="-636851" ay="3487495" az="-54254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71440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Трехмерная модель 9" descr="Значок сервера">
                <a:extLst>
                  <a:ext uri="{FF2B5EF4-FFF2-40B4-BE49-F238E27FC236}">
                    <a16:creationId xmlns:a16="http://schemas.microsoft.com/office/drawing/2014/main" id="{9995B172-E1D6-4F4D-A1B1-EF9AF6F9FB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7015" y="3456771"/>
                <a:ext cx="1940765" cy="333344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318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C39EB86E-7395-4519-A080-96345DBA1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185329">
            <a:off x="7536282" y="220998"/>
            <a:ext cx="1547215" cy="1375778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94B791-1E42-449F-B3C6-24031E24D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354" y="308564"/>
            <a:ext cx="5911392" cy="1325563"/>
          </a:xfrm>
        </p:spPr>
        <p:txBody>
          <a:bodyPr>
            <a:noAutofit/>
          </a:bodyPr>
          <a:lstStyle/>
          <a:p>
            <a:r>
              <a:rPr lang="uk-UA" sz="6600" b="1" i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Криптовалюта</a:t>
            </a:r>
            <a:endParaRPr lang="ru-RU" sz="6600" b="1" i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5B01D65-D813-4224-A76E-491582127BDE}"/>
              </a:ext>
            </a:extLst>
          </p:cNvPr>
          <p:cNvSpPr/>
          <p:nvPr/>
        </p:nvSpPr>
        <p:spPr>
          <a:xfrm>
            <a:off x="1" y="2120315"/>
            <a:ext cx="12192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появою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блокчейн-технологій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з’явилися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криптовалюти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такі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як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біткоїн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Вони не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контролюються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жодною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державою і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працюють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децентралізованих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системах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Объект 8">
            <a:extLst>
              <a:ext uri="{FF2B5EF4-FFF2-40B4-BE49-F238E27FC236}">
                <a16:creationId xmlns:a16="http://schemas.microsoft.com/office/drawing/2014/main" id="{4910A0CC-B50A-4E96-A2F0-0F1D7469A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1185473">
            <a:off x="593402" y="3856027"/>
            <a:ext cx="2092136" cy="1972439"/>
          </a:xfrm>
          <a:prstGeom prst="rect">
            <a:avLst/>
          </a:prstGeom>
        </p:spPr>
      </p:pic>
      <p:pic>
        <p:nvPicPr>
          <p:cNvPr id="13" name="Объект 8">
            <a:extLst>
              <a:ext uri="{FF2B5EF4-FFF2-40B4-BE49-F238E27FC236}">
                <a16:creationId xmlns:a16="http://schemas.microsoft.com/office/drawing/2014/main" id="{55E98E5E-E128-4EF9-8ADC-50233A247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902875">
            <a:off x="7079047" y="4974620"/>
            <a:ext cx="1454132" cy="1235704"/>
          </a:xfrm>
          <a:prstGeom prst="rect">
            <a:avLst/>
          </a:prstGeom>
        </p:spPr>
      </p:pic>
      <p:pic>
        <p:nvPicPr>
          <p:cNvPr id="14" name="Объект 8">
            <a:extLst>
              <a:ext uri="{FF2B5EF4-FFF2-40B4-BE49-F238E27FC236}">
                <a16:creationId xmlns:a16="http://schemas.microsoft.com/office/drawing/2014/main" id="{799C8099-122C-40E6-9B22-CDD140C8D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314376">
            <a:off x="1004738" y="470882"/>
            <a:ext cx="954899" cy="739054"/>
          </a:xfrm>
          <a:prstGeom prst="rect">
            <a:avLst/>
          </a:prstGeom>
        </p:spPr>
      </p:pic>
      <p:pic>
        <p:nvPicPr>
          <p:cNvPr id="16" name="Объект 8">
            <a:extLst>
              <a:ext uri="{FF2B5EF4-FFF2-40B4-BE49-F238E27FC236}">
                <a16:creationId xmlns:a16="http://schemas.microsoft.com/office/drawing/2014/main" id="{FA049DD7-14C2-4A4B-B53A-1AC7DDA17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74883" y="2958208"/>
            <a:ext cx="2360333" cy="1896964"/>
          </a:xfrm>
          <a:prstGeom prst="rect">
            <a:avLst/>
          </a:prstGeom>
        </p:spPr>
      </p:pic>
      <p:pic>
        <p:nvPicPr>
          <p:cNvPr id="17" name="Объект 8">
            <a:extLst>
              <a:ext uri="{FF2B5EF4-FFF2-40B4-BE49-F238E27FC236}">
                <a16:creationId xmlns:a16="http://schemas.microsoft.com/office/drawing/2014/main" id="{015C8489-197F-4CEF-A557-8BC5D5DB6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8734693">
            <a:off x="10035145" y="3731055"/>
            <a:ext cx="932625" cy="89766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Трехмерная модель 17" descr="Значок мейнфрейма">
                <a:extLst>
                  <a:ext uri="{FF2B5EF4-FFF2-40B4-BE49-F238E27FC236}">
                    <a16:creationId xmlns:a16="http://schemas.microsoft.com/office/drawing/2014/main" id="{69AABB1D-EE26-491B-882E-B5CF90E2406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43388263"/>
                  </p:ext>
                </p:extLst>
              </p:nvPr>
            </p:nvGraphicFramePr>
            <p:xfrm>
              <a:off x="10501457" y="1628514"/>
              <a:ext cx="1528646" cy="1814598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528646" cy="1814598"/>
                    </a:xfrm>
                    <a:prstGeom prst="rect">
                      <a:avLst/>
                    </a:prstGeom>
                  </am3d:spPr>
                  <am3d:camera>
                    <am3d:pos x="0" y="0" z="6866461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7451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77077" ay="-928163" az="2057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19327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Трехмерная модель 17" descr="Значок мейнфрейма">
                <a:extLst>
                  <a:ext uri="{FF2B5EF4-FFF2-40B4-BE49-F238E27FC236}">
                    <a16:creationId xmlns:a16="http://schemas.microsoft.com/office/drawing/2014/main" id="{69AABB1D-EE26-491B-882E-B5CF90E240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01457" y="1628514"/>
                <a:ext cx="1528646" cy="18145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020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98401-35C3-48EC-A43B-7DD83585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098" y="18255"/>
            <a:ext cx="6759804" cy="1325563"/>
          </a:xfrm>
        </p:spPr>
        <p:txBody>
          <a:bodyPr>
            <a:normAutofit/>
          </a:bodyPr>
          <a:lstStyle/>
          <a:p>
            <a:r>
              <a:rPr lang="uk-UA" sz="5400" b="1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Перша форма грошей</a:t>
            </a:r>
            <a:endParaRPr lang="ru-RU" sz="5400" b="1" i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40AEBC-F391-4B9D-8748-2F639D4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96" y="1574772"/>
            <a:ext cx="10515600" cy="12192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Найперші гроші були у вигляду товарів, які мали внутрішню цінність, наприклад худоба, зерно, або сіль. Їх використовували у стародавніх суспільствах.</a:t>
            </a:r>
            <a:endParaRPr lang="ru-RU" sz="36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 descr="Корова">
            <a:extLst>
              <a:ext uri="{FF2B5EF4-FFF2-40B4-BE49-F238E27FC236}">
                <a16:creationId xmlns:a16="http://schemas.microsoft.com/office/drawing/2014/main" id="{B04F8558-CB69-477C-8266-7DF3A4FA3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5847" y="3949474"/>
            <a:ext cx="2553094" cy="2165806"/>
          </a:xfrm>
          <a:prstGeom prst="rect">
            <a:avLst/>
          </a:prstGeom>
        </p:spPr>
      </p:pic>
      <p:sp>
        <p:nvSpPr>
          <p:cNvPr id="11" name="Равно 10">
            <a:extLst>
              <a:ext uri="{FF2B5EF4-FFF2-40B4-BE49-F238E27FC236}">
                <a16:creationId xmlns:a16="http://schemas.microsoft.com/office/drawing/2014/main" id="{1E31EC28-0947-4BF3-8767-BB940D9ECFAB}"/>
              </a:ext>
            </a:extLst>
          </p:cNvPr>
          <p:cNvSpPr/>
          <p:nvPr/>
        </p:nvSpPr>
        <p:spPr>
          <a:xfrm>
            <a:off x="4515440" y="4457342"/>
            <a:ext cx="1755700" cy="1150070"/>
          </a:xfrm>
          <a:prstGeom prst="mathEqual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Рисунок 12" descr="Виноград">
            <a:extLst>
              <a:ext uri="{FF2B5EF4-FFF2-40B4-BE49-F238E27FC236}">
                <a16:creationId xmlns:a16="http://schemas.microsoft.com/office/drawing/2014/main" id="{E208DFF9-A3B3-4998-BD53-EA10FAA09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06014">
            <a:off x="6556699" y="4260360"/>
            <a:ext cx="1407851" cy="1434885"/>
          </a:xfrm>
          <a:prstGeom prst="rect">
            <a:avLst/>
          </a:prstGeom>
        </p:spPr>
      </p:pic>
      <p:pic>
        <p:nvPicPr>
          <p:cNvPr id="14" name="Рисунок 13" descr="Виноград">
            <a:extLst>
              <a:ext uri="{FF2B5EF4-FFF2-40B4-BE49-F238E27FC236}">
                <a16:creationId xmlns:a16="http://schemas.microsoft.com/office/drawing/2014/main" id="{A2C60217-8EC1-4BB7-95CD-EF7DABA780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773768">
            <a:off x="7116645" y="4557346"/>
            <a:ext cx="1151167" cy="885843"/>
          </a:xfrm>
          <a:prstGeom prst="rect">
            <a:avLst/>
          </a:prstGeom>
        </p:spPr>
      </p:pic>
      <p:pic>
        <p:nvPicPr>
          <p:cNvPr id="15" name="Рисунок 14" descr="Виноград">
            <a:extLst>
              <a:ext uri="{FF2B5EF4-FFF2-40B4-BE49-F238E27FC236}">
                <a16:creationId xmlns:a16="http://schemas.microsoft.com/office/drawing/2014/main" id="{8DF93BA7-FD92-47C3-B3CB-EE0E293758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3538" y="4817896"/>
            <a:ext cx="1151167" cy="88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5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33210-E5AB-44B0-8B73-D6ABF3F1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819" y="176588"/>
            <a:ext cx="3487918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Монети</a:t>
            </a:r>
            <a:endParaRPr lang="ru-RU" sz="66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A51378-F1F1-47CB-A746-884F8834A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17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</a:rPr>
              <a:t>Приблизно у 600 році до Н.Е у Лідії (сучасна Туреччина) почали карбувати перші металеві монети, що стандартизували цінність грошей.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 descr="Монеты">
            <a:extLst>
              <a:ext uri="{FF2B5EF4-FFF2-40B4-BE49-F238E27FC236}">
                <a16:creationId xmlns:a16="http://schemas.microsoft.com/office/drawing/2014/main" id="{48B1494A-A3FB-45E2-8ED5-BC9695813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4385" y="3429000"/>
            <a:ext cx="2930164" cy="24863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1E1645-9E0B-49CB-A748-529AC45017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673527">
            <a:off x="10078653" y="1254697"/>
            <a:ext cx="950709" cy="4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99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2310B-692B-4317-ACF3-4BCBA347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046" y="0"/>
            <a:ext cx="5449479" cy="1325563"/>
          </a:xfrm>
        </p:spPr>
        <p:txBody>
          <a:bodyPr>
            <a:noAutofit/>
          </a:bodyPr>
          <a:lstStyle/>
          <a:p>
            <a:r>
              <a:rPr lang="uk-UA" sz="6000" b="1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Паперові гроші</a:t>
            </a:r>
            <a:endParaRPr lang="ru-RU" sz="6000" b="1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92E962-6F83-46F8-A48E-9A0C444D2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63745">
            <a:off x="8411850" y="405353"/>
            <a:ext cx="1505150" cy="987488"/>
          </a:xfrm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id="{D63A97DD-1E9F-4922-8C60-9023D7207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617598">
            <a:off x="1515097" y="405353"/>
            <a:ext cx="1505150" cy="98748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D79440-708D-48C4-9F81-1E1A4BD73F22}"/>
              </a:ext>
            </a:extLst>
          </p:cNvPr>
          <p:cNvSpPr/>
          <p:nvPr/>
        </p:nvSpPr>
        <p:spPr>
          <a:xfrm>
            <a:off x="326996" y="1823535"/>
            <a:ext cx="1026873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Винайдені в Китаї приблизно в 7 столітті, паперові гроші стали більш зручними для обігу у великих кількостях порівняно з монетами.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Рисунок 9" descr="Деньги">
            <a:extLst>
              <a:ext uri="{FF2B5EF4-FFF2-40B4-BE49-F238E27FC236}">
                <a16:creationId xmlns:a16="http://schemas.microsoft.com/office/drawing/2014/main" id="{D6B9F289-286A-453C-B41B-A7B74CAFB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123266">
            <a:off x="3585584" y="4343238"/>
            <a:ext cx="2426352" cy="1877306"/>
          </a:xfrm>
          <a:prstGeom prst="rect">
            <a:avLst/>
          </a:prstGeom>
        </p:spPr>
      </p:pic>
      <p:pic>
        <p:nvPicPr>
          <p:cNvPr id="11" name="Рисунок 10" descr="Деньги">
            <a:extLst>
              <a:ext uri="{FF2B5EF4-FFF2-40B4-BE49-F238E27FC236}">
                <a16:creationId xmlns:a16="http://schemas.microsoft.com/office/drawing/2014/main" id="{9FDE0719-DD56-401A-90C6-F085B2DAB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162007">
            <a:off x="7620261" y="4868544"/>
            <a:ext cx="1411022" cy="990016"/>
          </a:xfrm>
          <a:prstGeom prst="rect">
            <a:avLst/>
          </a:prstGeom>
        </p:spPr>
      </p:pic>
      <p:pic>
        <p:nvPicPr>
          <p:cNvPr id="12" name="Рисунок 11" descr="Деньги">
            <a:extLst>
              <a:ext uri="{FF2B5EF4-FFF2-40B4-BE49-F238E27FC236}">
                <a16:creationId xmlns:a16="http://schemas.microsoft.com/office/drawing/2014/main" id="{F4696D3C-2768-47EE-9104-CCB4A7FB0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459072">
            <a:off x="6070706" y="3737817"/>
            <a:ext cx="1695424" cy="116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5D47D-27EE-422B-8AB0-6A9416F8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25" y="223723"/>
            <a:ext cx="11236750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Золотовалютний стандарт</a:t>
            </a:r>
            <a:endParaRPr lang="ru-RU" sz="6600" b="1" i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02ADDB-E6A8-49E1-AB32-CC1F859B0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99" y="1637089"/>
            <a:ext cx="10515600" cy="132556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accent4"/>
                </a:solidFill>
              </a:rPr>
              <a:t>До початку 20-го століття багато країн використовували золотовалютний стандарт, при якому паперові гроші були забезпечені золотом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5" name="Рисунок 4" descr="Золотые слитки">
            <a:extLst>
              <a:ext uri="{FF2B5EF4-FFF2-40B4-BE49-F238E27FC236}">
                <a16:creationId xmlns:a16="http://schemas.microsoft.com/office/drawing/2014/main" id="{ED1F0210-4B7C-47E7-B474-50B968306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888281">
            <a:off x="2289583" y="3466235"/>
            <a:ext cx="2176021" cy="183115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Золотые слитки">
            <a:extLst>
              <a:ext uri="{FF2B5EF4-FFF2-40B4-BE49-F238E27FC236}">
                <a16:creationId xmlns:a16="http://schemas.microsoft.com/office/drawing/2014/main" id="{072E8DCB-9B76-4D5F-A919-20257DB89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26597">
            <a:off x="4669408" y="3429000"/>
            <a:ext cx="2617512" cy="218843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Золотые слитки">
            <a:extLst>
              <a:ext uri="{FF2B5EF4-FFF2-40B4-BE49-F238E27FC236}">
                <a16:creationId xmlns:a16="http://schemas.microsoft.com/office/drawing/2014/main" id="{AC2598BE-DB62-4019-9F53-88B461136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26597">
            <a:off x="7536322" y="3627275"/>
            <a:ext cx="1549560" cy="128221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Трехмерная модель 7" descr="Золотой слиток">
                <a:extLst>
                  <a:ext uri="{FF2B5EF4-FFF2-40B4-BE49-F238E27FC236}">
                    <a16:creationId xmlns:a16="http://schemas.microsoft.com/office/drawing/2014/main" id="{EA25960C-7D28-4DA5-BF78-8E62270851D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71904201"/>
                  </p:ext>
                </p:extLst>
              </p:nvPr>
            </p:nvGraphicFramePr>
            <p:xfrm>
              <a:off x="9063891" y="5142633"/>
              <a:ext cx="3524016" cy="199005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524016" cy="1990052"/>
                    </a:xfrm>
                    <a:prstGeom prst="rect">
                      <a:avLst/>
                    </a:prstGeom>
                  </am3d:spPr>
                  <am3d:camera>
                    <am3d:pos x="0" y="0" z="520387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409093" d="1000000"/>
                    <am3d:preTrans dx="886677" dy="75713" dz="397"/>
                    <am3d:scale>
                      <am3d:sx n="1000000" d="1000000"/>
                      <am3d:sy n="1000000" d="1000000"/>
                      <am3d:sz n="1000000" d="1000000"/>
                    </am3d:scale>
                    <am3d:rot ax="1179333" ay="-1209364" az="-42097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76110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Трехмерная модель 7" descr="Золотой слиток">
                <a:extLst>
                  <a:ext uri="{FF2B5EF4-FFF2-40B4-BE49-F238E27FC236}">
                    <a16:creationId xmlns:a16="http://schemas.microsoft.com/office/drawing/2014/main" id="{EA25960C-7D28-4DA5-BF78-8E62270851D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063891" y="5142633"/>
                <a:ext cx="3524016" cy="19900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Трехмерная модель 8" descr="Золотой слиток">
                <a:extLst>
                  <a:ext uri="{FF2B5EF4-FFF2-40B4-BE49-F238E27FC236}">
                    <a16:creationId xmlns:a16="http://schemas.microsoft.com/office/drawing/2014/main" id="{D6D61F96-0E87-493A-901A-279B0752E8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92750355"/>
                  </p:ext>
                </p:extLst>
              </p:nvPr>
            </p:nvGraphicFramePr>
            <p:xfrm>
              <a:off x="9846418" y="4332192"/>
              <a:ext cx="2770045" cy="143737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770045" cy="1437377"/>
                    </a:xfrm>
                    <a:prstGeom prst="rect">
                      <a:avLst/>
                    </a:prstGeom>
                  </am3d:spPr>
                  <am3d:camera>
                    <am3d:pos x="0" y="0" z="520387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409093" d="1000000"/>
                    <am3d:preTrans dx="886677" dy="75713" dz="397"/>
                    <am3d:scale>
                      <am3d:sx n="1000000" d="1000000"/>
                      <am3d:sy n="1000000" d="1000000"/>
                      <am3d:sz n="1000000" d="1000000"/>
                    </am3d:scale>
                    <am3d:rot ax="1080771" ay="-821673" az="-264115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294138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Трехмерная модель 8" descr="Золотой слиток">
                <a:extLst>
                  <a:ext uri="{FF2B5EF4-FFF2-40B4-BE49-F238E27FC236}">
                    <a16:creationId xmlns:a16="http://schemas.microsoft.com/office/drawing/2014/main" id="{D6D61F96-0E87-493A-901A-279B0752E8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846418" y="4332192"/>
                <a:ext cx="2770045" cy="14373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Трехмерная модель 9" descr="Золотой слиток">
                <a:extLst>
                  <a:ext uri="{FF2B5EF4-FFF2-40B4-BE49-F238E27FC236}">
                    <a16:creationId xmlns:a16="http://schemas.microsoft.com/office/drawing/2014/main" id="{815FF4CF-749C-4345-BF3B-2E73DED8E7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583495"/>
                  </p:ext>
                </p:extLst>
              </p:nvPr>
            </p:nvGraphicFramePr>
            <p:xfrm>
              <a:off x="-847536" y="5474533"/>
              <a:ext cx="3361188" cy="1666311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361188" cy="1666311"/>
                    </a:xfrm>
                    <a:prstGeom prst="rect">
                      <a:avLst/>
                    </a:prstGeom>
                  </am3d:spPr>
                  <am3d:camera>
                    <am3d:pos x="0" y="0" z="520387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409093" d="1000000"/>
                    <am3d:preTrans dx="886677" dy="75713" dz="397"/>
                    <am3d:scale>
                      <am3d:sx n="1000000" d="1000000"/>
                      <am3d:sy n="1000000" d="1000000"/>
                      <am3d:sz n="1000000" d="1000000"/>
                    </am3d:scale>
                    <am3d:rot ax="854719" ay="524995" az="13271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76110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Трехмерная модель 9" descr="Золотой слиток">
                <a:extLst>
                  <a:ext uri="{FF2B5EF4-FFF2-40B4-BE49-F238E27FC236}">
                    <a16:creationId xmlns:a16="http://schemas.microsoft.com/office/drawing/2014/main" id="{815FF4CF-749C-4345-BF3B-2E73DED8E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847536" y="5474533"/>
                <a:ext cx="3361188" cy="16663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Золотой слиток">
                <a:extLst>
                  <a:ext uri="{FF2B5EF4-FFF2-40B4-BE49-F238E27FC236}">
                    <a16:creationId xmlns:a16="http://schemas.microsoft.com/office/drawing/2014/main" id="{441BB015-C5D6-462A-8B1D-D043899258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96062417"/>
                  </p:ext>
                </p:extLst>
              </p:nvPr>
            </p:nvGraphicFramePr>
            <p:xfrm>
              <a:off x="-717925" y="4425734"/>
              <a:ext cx="2712929" cy="139930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712929" cy="1399300"/>
                    </a:xfrm>
                    <a:prstGeom prst="rect">
                      <a:avLst/>
                    </a:prstGeom>
                  </am3d:spPr>
                  <am3d:camera>
                    <am3d:pos x="0" y="0" z="520387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409093" d="1000000"/>
                    <am3d:preTrans dx="886677" dy="75713" dz="397"/>
                    <am3d:scale>
                      <am3d:sx n="1000000" d="1000000"/>
                      <am3d:sy n="1000000" d="1000000"/>
                      <am3d:sz n="1000000" d="1000000"/>
                    </am3d:scale>
                    <am3d:rot ax="961197" ay="742403" az="211246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9413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Золотой слиток">
                <a:extLst>
                  <a:ext uri="{FF2B5EF4-FFF2-40B4-BE49-F238E27FC236}">
                    <a16:creationId xmlns:a16="http://schemas.microsoft.com/office/drawing/2014/main" id="{441BB015-C5D6-462A-8B1D-D043899258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717925" y="4425734"/>
                <a:ext cx="2712929" cy="13993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078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19C97-605D-4DF4-9A52-C7999C6E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685" y="18255"/>
            <a:ext cx="7306558" cy="1325563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uk-UA" sz="88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Функції грошей</a:t>
            </a:r>
            <a:endParaRPr lang="ru-RU" sz="88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2EC3AB-B972-4062-A1E0-B588D92B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164" y="1580528"/>
            <a:ext cx="10515600" cy="110611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Міра вартості: Гроші слугують загальним еквівалентом, завдяки якому можна виразити вартість різних товарів та послуг.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Рисунок 6" descr="Целая пицца">
            <a:extLst>
              <a:ext uri="{FF2B5EF4-FFF2-40B4-BE49-F238E27FC236}">
                <a16:creationId xmlns:a16="http://schemas.microsoft.com/office/drawing/2014/main" id="{6C5E2FE4-3730-4786-B45D-A4EB929F8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8587" y="3026060"/>
            <a:ext cx="2343799" cy="2392813"/>
          </a:xfrm>
          <a:prstGeom prst="rect">
            <a:avLst/>
          </a:prstGeom>
        </p:spPr>
      </p:pic>
      <p:pic>
        <p:nvPicPr>
          <p:cNvPr id="9" name="Рисунок 8" descr="Деньги">
            <a:extLst>
              <a:ext uri="{FF2B5EF4-FFF2-40B4-BE49-F238E27FC236}">
                <a16:creationId xmlns:a16="http://schemas.microsoft.com/office/drawing/2014/main" id="{DC699E79-3040-4B94-AAEC-B51367912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81414">
            <a:off x="6931706" y="3291754"/>
            <a:ext cx="2067719" cy="1904338"/>
          </a:xfrm>
          <a:prstGeom prst="rect">
            <a:avLst/>
          </a:prstGeom>
        </p:spPr>
      </p:pic>
      <p:sp>
        <p:nvSpPr>
          <p:cNvPr id="10" name="Равно 9">
            <a:extLst>
              <a:ext uri="{FF2B5EF4-FFF2-40B4-BE49-F238E27FC236}">
                <a16:creationId xmlns:a16="http://schemas.microsoft.com/office/drawing/2014/main" id="{80B9FBBF-BE55-4A2C-A5EA-ED70EE7C267F}"/>
              </a:ext>
            </a:extLst>
          </p:cNvPr>
          <p:cNvSpPr/>
          <p:nvPr/>
        </p:nvSpPr>
        <p:spPr>
          <a:xfrm>
            <a:off x="4715984" y="3780916"/>
            <a:ext cx="1540591" cy="1106111"/>
          </a:xfrm>
          <a:prstGeom prst="mathEqual">
            <a:avLst>
              <a:gd name="adj1" fmla="val 23520"/>
              <a:gd name="adj2" fmla="val 12371"/>
            </a:avLst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27D9802-8659-4F26-A28A-D5D91406033A}"/>
              </a:ext>
            </a:extLst>
          </p:cNvPr>
          <p:cNvSpPr/>
          <p:nvPr/>
        </p:nvSpPr>
        <p:spPr>
          <a:xfrm rot="1027158">
            <a:off x="7370873" y="3092358"/>
            <a:ext cx="12872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120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410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3A805-5BAC-4FBD-BA6E-076890E98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353" y="148309"/>
            <a:ext cx="5257800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обміну</a:t>
            </a:r>
            <a:endParaRPr lang="ru-RU" sz="66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264375-8752-4A02-843F-09FF6FA6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20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4000" dirty="0"/>
              <a:t>Гроші використовуються як інструмент для обміну товарами та послугами</a:t>
            </a:r>
            <a:endParaRPr lang="ru-RU" sz="4000" dirty="0"/>
          </a:p>
        </p:txBody>
      </p:sp>
      <p:pic>
        <p:nvPicPr>
          <p:cNvPr id="4" name="Рисунок 3" descr="Передача">
            <a:extLst>
              <a:ext uri="{FF2B5EF4-FFF2-40B4-BE49-F238E27FC236}">
                <a16:creationId xmlns:a16="http://schemas.microsoft.com/office/drawing/2014/main" id="{8E8F7A95-C51C-4C92-AC6C-8CBD663A9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25273">
            <a:off x="7617988" y="272041"/>
            <a:ext cx="1811762" cy="1401452"/>
          </a:xfrm>
          <a:prstGeom prst="rect">
            <a:avLst/>
          </a:prstGeom>
        </p:spPr>
      </p:pic>
      <p:pic>
        <p:nvPicPr>
          <p:cNvPr id="5" name="Рисунок 4" descr="Передача">
            <a:extLst>
              <a:ext uri="{FF2B5EF4-FFF2-40B4-BE49-F238E27FC236}">
                <a16:creationId xmlns:a16="http://schemas.microsoft.com/office/drawing/2014/main" id="{7FC0D9FE-4159-4F2D-A9B3-3467EA6D1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4384" y="4015341"/>
            <a:ext cx="2188111" cy="1553811"/>
          </a:xfrm>
          <a:prstGeom prst="rect">
            <a:avLst/>
          </a:prstGeom>
        </p:spPr>
      </p:pic>
      <p:pic>
        <p:nvPicPr>
          <p:cNvPr id="6" name="Рисунок 5" descr="Деньги">
            <a:extLst>
              <a:ext uri="{FF2B5EF4-FFF2-40B4-BE49-F238E27FC236}">
                <a16:creationId xmlns:a16="http://schemas.microsoft.com/office/drawing/2014/main" id="{416C3F78-925E-4185-8784-6DCF94BE9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05215" y="3457784"/>
            <a:ext cx="2497236" cy="2111368"/>
          </a:xfrm>
          <a:prstGeom prst="rect">
            <a:avLst/>
          </a:prstGeom>
        </p:spPr>
      </p:pic>
      <p:pic>
        <p:nvPicPr>
          <p:cNvPr id="8" name="Рисунок 7" descr="Кусок торта">
            <a:extLst>
              <a:ext uri="{FF2B5EF4-FFF2-40B4-BE49-F238E27FC236}">
                <a16:creationId xmlns:a16="http://schemas.microsoft.com/office/drawing/2014/main" id="{E42B9924-1B5D-474C-8F45-E69FFC75E6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8471" y="4133535"/>
            <a:ext cx="2037549" cy="1435617"/>
          </a:xfrm>
          <a:prstGeom prst="rect">
            <a:avLst/>
          </a:prstGeom>
        </p:spPr>
      </p:pic>
      <p:pic>
        <p:nvPicPr>
          <p:cNvPr id="10" name="Рисунок 9" descr="Яблоко">
            <a:extLst>
              <a:ext uri="{FF2B5EF4-FFF2-40B4-BE49-F238E27FC236}">
                <a16:creationId xmlns:a16="http://schemas.microsoft.com/office/drawing/2014/main" id="{BE57D949-637B-400D-9808-F9C126428A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208601">
            <a:off x="8075392" y="3836037"/>
            <a:ext cx="1104344" cy="101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76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1B021-F9FC-4834-8C99-3525836F1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03" y="308565"/>
            <a:ext cx="7052035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накопичення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 descr="Свинья-копилка">
            <a:extLst>
              <a:ext uri="{FF2B5EF4-FFF2-40B4-BE49-F238E27FC236}">
                <a16:creationId xmlns:a16="http://schemas.microsoft.com/office/drawing/2014/main" id="{0B425558-5EE2-415A-B743-4B13EE676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19159">
            <a:off x="9136143" y="-70407"/>
            <a:ext cx="1516144" cy="151614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A01417-7475-46A9-BF8E-D6DD98F9950A}"/>
              </a:ext>
            </a:extLst>
          </p:cNvPr>
          <p:cNvSpPr/>
          <p:nvPr/>
        </p:nvSpPr>
        <p:spPr>
          <a:xfrm>
            <a:off x="1351601" y="2201492"/>
            <a:ext cx="919263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роші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дозволяють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людям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зберігати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багатство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для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використання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майбутньому</a:t>
            </a:r>
            <a:endParaRPr lang="ru-RU" sz="32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 descr="Сундук с сокровищами">
                <a:extLst>
                  <a:ext uri="{FF2B5EF4-FFF2-40B4-BE49-F238E27FC236}">
                    <a16:creationId xmlns:a16="http://schemas.microsoft.com/office/drawing/2014/main" id="{18C42281-0587-411B-9311-28F63E42D4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06524358"/>
                  </p:ext>
                </p:extLst>
              </p:nvPr>
            </p:nvGraphicFramePr>
            <p:xfrm>
              <a:off x="519114" y="3284747"/>
              <a:ext cx="3021444" cy="317346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021444" cy="3173466"/>
                    </a:xfrm>
                    <a:prstGeom prst="rect">
                      <a:avLst/>
                    </a:prstGeom>
                  </am3d:spPr>
                  <am3d:camera>
                    <am3d:pos x="0" y="0" z="6437812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2686" d="1000000"/>
                    <am3d:preTrans dx="-44331" dy="-13174775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459829" ay="3043056" az="1157361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70554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 descr="Сундук с сокровищами">
                <a:extLst>
                  <a:ext uri="{FF2B5EF4-FFF2-40B4-BE49-F238E27FC236}">
                    <a16:creationId xmlns:a16="http://schemas.microsoft.com/office/drawing/2014/main" id="{18C42281-0587-411B-9311-28F63E42D4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9114" y="3284747"/>
                <a:ext cx="3021444" cy="3173466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Рисунок 8" descr="Тенденция к повышению">
            <a:extLst>
              <a:ext uri="{FF2B5EF4-FFF2-40B4-BE49-F238E27FC236}">
                <a16:creationId xmlns:a16="http://schemas.microsoft.com/office/drawing/2014/main" id="{0FD9FC8D-8787-43AA-83F5-ED5C6D37E7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459553">
            <a:off x="813758" y="596731"/>
            <a:ext cx="143130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78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6AD6F-0CF8-4947-BB76-4E85BDD64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996" y="355397"/>
            <a:ext cx="5971162" cy="1325563"/>
          </a:xfrm>
        </p:spPr>
        <p:txBody>
          <a:bodyPr>
            <a:noAutofit/>
          </a:bodyPr>
          <a:lstStyle/>
          <a:p>
            <a:r>
              <a:rPr lang="uk-UA" sz="6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Засіб платежу</a:t>
            </a:r>
            <a:endParaRPr lang="ru-RU" sz="66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314487-B20A-443E-8316-36A253FA7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4993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Гроші застосовуються для погашення боргів та сплати податків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 descr="Кредитная карта">
            <a:extLst>
              <a:ext uri="{FF2B5EF4-FFF2-40B4-BE49-F238E27FC236}">
                <a16:creationId xmlns:a16="http://schemas.microsoft.com/office/drawing/2014/main" id="{43A2E0F7-A1B5-4604-A589-F782AF625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13215">
            <a:off x="6686170" y="4553405"/>
            <a:ext cx="1732961" cy="1284402"/>
          </a:xfrm>
          <a:prstGeom prst="rect">
            <a:avLst/>
          </a:prstGeom>
        </p:spPr>
      </p:pic>
      <p:pic>
        <p:nvPicPr>
          <p:cNvPr id="9" name="Рисунок 8" descr="Деньги">
            <a:extLst>
              <a:ext uri="{FF2B5EF4-FFF2-40B4-BE49-F238E27FC236}">
                <a16:creationId xmlns:a16="http://schemas.microsoft.com/office/drawing/2014/main" id="{163D2C9D-57C1-4562-87DC-C1AC8E1F5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288440">
            <a:off x="913605" y="2484816"/>
            <a:ext cx="1378651" cy="1140156"/>
          </a:xfrm>
          <a:prstGeom prst="rect">
            <a:avLst/>
          </a:prstGeom>
        </p:spPr>
      </p:pic>
      <p:pic>
        <p:nvPicPr>
          <p:cNvPr id="13" name="Рисунок 12" descr="Бумажник">
            <a:extLst>
              <a:ext uri="{FF2B5EF4-FFF2-40B4-BE49-F238E27FC236}">
                <a16:creationId xmlns:a16="http://schemas.microsoft.com/office/drawing/2014/main" id="{7FC48D9D-F385-4666-97D0-924231B56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3797" y="2134386"/>
            <a:ext cx="3052855" cy="2199978"/>
          </a:xfrm>
          <a:prstGeom prst="rect">
            <a:avLst/>
          </a:prstGeom>
        </p:spPr>
      </p:pic>
      <p:pic>
        <p:nvPicPr>
          <p:cNvPr id="15" name="Рисунок 14" descr="Золотые слитки">
            <a:extLst>
              <a:ext uri="{FF2B5EF4-FFF2-40B4-BE49-F238E27FC236}">
                <a16:creationId xmlns:a16="http://schemas.microsoft.com/office/drawing/2014/main" id="{8BE18A97-B663-4B34-889D-E1CBCEA7D2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55692">
            <a:off x="8922947" y="2989382"/>
            <a:ext cx="1418266" cy="1493309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Золотые монеты">
                <a:extLst>
                  <a:ext uri="{FF2B5EF4-FFF2-40B4-BE49-F238E27FC236}">
                    <a16:creationId xmlns:a16="http://schemas.microsoft.com/office/drawing/2014/main" id="{A17493BB-A635-4F3B-A099-52E8581A7F1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0730507"/>
                  </p:ext>
                </p:extLst>
              </p:nvPr>
            </p:nvGraphicFramePr>
            <p:xfrm>
              <a:off x="2563602" y="3577968"/>
              <a:ext cx="1921086" cy="2130313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921086" cy="2130313"/>
                    </a:xfrm>
                    <a:prstGeom prst="rect">
                      <a:avLst/>
                    </a:prstGeom>
                  </am3d:spPr>
                  <am3d:camera>
                    <am3d:pos x="0" y="0" z="663161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73461" d="1000000"/>
                    <am3d:preTrans dx="723681" dy="-10108787" dz="6133181"/>
                    <am3d:scale>
                      <am3d:sx n="1000000" d="1000000"/>
                      <am3d:sy n="1000000" d="1000000"/>
                      <am3d:sz n="1000000" d="1000000"/>
                    </am3d:scale>
                    <am3d:rot ax="2530471" ay="1153164" az="996334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7770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Золотые монеты">
                <a:extLst>
                  <a:ext uri="{FF2B5EF4-FFF2-40B4-BE49-F238E27FC236}">
                    <a16:creationId xmlns:a16="http://schemas.microsoft.com/office/drawing/2014/main" id="{A17493BB-A635-4F3B-A099-52E8581A7F1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63602" y="3577968"/>
                <a:ext cx="1921086" cy="21303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4427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269</Words>
  <Application>Microsoft Office PowerPoint</Application>
  <PresentationFormat>Широкоэкранный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Історія грошей</vt:lpstr>
      <vt:lpstr>Перша форма грошей</vt:lpstr>
      <vt:lpstr>Монети</vt:lpstr>
      <vt:lpstr>Паперові гроші</vt:lpstr>
      <vt:lpstr>Золотовалютний стандарт</vt:lpstr>
      <vt:lpstr>Функції грошей</vt:lpstr>
      <vt:lpstr>Засіб обміну</vt:lpstr>
      <vt:lpstr>Засіб накопичення</vt:lpstr>
      <vt:lpstr>Засіб платежу</vt:lpstr>
      <vt:lpstr>Сучасні гроші</vt:lpstr>
      <vt:lpstr>Електроні гроші</vt:lpstr>
      <vt:lpstr>Криптовалюта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грошей</dc:title>
  <dc:creator>ПК</dc:creator>
  <cp:lastModifiedBy>ПК</cp:lastModifiedBy>
  <cp:revision>1</cp:revision>
  <dcterms:created xsi:type="dcterms:W3CDTF">2024-10-17T17:21:19Z</dcterms:created>
  <dcterms:modified xsi:type="dcterms:W3CDTF">2024-10-17T19:46:29Z</dcterms:modified>
</cp:coreProperties>
</file>