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-8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6AD5-5695-4753-B069-AD904DB21F29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288-0767-4727-B255-84C6FFC44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6AD5-5695-4753-B069-AD904DB21F29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288-0767-4727-B255-84C6FFC44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6AD5-5695-4753-B069-AD904DB21F29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288-0767-4727-B255-84C6FFC44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6AD5-5695-4753-B069-AD904DB21F29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288-0767-4727-B255-84C6FFC44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6AD5-5695-4753-B069-AD904DB21F29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288-0767-4727-B255-84C6FFC44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6AD5-5695-4753-B069-AD904DB21F29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288-0767-4727-B255-84C6FFC44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6AD5-5695-4753-B069-AD904DB21F29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288-0767-4727-B255-84C6FFC44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6AD5-5695-4753-B069-AD904DB21F29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288-0767-4727-B255-84C6FFC44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6AD5-5695-4753-B069-AD904DB21F29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288-0767-4727-B255-84C6FFC44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6AD5-5695-4753-B069-AD904DB21F29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288-0767-4727-B255-84C6FFC44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6AD5-5695-4753-B069-AD904DB21F29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288-0767-4727-B255-84C6FFC44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86AD5-5695-4753-B069-AD904DB21F29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62288-0767-4727-B255-84C6FFC44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Шпалери 3д для Дитячої Кімнати Хлопчика Космос 254x184 См Три Планети  Галактика та Зірки (309P4)+клей — Купити на BIGL.UA ᐉ Зручна Доставка  (1217507899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14678" y="2714620"/>
            <a:ext cx="5786478" cy="2714644"/>
          </a:xfrm>
        </p:spPr>
        <p:txBody>
          <a:bodyPr>
            <a:normAutofit/>
          </a:bodyPr>
          <a:lstStyle/>
          <a:p>
            <a:r>
              <a:rPr lang="ru-RU" sz="6000" b="1" dirty="0" err="1">
                <a:solidFill>
                  <a:srgbClr val="FFFF00"/>
                </a:solidFill>
              </a:rPr>
              <a:t>Захопливий</a:t>
            </a:r>
            <a:r>
              <a:rPr lang="ru-RU" sz="6000" b="1" dirty="0">
                <a:solidFill>
                  <a:srgbClr val="FFFF00"/>
                </a:solidFill>
              </a:rPr>
              <a:t> </a:t>
            </a:r>
            <a:r>
              <a:rPr lang="ru-RU" sz="6000" b="1" dirty="0" err="1">
                <a:solidFill>
                  <a:srgbClr val="FFFF00"/>
                </a:solidFill>
              </a:rPr>
              <a:t>світ</a:t>
            </a:r>
            <a:r>
              <a:rPr lang="ru-RU" sz="6000" b="1" dirty="0">
                <a:solidFill>
                  <a:srgbClr val="FFFF00"/>
                </a:solidFill>
              </a:rPr>
              <a:t> космосу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5000628" cy="1000108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</a:rPr>
              <a:t>Рената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Загідулліна</a:t>
            </a:r>
            <a:r>
              <a:rPr lang="ru-RU" sz="2800" b="1" dirty="0" smtClean="0">
                <a:solidFill>
                  <a:schemeClr val="bg1"/>
                </a:solidFill>
              </a:rPr>
              <a:t>   5-Б </a:t>
            </a:r>
            <a:r>
              <a:rPr lang="ru-RU" sz="2800" b="1" dirty="0" err="1" smtClean="0">
                <a:solidFill>
                  <a:schemeClr val="bg1"/>
                </a:solidFill>
              </a:rPr>
              <a:t>клас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  </a:t>
            </a:r>
            <a:r>
              <a:rPr lang="ru-RU" sz="2800" b="1" dirty="0" err="1" smtClean="0">
                <a:solidFill>
                  <a:schemeClr val="bg1"/>
                </a:solidFill>
              </a:rPr>
              <a:t>Ліцей</a:t>
            </a:r>
            <a:r>
              <a:rPr lang="ru-RU" sz="2800" b="1" dirty="0" smtClean="0">
                <a:solidFill>
                  <a:schemeClr val="bg1"/>
                </a:solidFill>
              </a:rPr>
              <a:t> №2 </a:t>
            </a:r>
            <a:r>
              <a:rPr lang="ru-RU" sz="2800" b="1" dirty="0" err="1" smtClean="0">
                <a:solidFill>
                  <a:schemeClr val="bg1"/>
                </a:solidFill>
              </a:rPr>
              <a:t>Таврійської</a:t>
            </a:r>
            <a:r>
              <a:rPr lang="ru-RU" sz="2800" b="1" dirty="0" smtClean="0">
                <a:solidFill>
                  <a:schemeClr val="bg1"/>
                </a:solidFill>
              </a:rPr>
              <a:t> МР </a:t>
            </a:r>
            <a:r>
              <a:rPr lang="ru-RU" sz="2800" b="1" dirty="0" err="1" smtClean="0">
                <a:solidFill>
                  <a:schemeClr val="bg1"/>
                </a:solidFill>
              </a:rPr>
              <a:t>Херсонської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області</a:t>
            </a:r>
            <a:r>
              <a:rPr lang="ru-RU" sz="2800" dirty="0" smtClean="0">
                <a:solidFill>
                  <a:srgbClr val="00B0F0"/>
                </a:solidFill>
              </a:rPr>
              <a:t/>
            </a:r>
            <a:br>
              <a:rPr lang="ru-RU" sz="2800" dirty="0" smtClean="0">
                <a:solidFill>
                  <a:srgbClr val="00B0F0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ы Космоса, Звездное Небо — Walldec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000240"/>
            <a:ext cx="8929718" cy="2143140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chemeClr val="bg1"/>
                </a:solidFill>
              </a:rPr>
              <a:t>Чи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хотіли</a:t>
            </a:r>
            <a:r>
              <a:rPr lang="ru-RU" b="1" dirty="0">
                <a:solidFill>
                  <a:schemeClr val="bg1"/>
                </a:solidFill>
              </a:rPr>
              <a:t> б </a:t>
            </a:r>
            <a:r>
              <a:rPr lang="ru-RU" b="1" dirty="0" err="1">
                <a:solidFill>
                  <a:schemeClr val="bg1"/>
                </a:solidFill>
              </a:rPr>
              <a:t>ви</a:t>
            </a:r>
            <a:r>
              <a:rPr lang="ru-RU" b="1" dirty="0">
                <a:solidFill>
                  <a:schemeClr val="bg1"/>
                </a:solidFill>
              </a:rPr>
              <a:t> колись </a:t>
            </a:r>
            <a:r>
              <a:rPr lang="ru-RU" b="1" dirty="0" err="1">
                <a:solidFill>
                  <a:schemeClr val="bg1"/>
                </a:solidFill>
              </a:rPr>
              <a:t>полетіти</a:t>
            </a:r>
            <a:r>
              <a:rPr lang="ru-RU" b="1" dirty="0">
                <a:solidFill>
                  <a:schemeClr val="bg1"/>
                </a:solidFill>
              </a:rPr>
              <a:t> в космос </a:t>
            </a:r>
            <a:r>
              <a:rPr lang="ru-RU" b="1" dirty="0" err="1">
                <a:solidFill>
                  <a:schemeClr val="bg1"/>
                </a:solidFill>
              </a:rPr>
              <a:t>і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побачити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інші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планети</a:t>
            </a:r>
            <a:r>
              <a:rPr lang="ru-RU" b="1" dirty="0">
                <a:solidFill>
                  <a:schemeClr val="bg1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Обои космическое пространство, космос, Галактика, астрономический объект,  Млечный Путь Full HD, HDTV, 1080p 16:9 бесплатно, заставка 1920x1080 -  скачать картинки 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7534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543956" cy="1071546"/>
          </a:xfrm>
        </p:spPr>
        <p:txBody>
          <a:bodyPr/>
          <a:lstStyle/>
          <a:p>
            <a:r>
              <a:rPr lang="ru-RU" dirty="0" err="1">
                <a:solidFill>
                  <a:srgbClr val="FF0000"/>
                </a:solidFill>
              </a:rPr>
              <a:t>Що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таке</a:t>
            </a:r>
            <a:r>
              <a:rPr lang="ru-RU" dirty="0">
                <a:solidFill>
                  <a:srgbClr val="FF0000"/>
                </a:solidFill>
              </a:rPr>
              <a:t> космос?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4214818"/>
            <a:ext cx="4857784" cy="264318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900" dirty="0" smtClean="0">
                <a:solidFill>
                  <a:schemeClr val="bg1"/>
                </a:solidFill>
              </a:rPr>
              <a:t>Космос — </a:t>
            </a:r>
            <a:r>
              <a:rPr lang="ru-RU" sz="1900" dirty="0" err="1" smtClean="0">
                <a:solidFill>
                  <a:schemeClr val="bg1"/>
                </a:solidFill>
              </a:rPr>
              <a:t>це</a:t>
            </a:r>
            <a:r>
              <a:rPr lang="ru-RU" sz="1900" dirty="0" smtClean="0">
                <a:solidFill>
                  <a:schemeClr val="bg1"/>
                </a:solidFill>
              </a:rPr>
              <a:t> не просто </a:t>
            </a:r>
            <a:r>
              <a:rPr lang="ru-RU" sz="1900" dirty="0" err="1" smtClean="0">
                <a:solidFill>
                  <a:schemeClr val="bg1"/>
                </a:solidFill>
              </a:rPr>
              <a:t>порожнеча</a:t>
            </a:r>
            <a:r>
              <a:rPr lang="ru-RU" sz="1900" dirty="0" smtClean="0">
                <a:solidFill>
                  <a:schemeClr val="bg1"/>
                </a:solidFill>
              </a:rPr>
              <a:t>. </a:t>
            </a:r>
            <a:r>
              <a:rPr lang="ru-RU" sz="1900" dirty="0" err="1" smtClean="0">
                <a:solidFill>
                  <a:schemeClr val="bg1"/>
                </a:solidFill>
              </a:rPr>
              <a:t>Це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величезний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простір</a:t>
            </a:r>
            <a:r>
              <a:rPr lang="ru-RU" sz="1900" dirty="0" smtClean="0">
                <a:solidFill>
                  <a:schemeClr val="bg1"/>
                </a:solidFill>
              </a:rPr>
              <a:t>, де </a:t>
            </a:r>
            <a:r>
              <a:rPr lang="ru-RU" sz="1900" dirty="0" err="1" smtClean="0">
                <a:solidFill>
                  <a:schemeClr val="bg1"/>
                </a:solidFill>
              </a:rPr>
              <a:t>відбуваються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неймовірні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явища</a:t>
            </a:r>
            <a:r>
              <a:rPr lang="ru-RU" sz="1900" dirty="0" smtClean="0">
                <a:solidFill>
                  <a:schemeClr val="bg1"/>
                </a:solidFill>
              </a:rPr>
              <a:t>: </a:t>
            </a:r>
            <a:r>
              <a:rPr lang="ru-RU" sz="1900" dirty="0" err="1" smtClean="0">
                <a:solidFill>
                  <a:schemeClr val="bg1"/>
                </a:solidFill>
              </a:rPr>
              <a:t>вибухи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наднових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зірок</a:t>
            </a:r>
            <a:r>
              <a:rPr lang="ru-RU" sz="1900" dirty="0" smtClean="0">
                <a:solidFill>
                  <a:schemeClr val="bg1"/>
                </a:solidFill>
              </a:rPr>
              <a:t>, </a:t>
            </a:r>
            <a:r>
              <a:rPr lang="ru-RU" sz="1900" dirty="0" err="1" smtClean="0">
                <a:solidFill>
                  <a:schemeClr val="bg1"/>
                </a:solidFill>
              </a:rPr>
              <a:t>народження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нових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зірок</a:t>
            </a:r>
            <a:r>
              <a:rPr lang="ru-RU" sz="1900" dirty="0" smtClean="0">
                <a:solidFill>
                  <a:schemeClr val="bg1"/>
                </a:solidFill>
              </a:rPr>
              <a:t>, </a:t>
            </a:r>
            <a:r>
              <a:rPr lang="ru-RU" sz="1900" dirty="0" err="1" smtClean="0">
                <a:solidFill>
                  <a:schemeClr val="bg1"/>
                </a:solidFill>
              </a:rPr>
              <a:t>обертання</a:t>
            </a:r>
            <a:r>
              <a:rPr lang="ru-RU" sz="1900" dirty="0" smtClean="0">
                <a:solidFill>
                  <a:schemeClr val="bg1"/>
                </a:solidFill>
              </a:rPr>
              <a:t> планет </a:t>
            </a:r>
            <a:r>
              <a:rPr lang="ru-RU" sz="1900" dirty="0" err="1" smtClean="0">
                <a:solidFill>
                  <a:schemeClr val="bg1"/>
                </a:solidFill>
              </a:rPr>
              <a:t>і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чорні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діри</a:t>
            </a:r>
            <a:r>
              <a:rPr lang="ru-RU" sz="1900" dirty="0" smtClean="0">
                <a:solidFill>
                  <a:schemeClr val="bg1"/>
                </a:solidFill>
              </a:rPr>
              <a:t>, </a:t>
            </a:r>
            <a:r>
              <a:rPr lang="ru-RU" sz="1900" dirty="0" err="1" smtClean="0">
                <a:solidFill>
                  <a:schemeClr val="bg1"/>
                </a:solidFill>
              </a:rPr>
              <a:t>які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змінюють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простір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і</a:t>
            </a:r>
            <a:r>
              <a:rPr lang="ru-RU" sz="1900" dirty="0" smtClean="0">
                <a:solidFill>
                  <a:schemeClr val="bg1"/>
                </a:solidFill>
              </a:rPr>
              <a:t> час. </a:t>
            </a:r>
            <a:r>
              <a:rPr lang="ru-RU" sz="1900" dirty="0" err="1" smtClean="0">
                <a:solidFill>
                  <a:schemeClr val="bg1"/>
                </a:solidFill>
              </a:rPr>
              <a:t>Хоча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здається</a:t>
            </a:r>
            <a:r>
              <a:rPr lang="ru-RU" sz="1900" dirty="0" smtClean="0">
                <a:solidFill>
                  <a:schemeClr val="bg1"/>
                </a:solidFill>
              </a:rPr>
              <a:t>, </a:t>
            </a:r>
            <a:r>
              <a:rPr lang="ru-RU" sz="1900" dirty="0" err="1" smtClean="0">
                <a:solidFill>
                  <a:schemeClr val="bg1"/>
                </a:solidFill>
              </a:rPr>
              <a:t>що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це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темний</a:t>
            </a:r>
            <a:r>
              <a:rPr lang="ru-RU" sz="1900" dirty="0" smtClean="0">
                <a:solidFill>
                  <a:schemeClr val="bg1"/>
                </a:solidFill>
              </a:rPr>
              <a:t> вакуум, </a:t>
            </a:r>
            <a:r>
              <a:rPr lang="ru-RU" sz="1900" dirty="0" err="1" smtClean="0">
                <a:solidFill>
                  <a:schemeClr val="bg1"/>
                </a:solidFill>
              </a:rPr>
              <a:t>насправді</a:t>
            </a:r>
            <a:r>
              <a:rPr lang="ru-RU" sz="1900" dirty="0" smtClean="0">
                <a:solidFill>
                  <a:schemeClr val="bg1"/>
                </a:solidFill>
              </a:rPr>
              <a:t> космос </a:t>
            </a:r>
            <a:r>
              <a:rPr lang="ru-RU" sz="1900" dirty="0" err="1" smtClean="0">
                <a:solidFill>
                  <a:schemeClr val="bg1"/>
                </a:solidFill>
              </a:rPr>
              <a:t>переповнений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енергією</a:t>
            </a:r>
            <a:r>
              <a:rPr lang="ru-RU" sz="1900" dirty="0" smtClean="0">
                <a:solidFill>
                  <a:schemeClr val="bg1"/>
                </a:solidFill>
              </a:rPr>
              <a:t>, </a:t>
            </a:r>
            <a:r>
              <a:rPr lang="ru-RU" sz="1900" dirty="0" err="1" smtClean="0">
                <a:solidFill>
                  <a:schemeClr val="bg1"/>
                </a:solidFill>
              </a:rPr>
              <a:t>таємницями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і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дивовижними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 err="1" smtClean="0">
                <a:solidFill>
                  <a:schemeClr val="bg1"/>
                </a:solidFill>
              </a:rPr>
              <a:t>процесами</a:t>
            </a:r>
            <a:r>
              <a:rPr lang="ru-RU" sz="1900" dirty="0" smtClean="0">
                <a:solidFill>
                  <a:schemeClr val="bg1"/>
                </a:solidFill>
              </a:rPr>
              <a:t>.</a:t>
            </a:r>
            <a:endParaRPr lang="ru-RU" sz="1900" dirty="0">
              <a:solidFill>
                <a:schemeClr val="bg1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42844" y="1071546"/>
            <a:ext cx="3357586" cy="31432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Космос –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весь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простір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що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оточує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Землю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Він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дуже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великий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і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містить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мільярди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зірок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планет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і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галактик.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35 цікавих фактів про Сонячну систему ᐈ faktypro.com.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072594" cy="85725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Наша </a:t>
            </a:r>
            <a:r>
              <a:rPr lang="ru-RU" dirty="0" err="1">
                <a:solidFill>
                  <a:srgbClr val="FFFF00"/>
                </a:solidFill>
              </a:rPr>
              <a:t>Сонячна</a:t>
            </a:r>
            <a:r>
              <a:rPr lang="ru-RU" dirty="0">
                <a:solidFill>
                  <a:srgbClr val="FFFF00"/>
                </a:solidFill>
              </a:rPr>
              <a:t> система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928670"/>
            <a:ext cx="8215338" cy="11430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>
                <a:solidFill>
                  <a:schemeClr val="bg1"/>
                </a:solidFill>
              </a:rPr>
              <a:t>Наша </a:t>
            </a:r>
            <a:r>
              <a:rPr lang="ru-RU" sz="1600" dirty="0" err="1">
                <a:solidFill>
                  <a:schemeClr val="bg1"/>
                </a:solidFill>
              </a:rPr>
              <a:t>Сонячна</a:t>
            </a:r>
            <a:r>
              <a:rPr lang="ru-RU" sz="1600" dirty="0">
                <a:solidFill>
                  <a:schemeClr val="bg1"/>
                </a:solidFill>
              </a:rPr>
              <a:t> система </a:t>
            </a:r>
            <a:r>
              <a:rPr lang="ru-RU" sz="1600" dirty="0" err="1">
                <a:solidFill>
                  <a:schemeClr val="bg1"/>
                </a:solidFill>
              </a:rPr>
              <a:t>складається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з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Сонця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і</a:t>
            </a:r>
            <a:r>
              <a:rPr lang="ru-RU" sz="1600" dirty="0">
                <a:solidFill>
                  <a:schemeClr val="bg1"/>
                </a:solidFill>
              </a:rPr>
              <a:t> восьми планет, </a:t>
            </a:r>
            <a:r>
              <a:rPr lang="ru-RU" sz="1600" dirty="0" err="1">
                <a:solidFill>
                  <a:schemeClr val="bg1"/>
                </a:solidFill>
              </a:rPr>
              <a:t>що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обертаються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навколо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нього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: </a:t>
            </a:r>
            <a:r>
              <a:rPr lang="ru-RU" sz="1600" dirty="0" err="1">
                <a:solidFill>
                  <a:schemeClr val="bg1"/>
                </a:solidFill>
              </a:rPr>
              <a:t>Меркурій</a:t>
            </a:r>
            <a:r>
              <a:rPr lang="ru-RU" sz="1600" dirty="0">
                <a:solidFill>
                  <a:schemeClr val="bg1"/>
                </a:solidFill>
              </a:rPr>
              <a:t>, Венера, Земля, Марс, </a:t>
            </a:r>
            <a:r>
              <a:rPr lang="ru-RU" sz="1600" dirty="0" err="1">
                <a:solidFill>
                  <a:schemeClr val="bg1"/>
                </a:solidFill>
              </a:rPr>
              <a:t>Юпітер</a:t>
            </a:r>
            <a:r>
              <a:rPr lang="ru-RU" sz="1600" dirty="0">
                <a:solidFill>
                  <a:schemeClr val="bg1"/>
                </a:solidFill>
              </a:rPr>
              <a:t>, Сатурн, Уран, Нептун.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 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357686" y="4857760"/>
            <a:ext cx="4481514" cy="1420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3786190"/>
            <a:ext cx="578647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>
                <a:solidFill>
                  <a:srgbClr val="FFFF00"/>
                </a:solidFill>
              </a:rPr>
              <a:t>Меркурій</a:t>
            </a:r>
            <a:r>
              <a:rPr lang="ru-RU" sz="1600" dirty="0" smtClean="0">
                <a:solidFill>
                  <a:srgbClr val="FFFF00"/>
                </a:solidFill>
              </a:rPr>
              <a:t>: </a:t>
            </a:r>
            <a:r>
              <a:rPr lang="ru-RU" sz="1600" dirty="0" err="1" smtClean="0">
                <a:solidFill>
                  <a:srgbClr val="FFFF00"/>
                </a:solidFill>
              </a:rPr>
              <a:t>Найближча</a:t>
            </a:r>
            <a:r>
              <a:rPr lang="ru-RU" sz="1600" dirty="0" smtClean="0">
                <a:solidFill>
                  <a:srgbClr val="FFFF00"/>
                </a:solidFill>
              </a:rPr>
              <a:t> до </a:t>
            </a:r>
            <a:r>
              <a:rPr lang="ru-RU" sz="1600" dirty="0" err="1" smtClean="0">
                <a:solidFill>
                  <a:srgbClr val="FFFF00"/>
                </a:solidFill>
              </a:rPr>
              <a:t>Сонця</a:t>
            </a:r>
            <a:r>
              <a:rPr lang="ru-RU" sz="1600" dirty="0" smtClean="0">
                <a:solidFill>
                  <a:srgbClr val="FFFF00"/>
                </a:solidFill>
              </a:rPr>
              <a:t>, </a:t>
            </a:r>
            <a:r>
              <a:rPr lang="ru-RU" sz="1600" dirty="0" err="1" smtClean="0">
                <a:solidFill>
                  <a:srgbClr val="FFFF00"/>
                </a:solidFill>
              </a:rPr>
              <a:t>немає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атмосфери</a:t>
            </a:r>
            <a:r>
              <a:rPr lang="ru-RU" sz="1600" dirty="0" smtClean="0">
                <a:solidFill>
                  <a:srgbClr val="FFFF00"/>
                </a:solidFill>
              </a:rPr>
              <a:t>, день </a:t>
            </a:r>
            <a:r>
              <a:rPr lang="ru-RU" sz="1600" dirty="0" err="1" smtClean="0">
                <a:solidFill>
                  <a:srgbClr val="FFFF00"/>
                </a:solidFill>
              </a:rPr>
              <a:t>і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ніч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мають</a:t>
            </a:r>
            <a:endParaRPr lang="ru-RU" sz="1600" dirty="0" smtClean="0">
              <a:solidFill>
                <a:srgbClr val="FFFF00"/>
              </a:solidFill>
            </a:endParaRPr>
          </a:p>
          <a:p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екстремальні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температури</a:t>
            </a:r>
            <a:r>
              <a:rPr lang="ru-RU" sz="1600" dirty="0" smtClean="0">
                <a:solidFill>
                  <a:srgbClr val="FFFF00"/>
                </a:solidFill>
              </a:rPr>
              <a:t>.</a:t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smtClean="0">
                <a:solidFill>
                  <a:srgbClr val="FFFF00"/>
                </a:solidFill>
              </a:rPr>
              <a:t>Венера: </a:t>
            </a:r>
            <a:r>
              <a:rPr lang="ru-RU" sz="1600" dirty="0" err="1" smtClean="0">
                <a:solidFill>
                  <a:srgbClr val="FFFF00"/>
                </a:solidFill>
              </a:rPr>
              <a:t>Найгарячіша</a:t>
            </a:r>
            <a:r>
              <a:rPr lang="ru-RU" sz="1600" dirty="0" smtClean="0">
                <a:solidFill>
                  <a:srgbClr val="FFFF00"/>
                </a:solidFill>
              </a:rPr>
              <a:t> через </a:t>
            </a:r>
            <a:r>
              <a:rPr lang="ru-RU" sz="1600" dirty="0" err="1" smtClean="0">
                <a:solidFill>
                  <a:srgbClr val="FFFF00"/>
                </a:solidFill>
              </a:rPr>
              <a:t>парниковий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ефект</a:t>
            </a:r>
            <a:r>
              <a:rPr lang="ru-RU" sz="1600" dirty="0" smtClean="0">
                <a:solidFill>
                  <a:srgbClr val="FFFF00"/>
                </a:solidFill>
              </a:rPr>
              <a:t>, хмари </a:t>
            </a:r>
            <a:r>
              <a:rPr lang="ru-RU" sz="1600" dirty="0" err="1" smtClean="0">
                <a:solidFill>
                  <a:srgbClr val="FFFF00"/>
                </a:solidFill>
              </a:rPr>
              <a:t>з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сірчаної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кислоти</a:t>
            </a:r>
            <a:r>
              <a:rPr lang="ru-RU" sz="1600" dirty="0" smtClean="0">
                <a:solidFill>
                  <a:srgbClr val="FFFF00"/>
                </a:solidFill>
              </a:rPr>
              <a:t>.</a:t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smtClean="0">
                <a:solidFill>
                  <a:srgbClr val="FFFF00"/>
                </a:solidFill>
              </a:rPr>
              <a:t>Земля: </a:t>
            </a:r>
            <a:r>
              <a:rPr lang="ru-RU" sz="1600" dirty="0" err="1" smtClean="0">
                <a:solidFill>
                  <a:srgbClr val="FFFF00"/>
                </a:solidFill>
              </a:rPr>
              <a:t>Єдина</a:t>
            </a:r>
            <a:r>
              <a:rPr lang="ru-RU" sz="1600" dirty="0" smtClean="0">
                <a:solidFill>
                  <a:srgbClr val="FFFF00"/>
                </a:solidFill>
              </a:rPr>
              <a:t> планета </a:t>
            </a:r>
            <a:r>
              <a:rPr lang="ru-RU" sz="1600" dirty="0" err="1" smtClean="0">
                <a:solidFill>
                  <a:srgbClr val="FFFF00"/>
                </a:solidFill>
              </a:rPr>
              <a:t>з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життям</a:t>
            </a:r>
            <a:r>
              <a:rPr lang="ru-RU" sz="1600" dirty="0" smtClean="0">
                <a:solidFill>
                  <a:srgbClr val="FFFF00"/>
                </a:solidFill>
              </a:rPr>
              <a:t>, 70% </a:t>
            </a:r>
            <a:r>
              <a:rPr lang="ru-RU" sz="1600" dirty="0" err="1" smtClean="0">
                <a:solidFill>
                  <a:srgbClr val="FFFF00"/>
                </a:solidFill>
              </a:rPr>
              <a:t>поверхні</a:t>
            </a:r>
            <a:r>
              <a:rPr lang="ru-RU" sz="1600" dirty="0" smtClean="0">
                <a:solidFill>
                  <a:srgbClr val="FFFF00"/>
                </a:solidFill>
              </a:rPr>
              <a:t> — вода.</a:t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smtClean="0">
                <a:solidFill>
                  <a:srgbClr val="FFFF00"/>
                </a:solidFill>
              </a:rPr>
              <a:t>Марс: </a:t>
            </a:r>
            <a:r>
              <a:rPr lang="ru-RU" sz="1600" dirty="0" err="1" smtClean="0">
                <a:solidFill>
                  <a:srgbClr val="FFFF00"/>
                </a:solidFill>
              </a:rPr>
              <a:t>Найвищий</a:t>
            </a:r>
            <a:r>
              <a:rPr lang="ru-RU" sz="1600" dirty="0" smtClean="0">
                <a:solidFill>
                  <a:srgbClr val="FFFF00"/>
                </a:solidFill>
              </a:rPr>
              <a:t> вулкан </a:t>
            </a:r>
            <a:r>
              <a:rPr lang="ru-RU" sz="1600" dirty="0" err="1" smtClean="0">
                <a:solidFill>
                  <a:srgbClr val="FFFF00"/>
                </a:solidFill>
              </a:rPr>
              <a:t>Олімп</a:t>
            </a:r>
            <a:r>
              <a:rPr lang="ru-RU" sz="1600" dirty="0" smtClean="0">
                <a:solidFill>
                  <a:srgbClr val="FFFF00"/>
                </a:solidFill>
              </a:rPr>
              <a:t> (22 км), </a:t>
            </a:r>
            <a:r>
              <a:rPr lang="ru-RU" sz="1600" dirty="0" err="1" smtClean="0">
                <a:solidFill>
                  <a:srgbClr val="FFFF00"/>
                </a:solidFill>
              </a:rPr>
              <a:t>планетарні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пилові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бурі</a:t>
            </a:r>
            <a:r>
              <a:rPr lang="ru-RU" sz="1600" dirty="0" smtClean="0">
                <a:solidFill>
                  <a:srgbClr val="FFFF00"/>
                </a:solidFill>
              </a:rPr>
              <a:t>.</a:t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err="1" smtClean="0">
                <a:solidFill>
                  <a:srgbClr val="FFFF00"/>
                </a:solidFill>
              </a:rPr>
              <a:t>Юпітер</a:t>
            </a:r>
            <a:r>
              <a:rPr lang="ru-RU" sz="1600" dirty="0" smtClean="0">
                <a:solidFill>
                  <a:srgbClr val="FFFF00"/>
                </a:solidFill>
              </a:rPr>
              <a:t>: </a:t>
            </a:r>
            <a:r>
              <a:rPr lang="ru-RU" sz="1600" dirty="0" err="1" smtClean="0">
                <a:solidFill>
                  <a:srgbClr val="FFFF00"/>
                </a:solidFill>
              </a:rPr>
              <a:t>Найбільша</a:t>
            </a:r>
            <a:r>
              <a:rPr lang="ru-RU" sz="1600" dirty="0" smtClean="0">
                <a:solidFill>
                  <a:srgbClr val="FFFF00"/>
                </a:solidFill>
              </a:rPr>
              <a:t> планета, Великий </a:t>
            </a:r>
            <a:r>
              <a:rPr lang="ru-RU" sz="1600" dirty="0" err="1" smtClean="0">
                <a:solidFill>
                  <a:srgbClr val="FFFF00"/>
                </a:solidFill>
              </a:rPr>
              <a:t>Червоний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Плям</a:t>
            </a:r>
            <a:r>
              <a:rPr lang="ru-RU" sz="1600" dirty="0" smtClean="0">
                <a:solidFill>
                  <a:srgbClr val="FFFF00"/>
                </a:solidFill>
              </a:rPr>
              <a:t> — ураган.</a:t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smtClean="0">
                <a:solidFill>
                  <a:srgbClr val="FFFF00"/>
                </a:solidFill>
              </a:rPr>
              <a:t>Сатурн: </a:t>
            </a:r>
            <a:r>
              <a:rPr lang="ru-RU" sz="1600" dirty="0" err="1" smtClean="0">
                <a:solidFill>
                  <a:srgbClr val="FFFF00"/>
                </a:solidFill>
              </a:rPr>
              <a:t>Знамениті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кільця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з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льоду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і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каміння</a:t>
            </a:r>
            <a:r>
              <a:rPr lang="ru-RU" sz="1600" dirty="0" smtClean="0">
                <a:solidFill>
                  <a:srgbClr val="FFFF00"/>
                </a:solidFill>
              </a:rPr>
              <a:t>, </a:t>
            </a:r>
            <a:r>
              <a:rPr lang="ru-RU" sz="1600" dirty="0" err="1" smtClean="0">
                <a:solidFill>
                  <a:srgbClr val="FFFF00"/>
                </a:solidFill>
              </a:rPr>
              <a:t>понад</a:t>
            </a:r>
            <a:r>
              <a:rPr lang="ru-RU" sz="1600" dirty="0" smtClean="0">
                <a:solidFill>
                  <a:srgbClr val="FFFF00"/>
                </a:solidFill>
              </a:rPr>
              <a:t> 80 </a:t>
            </a:r>
            <a:r>
              <a:rPr lang="ru-RU" sz="1600" dirty="0" err="1" smtClean="0">
                <a:solidFill>
                  <a:srgbClr val="FFFF00"/>
                </a:solidFill>
              </a:rPr>
              <a:t>супутників</a:t>
            </a:r>
            <a:r>
              <a:rPr lang="ru-RU" sz="1600" dirty="0" smtClean="0">
                <a:solidFill>
                  <a:srgbClr val="FFFF00"/>
                </a:solidFill>
              </a:rPr>
              <a:t>.</a:t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smtClean="0">
                <a:solidFill>
                  <a:srgbClr val="FFFF00"/>
                </a:solidFill>
              </a:rPr>
              <a:t>Уран: </a:t>
            </a:r>
            <a:r>
              <a:rPr lang="ru-RU" sz="1600" dirty="0" err="1" smtClean="0">
                <a:solidFill>
                  <a:srgbClr val="FFFF00"/>
                </a:solidFill>
              </a:rPr>
              <a:t>Обертається</a:t>
            </a:r>
            <a:r>
              <a:rPr lang="ru-RU" sz="1600" dirty="0" smtClean="0">
                <a:solidFill>
                  <a:srgbClr val="FFFF00"/>
                </a:solidFill>
              </a:rPr>
              <a:t> "на </a:t>
            </a:r>
            <a:r>
              <a:rPr lang="ru-RU" sz="1600" dirty="0" err="1" smtClean="0">
                <a:solidFill>
                  <a:srgbClr val="FFFF00"/>
                </a:solidFill>
              </a:rPr>
              <a:t>боці</a:t>
            </a:r>
            <a:r>
              <a:rPr lang="ru-RU" sz="1600" dirty="0" smtClean="0">
                <a:solidFill>
                  <a:srgbClr val="FFFF00"/>
                </a:solidFill>
              </a:rPr>
              <a:t>", </a:t>
            </a:r>
            <a:r>
              <a:rPr lang="ru-RU" sz="1600" dirty="0" err="1" smtClean="0">
                <a:solidFill>
                  <a:srgbClr val="FFFF00"/>
                </a:solidFill>
              </a:rPr>
              <a:t>синьо-зелений</a:t>
            </a:r>
            <a:r>
              <a:rPr lang="ru-RU" sz="1600" dirty="0" smtClean="0">
                <a:solidFill>
                  <a:srgbClr val="FFFF00"/>
                </a:solidFill>
              </a:rPr>
              <a:t> через метан.</a:t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smtClean="0">
                <a:solidFill>
                  <a:srgbClr val="FFFF00"/>
                </a:solidFill>
              </a:rPr>
              <a:t>Нептун: </a:t>
            </a:r>
            <a:r>
              <a:rPr lang="ru-RU" sz="1600" dirty="0" err="1" smtClean="0">
                <a:solidFill>
                  <a:srgbClr val="FFFF00"/>
                </a:solidFill>
              </a:rPr>
              <a:t>Найвітряніша</a:t>
            </a:r>
            <a:r>
              <a:rPr lang="ru-RU" sz="1600" dirty="0" smtClean="0">
                <a:solidFill>
                  <a:srgbClr val="FFFF00"/>
                </a:solidFill>
              </a:rPr>
              <a:t> планета, </a:t>
            </a:r>
            <a:r>
              <a:rPr lang="ru-RU" sz="1600" dirty="0" err="1" smtClean="0">
                <a:solidFill>
                  <a:srgbClr val="FFFF00"/>
                </a:solidFill>
              </a:rPr>
              <a:t>бурі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з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темними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dirty="0" err="1" smtClean="0">
                <a:solidFill>
                  <a:srgbClr val="FFFF00"/>
                </a:solidFill>
              </a:rPr>
              <a:t>плямами</a:t>
            </a:r>
            <a:r>
              <a:rPr lang="ru-RU" sz="1600" dirty="0" smtClean="0">
                <a:solidFill>
                  <a:srgbClr val="FFFF00"/>
                </a:solidFill>
              </a:rPr>
              <a:t>.</a:t>
            </a:r>
            <a:endParaRPr lang="ru-RU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МКС ещё не пора на свалку&quot;. Учёный заверил, что Международную космическую  станцию можно сохрани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928670"/>
          </a:xfrm>
        </p:spPr>
        <p:txBody>
          <a:bodyPr/>
          <a:lstStyle/>
          <a:p>
            <a:r>
              <a:rPr lang="ru-RU" dirty="0" err="1">
                <a:solidFill>
                  <a:srgbClr val="FFFF00"/>
                </a:solidFill>
              </a:rPr>
              <a:t>Сучасні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космічні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дослідження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4000504"/>
            <a:ext cx="4143404" cy="307183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4800" dirty="0" smtClean="0">
                <a:solidFill>
                  <a:srgbClr val="FFFF00"/>
                </a:solidFill>
              </a:rPr>
              <a:t>Ось </a:t>
            </a:r>
            <a:r>
              <a:rPr lang="ru-RU" sz="4800" dirty="0" err="1" smtClean="0">
                <a:solidFill>
                  <a:srgbClr val="FFFF00"/>
                </a:solidFill>
              </a:rPr>
              <a:t>кілька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цікавих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космічних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місій</a:t>
            </a:r>
            <a:r>
              <a:rPr lang="ru-RU" sz="4800" dirty="0" smtClean="0">
                <a:solidFill>
                  <a:srgbClr val="FFFF00"/>
                </a:solidFill>
              </a:rPr>
              <a:t>:</a:t>
            </a:r>
          </a:p>
          <a:p>
            <a:pPr>
              <a:buNone/>
            </a:pPr>
            <a:r>
              <a:rPr lang="en-US" sz="4800" b="1" dirty="0" smtClean="0">
                <a:solidFill>
                  <a:srgbClr val="FFFF00"/>
                </a:solidFill>
              </a:rPr>
              <a:t>Perseverance (</a:t>
            </a:r>
            <a:r>
              <a:rPr lang="ru-RU" sz="4800" b="1" dirty="0" smtClean="0">
                <a:solidFill>
                  <a:srgbClr val="FFFF00"/>
                </a:solidFill>
              </a:rPr>
              <a:t>Марс):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Досліджує</a:t>
            </a:r>
            <a:r>
              <a:rPr lang="ru-RU" sz="4800" dirty="0" smtClean="0">
                <a:solidFill>
                  <a:srgbClr val="FFFF00"/>
                </a:solidFill>
              </a:rPr>
              <a:t> Марс у </a:t>
            </a:r>
            <a:r>
              <a:rPr lang="ru-RU" sz="4800" dirty="0" err="1" smtClean="0">
                <a:solidFill>
                  <a:srgbClr val="FFFF00"/>
                </a:solidFill>
              </a:rPr>
              <a:t>пошуках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слідів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давнього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життя</a:t>
            </a:r>
            <a:r>
              <a:rPr lang="ru-RU" sz="4800" dirty="0" smtClean="0">
                <a:solidFill>
                  <a:srgbClr val="FFFF00"/>
                </a:solidFill>
              </a:rPr>
              <a:t>, </a:t>
            </a:r>
            <a:r>
              <a:rPr lang="ru-RU" sz="4800" dirty="0" err="1" smtClean="0">
                <a:solidFill>
                  <a:srgbClr val="FFFF00"/>
                </a:solidFill>
              </a:rPr>
              <a:t>збирає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зразки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ґрунту</a:t>
            </a:r>
            <a:r>
              <a:rPr lang="ru-RU" sz="4800" dirty="0" smtClean="0">
                <a:solidFill>
                  <a:srgbClr val="FFFF00"/>
                </a:solidFill>
              </a:rPr>
              <a:t> для </a:t>
            </a:r>
            <a:r>
              <a:rPr lang="ru-RU" sz="4800" dirty="0" err="1" smtClean="0">
                <a:solidFill>
                  <a:srgbClr val="FFFF00"/>
                </a:solidFill>
              </a:rPr>
              <a:t>повернення</a:t>
            </a:r>
            <a:r>
              <a:rPr lang="ru-RU" sz="4800" dirty="0" smtClean="0">
                <a:solidFill>
                  <a:srgbClr val="FFFF00"/>
                </a:solidFill>
              </a:rPr>
              <a:t> на Землю.</a:t>
            </a:r>
          </a:p>
          <a:p>
            <a:pPr>
              <a:buNone/>
            </a:pPr>
            <a:r>
              <a:rPr lang="en-US" sz="4800" b="1" dirty="0" smtClean="0">
                <a:solidFill>
                  <a:srgbClr val="FFFF00"/>
                </a:solidFill>
              </a:rPr>
              <a:t>James Webb Space Telescope: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Вивчає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далекі</a:t>
            </a:r>
            <a:r>
              <a:rPr lang="ru-RU" sz="4800" dirty="0" smtClean="0">
                <a:solidFill>
                  <a:srgbClr val="FFFF00"/>
                </a:solidFill>
              </a:rPr>
              <a:t> галактики, </a:t>
            </a:r>
            <a:r>
              <a:rPr lang="ru-RU" sz="4800" dirty="0" err="1" smtClean="0">
                <a:solidFill>
                  <a:srgbClr val="FFFF00"/>
                </a:solidFill>
              </a:rPr>
              <a:t>зірки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і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планети</a:t>
            </a:r>
            <a:r>
              <a:rPr lang="ru-RU" sz="4800" dirty="0" smtClean="0">
                <a:solidFill>
                  <a:srgbClr val="FFFF00"/>
                </a:solidFill>
              </a:rPr>
              <a:t>, </a:t>
            </a:r>
            <a:r>
              <a:rPr lang="ru-RU" sz="4800" dirty="0" err="1" smtClean="0">
                <a:solidFill>
                  <a:srgbClr val="FFFF00"/>
                </a:solidFill>
              </a:rPr>
              <a:t>дозволяючи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зазирнути</a:t>
            </a:r>
            <a:r>
              <a:rPr lang="ru-RU" sz="4800" dirty="0" smtClean="0">
                <a:solidFill>
                  <a:srgbClr val="FFFF00"/>
                </a:solidFill>
              </a:rPr>
              <a:t> у </a:t>
            </a:r>
            <a:r>
              <a:rPr lang="ru-RU" sz="4800" dirty="0" err="1" smtClean="0">
                <a:solidFill>
                  <a:srgbClr val="FFFF00"/>
                </a:solidFill>
              </a:rPr>
              <a:t>минуле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Всесвіту</a:t>
            </a:r>
            <a:r>
              <a:rPr lang="ru-RU" sz="4800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en-US" sz="4800" b="1" dirty="0" smtClean="0">
                <a:solidFill>
                  <a:srgbClr val="FFFF00"/>
                </a:solidFill>
              </a:rPr>
              <a:t>Voyager 1 </a:t>
            </a:r>
            <a:r>
              <a:rPr lang="ru-RU" sz="4800" b="1" dirty="0" err="1" smtClean="0">
                <a:solidFill>
                  <a:srgbClr val="FFFF00"/>
                </a:solidFill>
              </a:rPr>
              <a:t>і</a:t>
            </a:r>
            <a:r>
              <a:rPr lang="ru-RU" sz="4800" b="1" dirty="0" smtClean="0">
                <a:solidFill>
                  <a:srgbClr val="FFFF00"/>
                </a:solidFill>
              </a:rPr>
              <a:t> 2: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Дослідили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межі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Сонячної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системи</a:t>
            </a:r>
            <a:r>
              <a:rPr lang="ru-RU" sz="4800" dirty="0" smtClean="0">
                <a:solidFill>
                  <a:srgbClr val="FFFF00"/>
                </a:solidFill>
              </a:rPr>
              <a:t>, зараз </a:t>
            </a:r>
            <a:r>
              <a:rPr lang="ru-RU" sz="4800" dirty="0" err="1" smtClean="0">
                <a:solidFill>
                  <a:srgbClr val="FFFF00"/>
                </a:solidFill>
              </a:rPr>
              <a:t>перебувають</a:t>
            </a:r>
            <a:r>
              <a:rPr lang="ru-RU" sz="4800" dirty="0" smtClean="0">
                <a:solidFill>
                  <a:srgbClr val="FFFF00"/>
                </a:solidFill>
              </a:rPr>
              <a:t> у </a:t>
            </a:r>
            <a:r>
              <a:rPr lang="ru-RU" sz="4800" dirty="0" err="1" smtClean="0">
                <a:solidFill>
                  <a:srgbClr val="FFFF00"/>
                </a:solidFill>
              </a:rPr>
              <a:t>міжзоряному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просторі</a:t>
            </a:r>
            <a:r>
              <a:rPr lang="ru-RU" sz="4800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en-US" sz="4800" b="1" dirty="0" smtClean="0">
                <a:solidFill>
                  <a:srgbClr val="FFFF00"/>
                </a:solidFill>
              </a:rPr>
              <a:t>Cassini (</a:t>
            </a:r>
            <a:r>
              <a:rPr lang="ru-RU" sz="4800" b="1" dirty="0" smtClean="0">
                <a:solidFill>
                  <a:srgbClr val="FFFF00"/>
                </a:solidFill>
              </a:rPr>
              <a:t>Сатурн):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Вивчала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кільця</a:t>
            </a:r>
            <a:r>
              <a:rPr lang="ru-RU" sz="4800" dirty="0" smtClean="0">
                <a:solidFill>
                  <a:srgbClr val="FFFF00"/>
                </a:solidFill>
              </a:rPr>
              <a:t> Сатурна та </a:t>
            </a:r>
            <a:r>
              <a:rPr lang="ru-RU" sz="4800" dirty="0" err="1" smtClean="0">
                <a:solidFill>
                  <a:srgbClr val="FFFF00"/>
                </a:solidFill>
              </a:rPr>
              <a:t>супутник</a:t>
            </a:r>
            <a:r>
              <a:rPr lang="ru-RU" sz="4800" dirty="0" smtClean="0">
                <a:solidFill>
                  <a:srgbClr val="FFFF00"/>
                </a:solidFill>
              </a:rPr>
              <a:t> Титан, де </a:t>
            </a:r>
            <a:r>
              <a:rPr lang="ru-RU" sz="4800" dirty="0" err="1" smtClean="0">
                <a:solidFill>
                  <a:srgbClr val="FFFF00"/>
                </a:solidFill>
              </a:rPr>
              <a:t>може</a:t>
            </a:r>
            <a:r>
              <a:rPr lang="ru-RU" sz="4800" dirty="0" smtClean="0">
                <a:solidFill>
                  <a:srgbClr val="FFFF00"/>
                </a:solidFill>
              </a:rPr>
              <a:t> бути </a:t>
            </a:r>
            <a:r>
              <a:rPr lang="ru-RU" sz="4800" dirty="0" err="1" smtClean="0">
                <a:solidFill>
                  <a:srgbClr val="FFFF00"/>
                </a:solidFill>
              </a:rPr>
              <a:t>підлідний</a:t>
            </a:r>
            <a:r>
              <a:rPr lang="ru-RU" sz="4800" dirty="0" smtClean="0">
                <a:solidFill>
                  <a:srgbClr val="FFFF00"/>
                </a:solidFill>
              </a:rPr>
              <a:t> океан.</a:t>
            </a:r>
          </a:p>
          <a:p>
            <a:pPr>
              <a:buNone/>
            </a:pPr>
            <a:r>
              <a:rPr lang="en-US" sz="4800" b="1" dirty="0" smtClean="0">
                <a:solidFill>
                  <a:srgbClr val="FFFF00"/>
                </a:solidFill>
              </a:rPr>
              <a:t>New Horizons (</a:t>
            </a:r>
            <a:r>
              <a:rPr lang="ru-RU" sz="4800" b="1" dirty="0" smtClean="0">
                <a:solidFill>
                  <a:srgbClr val="FFFF00"/>
                </a:solidFill>
              </a:rPr>
              <a:t>Плутон):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Дослідила</a:t>
            </a:r>
            <a:r>
              <a:rPr lang="ru-RU" sz="4800" dirty="0" smtClean="0">
                <a:solidFill>
                  <a:srgbClr val="FFFF00"/>
                </a:solidFill>
              </a:rPr>
              <a:t> Плутон </a:t>
            </a:r>
            <a:r>
              <a:rPr lang="ru-RU" sz="4800" dirty="0" err="1" smtClean="0">
                <a:solidFill>
                  <a:srgbClr val="FFFF00"/>
                </a:solidFill>
              </a:rPr>
              <a:t>і</a:t>
            </a:r>
            <a:r>
              <a:rPr lang="ru-RU" sz="4800" dirty="0" smtClean="0">
                <a:solidFill>
                  <a:srgbClr val="FFFF00"/>
                </a:solidFill>
              </a:rPr>
              <a:t> пояс </a:t>
            </a:r>
            <a:r>
              <a:rPr lang="ru-RU" sz="4800" dirty="0" err="1" smtClean="0">
                <a:solidFill>
                  <a:srgbClr val="FFFF00"/>
                </a:solidFill>
              </a:rPr>
              <a:t>Койпера</a:t>
            </a:r>
            <a:r>
              <a:rPr lang="ru-RU" sz="4800" dirty="0" smtClean="0">
                <a:solidFill>
                  <a:srgbClr val="FFFF00"/>
                </a:solidFill>
              </a:rPr>
              <a:t>, </a:t>
            </a:r>
            <a:r>
              <a:rPr lang="ru-RU" sz="4800" dirty="0" err="1" smtClean="0">
                <a:solidFill>
                  <a:srgbClr val="FFFF00"/>
                </a:solidFill>
              </a:rPr>
              <a:t>відкривши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багато</a:t>
            </a:r>
            <a:r>
              <a:rPr lang="ru-RU" sz="4800" dirty="0" smtClean="0">
                <a:solidFill>
                  <a:srgbClr val="FFFF00"/>
                </a:solidFill>
              </a:rPr>
              <a:t> нового про </a:t>
            </a:r>
            <a:r>
              <a:rPr lang="ru-RU" sz="4800" dirty="0" err="1" smtClean="0">
                <a:solidFill>
                  <a:srgbClr val="FFFF00"/>
                </a:solidFill>
              </a:rPr>
              <a:t>далекі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об'єкти</a:t>
            </a:r>
            <a:r>
              <a:rPr lang="ru-RU" sz="4800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en-US" sz="4800" b="1" dirty="0" err="1" smtClean="0">
                <a:solidFill>
                  <a:srgbClr val="FFFF00"/>
                </a:solidFill>
              </a:rPr>
              <a:t>Kepler</a:t>
            </a:r>
            <a:r>
              <a:rPr lang="en-US" sz="4800" b="1" dirty="0" smtClean="0">
                <a:solidFill>
                  <a:srgbClr val="FFFF00"/>
                </a:solidFill>
              </a:rPr>
              <a:t> </a:t>
            </a:r>
            <a:r>
              <a:rPr lang="ru-RU" sz="4800" b="1" dirty="0" err="1" smtClean="0">
                <a:solidFill>
                  <a:srgbClr val="FFFF00"/>
                </a:solidFill>
              </a:rPr>
              <a:t>і</a:t>
            </a:r>
            <a:r>
              <a:rPr lang="ru-RU" sz="4800" b="1" dirty="0" smtClean="0">
                <a:solidFill>
                  <a:srgbClr val="FFFF00"/>
                </a:solidFill>
              </a:rPr>
              <a:t> </a:t>
            </a:r>
            <a:r>
              <a:rPr lang="en-US" sz="4800" b="1" dirty="0" smtClean="0">
                <a:solidFill>
                  <a:srgbClr val="FFFF00"/>
                </a:solidFill>
              </a:rPr>
              <a:t>TESS: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Шукали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і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шукають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екзопланети</a:t>
            </a:r>
            <a:r>
              <a:rPr lang="ru-RU" sz="4800" dirty="0" smtClean="0">
                <a:solidFill>
                  <a:srgbClr val="FFFF00"/>
                </a:solidFill>
              </a:rPr>
              <a:t>, </a:t>
            </a:r>
            <a:r>
              <a:rPr lang="ru-RU" sz="4800" dirty="0" err="1" smtClean="0">
                <a:solidFill>
                  <a:srgbClr val="FFFF00"/>
                </a:solidFill>
              </a:rPr>
              <a:t>схожі</a:t>
            </a:r>
            <a:r>
              <a:rPr lang="ru-RU" sz="4800" dirty="0" smtClean="0">
                <a:solidFill>
                  <a:srgbClr val="FFFF00"/>
                </a:solidFill>
              </a:rPr>
              <a:t> на Землю, де </a:t>
            </a:r>
            <a:r>
              <a:rPr lang="ru-RU" sz="4800" dirty="0" err="1" smtClean="0">
                <a:solidFill>
                  <a:srgbClr val="FFFF00"/>
                </a:solidFill>
              </a:rPr>
              <a:t>може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існувати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життя</a:t>
            </a:r>
            <a:r>
              <a:rPr lang="ru-RU" sz="4800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ru-RU" sz="4800" dirty="0" err="1" smtClean="0">
                <a:solidFill>
                  <a:srgbClr val="FFFF00"/>
                </a:solidFill>
              </a:rPr>
              <a:t>Кожна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з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цих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місій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розширює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наші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знання</a:t>
            </a:r>
            <a:r>
              <a:rPr lang="ru-RU" sz="4800" dirty="0" smtClean="0">
                <a:solidFill>
                  <a:srgbClr val="FFFF00"/>
                </a:solidFill>
              </a:rPr>
              <a:t> про космос </a:t>
            </a:r>
            <a:r>
              <a:rPr lang="ru-RU" sz="4800" dirty="0" err="1" smtClean="0">
                <a:solidFill>
                  <a:srgbClr val="FFFF00"/>
                </a:solidFill>
              </a:rPr>
              <a:t>і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можливість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існування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життя</a:t>
            </a:r>
            <a:r>
              <a:rPr lang="ru-RU" sz="4800" dirty="0" smtClean="0">
                <a:solidFill>
                  <a:srgbClr val="FFFF00"/>
                </a:solidFill>
              </a:rPr>
              <a:t> за межами </a:t>
            </a:r>
            <a:r>
              <a:rPr lang="ru-RU" sz="4800" dirty="0" err="1" smtClean="0">
                <a:solidFill>
                  <a:srgbClr val="FFFF00"/>
                </a:solidFill>
              </a:rPr>
              <a:t>Землі</a:t>
            </a:r>
            <a:r>
              <a:rPr lang="ru-RU" sz="4800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42844" y="857233"/>
            <a:ext cx="6143668" cy="100013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Сьогодні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люди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продовжують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досліджувати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космос.</a:t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Міжнародна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космічна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станція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велика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лабораторія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де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вчені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проводять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різноманітні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дослідження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Смерть у космосі - що стається з тілом і як його хоронять | Стайл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"/>
            <a:ext cx="913605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6286544" cy="121444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Список </a:t>
            </a:r>
            <a:r>
              <a:rPr lang="ru-RU" dirty="0" err="1">
                <a:solidFill>
                  <a:srgbClr val="FFFF00"/>
                </a:solidFill>
              </a:rPr>
              <a:t>використаних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джерел</a:t>
            </a:r>
            <a:r>
              <a:rPr lang="en-US" dirty="0">
                <a:solidFill>
                  <a:srgbClr val="FFFF00"/>
                </a:solidFill>
              </a:rPr>
              <a:t>: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4071942"/>
            <a:ext cx="2786082" cy="257176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NASA Space Place</a:t>
            </a:r>
            <a:r>
              <a:rPr lang="en-US" dirty="0" smtClean="0">
                <a:solidFill>
                  <a:srgbClr val="FF0000"/>
                </a:solidFill>
              </a:rPr>
              <a:t> (spaceplace.nasa.gov) — </a:t>
            </a:r>
            <a:r>
              <a:rPr lang="ru-RU" dirty="0" err="1" smtClean="0">
                <a:solidFill>
                  <a:srgbClr val="FF0000"/>
                </a:solidFill>
              </a:rPr>
              <a:t>прості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пояснення</a:t>
            </a:r>
            <a:r>
              <a:rPr lang="ru-RU" dirty="0" smtClean="0">
                <a:solidFill>
                  <a:srgbClr val="FF0000"/>
                </a:solidFill>
              </a:rPr>
              <a:t> про космос для </a:t>
            </a:r>
            <a:r>
              <a:rPr lang="ru-RU" dirty="0" err="1" smtClean="0">
                <a:solidFill>
                  <a:srgbClr val="FF0000"/>
                </a:solidFill>
              </a:rPr>
              <a:t>дітей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і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дорослих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Space.com</a:t>
            </a:r>
            <a:r>
              <a:rPr lang="en-US" dirty="0" smtClean="0">
                <a:solidFill>
                  <a:srgbClr val="FF0000"/>
                </a:solidFill>
              </a:rPr>
              <a:t> — </a:t>
            </a:r>
            <a:r>
              <a:rPr lang="ru-RU" dirty="0" err="1" smtClean="0">
                <a:solidFill>
                  <a:srgbClr val="FF0000"/>
                </a:solidFill>
              </a:rPr>
              <a:t>новини</a:t>
            </a:r>
            <a:r>
              <a:rPr lang="ru-RU" dirty="0" smtClean="0">
                <a:solidFill>
                  <a:srgbClr val="FF0000"/>
                </a:solidFill>
              </a:rPr>
              <a:t> та </a:t>
            </a:r>
            <a:r>
              <a:rPr lang="ru-RU" dirty="0" err="1" smtClean="0">
                <a:solidFill>
                  <a:srgbClr val="FF0000"/>
                </a:solidFill>
              </a:rPr>
              <a:t>статті</a:t>
            </a:r>
            <a:r>
              <a:rPr lang="ru-RU" dirty="0" smtClean="0">
                <a:solidFill>
                  <a:srgbClr val="FF0000"/>
                </a:solidFill>
              </a:rPr>
              <a:t> про </a:t>
            </a:r>
            <a:r>
              <a:rPr lang="ru-RU" dirty="0" err="1" smtClean="0">
                <a:solidFill>
                  <a:srgbClr val="FF0000"/>
                </a:solidFill>
              </a:rPr>
              <a:t>космічні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місії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dirty="0" err="1" smtClean="0">
                <a:solidFill>
                  <a:srgbClr val="FF0000"/>
                </a:solidFill>
              </a:rPr>
              <a:t>технології</a:t>
            </a:r>
            <a:r>
              <a:rPr lang="ru-RU" dirty="0" smtClean="0">
                <a:solidFill>
                  <a:srgbClr val="FF0000"/>
                </a:solidFill>
              </a:rPr>
              <a:t> та </a:t>
            </a:r>
            <a:r>
              <a:rPr lang="ru-RU" dirty="0" err="1" smtClean="0">
                <a:solidFill>
                  <a:srgbClr val="FF0000"/>
                </a:solidFill>
              </a:rPr>
              <a:t>астрономію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Universe Today</a:t>
            </a:r>
            <a:r>
              <a:rPr lang="en-US" dirty="0" smtClean="0">
                <a:solidFill>
                  <a:srgbClr val="FF0000"/>
                </a:solidFill>
              </a:rPr>
              <a:t> (universetoday.com) — </a:t>
            </a:r>
            <a:r>
              <a:rPr lang="ru-RU" dirty="0" smtClean="0">
                <a:solidFill>
                  <a:srgbClr val="FF0000"/>
                </a:solidFill>
              </a:rPr>
              <a:t>огляди </a:t>
            </a:r>
            <a:r>
              <a:rPr lang="ru-RU" dirty="0" err="1" smtClean="0">
                <a:solidFill>
                  <a:srgbClr val="FF0000"/>
                </a:solidFill>
              </a:rPr>
              <a:t>космічних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подій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і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відкриттів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5124" name="AutoShape 4" descr="Картинка космонавта в космосе (38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Картинка космонавта в космосе (38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8" name="AutoShape 8" descr="Картинка космонавта в космосе (38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335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Захопливий світ космосу</vt:lpstr>
      <vt:lpstr>Чи хотіли б ви колись полетіти в космос і побачити інші планети?</vt:lpstr>
      <vt:lpstr>Що таке космос?</vt:lpstr>
      <vt:lpstr>Наша Сонячна система</vt:lpstr>
      <vt:lpstr>Сучасні космічні дослідження</vt:lpstr>
      <vt:lpstr>Список використаних джерел: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Захопливий світ космосу</dc:title>
  <dc:creator>user</dc:creator>
  <cp:lastModifiedBy>user</cp:lastModifiedBy>
  <cp:revision>1</cp:revision>
  <dcterms:created xsi:type="dcterms:W3CDTF">2024-12-11T20:30:35Z</dcterms:created>
  <dcterms:modified xsi:type="dcterms:W3CDTF">2024-12-11T21:02:35Z</dcterms:modified>
</cp:coreProperties>
</file>