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0515600" cy="5905500"/>
  <p:notesSz cx="10515600" cy="5905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264" y="8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88670" y="1830705"/>
            <a:ext cx="8938260" cy="12401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rgbClr val="0D0C0C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77340" y="3307080"/>
            <a:ext cx="7360920" cy="1476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9D9D9D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Світлана</a:t>
            </a:r>
            <a:r>
              <a:rPr spc="-105" dirty="0"/>
              <a:t> </a:t>
            </a:r>
            <a:r>
              <a:rPr spc="-10" dirty="0"/>
              <a:t>Житкова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9D9D9D"/>
                </a:solidFill>
                <a:latin typeface="Microsoft JhengHei"/>
                <a:cs typeface="Microsoft JhengHei"/>
              </a:defRPr>
            </a:lvl1pPr>
          </a:lstStyle>
          <a:p>
            <a:pPr marL="12700">
              <a:lnSpc>
                <a:spcPts val="800"/>
              </a:lnSpc>
            </a:pPr>
            <a:fld id="{81D60167-4931-47E6-BA6A-407CBD079E47}" type="slidenum">
              <a:rPr spc="-25" dirty="0"/>
              <a:t>‹№›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rgbClr val="0D0C0C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9D9D9D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Світлана</a:t>
            </a:r>
            <a:r>
              <a:rPr spc="-105" dirty="0"/>
              <a:t> </a:t>
            </a:r>
            <a:r>
              <a:rPr spc="-10" dirty="0"/>
              <a:t>Житкова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9D9D9D"/>
                </a:solidFill>
                <a:latin typeface="Microsoft JhengHei"/>
                <a:cs typeface="Microsoft JhengHei"/>
              </a:defRPr>
            </a:lvl1pPr>
          </a:lstStyle>
          <a:p>
            <a:pPr marL="12700">
              <a:lnSpc>
                <a:spcPts val="800"/>
              </a:lnSpc>
            </a:pPr>
            <a:fld id="{81D60167-4931-47E6-BA6A-407CBD079E47}" type="slidenum">
              <a:rPr spc="-25" dirty="0"/>
              <a:t>‹№›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924" y="5581648"/>
            <a:ext cx="190500" cy="1904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5305424" y="3486150"/>
            <a:ext cx="3962400" cy="1685925"/>
          </a:xfrm>
          <a:custGeom>
            <a:avLst/>
            <a:gdLst/>
            <a:ahLst/>
            <a:cxnLst/>
            <a:rect l="l" t="t" r="r" b="b"/>
            <a:pathLst>
              <a:path w="3962400" h="1685925">
                <a:moveTo>
                  <a:pt x="3866284" y="1685924"/>
                </a:moveTo>
                <a:lnTo>
                  <a:pt x="96115" y="1685924"/>
                </a:lnTo>
                <a:lnTo>
                  <a:pt x="89425" y="1685265"/>
                </a:lnTo>
                <a:lnTo>
                  <a:pt x="51334" y="1672340"/>
                </a:lnTo>
                <a:lnTo>
                  <a:pt x="21089" y="1645822"/>
                </a:lnTo>
                <a:lnTo>
                  <a:pt x="3294" y="1609748"/>
                </a:lnTo>
                <a:lnTo>
                  <a:pt x="0" y="1589809"/>
                </a:lnTo>
                <a:lnTo>
                  <a:pt x="0" y="1583054"/>
                </a:lnTo>
                <a:lnTo>
                  <a:pt x="0" y="96115"/>
                </a:lnTo>
                <a:lnTo>
                  <a:pt x="10415" y="57262"/>
                </a:lnTo>
                <a:lnTo>
                  <a:pt x="34906" y="25353"/>
                </a:lnTo>
                <a:lnTo>
                  <a:pt x="69743" y="5245"/>
                </a:lnTo>
                <a:lnTo>
                  <a:pt x="96115" y="0"/>
                </a:lnTo>
                <a:lnTo>
                  <a:pt x="3866284" y="0"/>
                </a:lnTo>
                <a:lnTo>
                  <a:pt x="3905136" y="10415"/>
                </a:lnTo>
                <a:lnTo>
                  <a:pt x="3937045" y="34906"/>
                </a:lnTo>
                <a:lnTo>
                  <a:pt x="3957153" y="69743"/>
                </a:lnTo>
                <a:lnTo>
                  <a:pt x="3962399" y="96115"/>
                </a:lnTo>
                <a:lnTo>
                  <a:pt x="3962399" y="1589809"/>
                </a:lnTo>
                <a:lnTo>
                  <a:pt x="3951983" y="1628661"/>
                </a:lnTo>
                <a:lnTo>
                  <a:pt x="3927493" y="1660571"/>
                </a:lnTo>
                <a:lnTo>
                  <a:pt x="3892655" y="1680678"/>
                </a:lnTo>
                <a:lnTo>
                  <a:pt x="3872973" y="1685265"/>
                </a:lnTo>
                <a:lnTo>
                  <a:pt x="3866284" y="1685924"/>
                </a:lnTo>
                <a:close/>
              </a:path>
            </a:pathLst>
          </a:custGeom>
          <a:solidFill>
            <a:srgbClr val="F9F9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5448299" y="4295774"/>
            <a:ext cx="2143125" cy="180975"/>
          </a:xfrm>
          <a:custGeom>
            <a:avLst/>
            <a:gdLst/>
            <a:ahLst/>
            <a:cxnLst/>
            <a:rect l="l" t="t" r="r" b="b"/>
            <a:pathLst>
              <a:path w="2143125" h="180975">
                <a:moveTo>
                  <a:pt x="2120817" y="180974"/>
                </a:moveTo>
                <a:lnTo>
                  <a:pt x="22307" y="180974"/>
                </a:lnTo>
                <a:lnTo>
                  <a:pt x="19026" y="180322"/>
                </a:lnTo>
                <a:lnTo>
                  <a:pt x="0" y="158667"/>
                </a:lnTo>
                <a:lnTo>
                  <a:pt x="0" y="155257"/>
                </a:lnTo>
                <a:lnTo>
                  <a:pt x="0" y="22307"/>
                </a:lnTo>
                <a:lnTo>
                  <a:pt x="22307" y="0"/>
                </a:lnTo>
                <a:lnTo>
                  <a:pt x="2120817" y="0"/>
                </a:lnTo>
                <a:lnTo>
                  <a:pt x="2143124" y="22307"/>
                </a:lnTo>
                <a:lnTo>
                  <a:pt x="2143124" y="158667"/>
                </a:lnTo>
                <a:lnTo>
                  <a:pt x="2124097" y="180322"/>
                </a:lnTo>
                <a:lnTo>
                  <a:pt x="2120817" y="180974"/>
                </a:lnTo>
                <a:close/>
              </a:path>
            </a:pathLst>
          </a:custGeom>
          <a:solidFill>
            <a:srgbClr val="FFE7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rgbClr val="0D0C0C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5780" y="1358265"/>
            <a:ext cx="4574286" cy="38976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415534" y="1358265"/>
            <a:ext cx="4574286" cy="38976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9D9D9D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Світлана</a:t>
            </a:r>
            <a:r>
              <a:rPr spc="-105" dirty="0"/>
              <a:t> </a:t>
            </a:r>
            <a:r>
              <a:rPr spc="-10" dirty="0"/>
              <a:t>Житкова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9D9D9D"/>
                </a:solidFill>
                <a:latin typeface="Microsoft JhengHei"/>
                <a:cs typeface="Microsoft JhengHei"/>
              </a:defRPr>
            </a:lvl1pPr>
          </a:lstStyle>
          <a:p>
            <a:pPr marL="12700">
              <a:lnSpc>
                <a:spcPts val="800"/>
              </a:lnSpc>
            </a:pPr>
            <a:fld id="{81D60167-4931-47E6-BA6A-407CBD079E47}" type="slidenum">
              <a:rPr spc="-25" dirty="0"/>
              <a:t>‹№›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rgbClr val="0D0C0C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9D9D9D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Світлана</a:t>
            </a:r>
            <a:r>
              <a:rPr spc="-105" dirty="0"/>
              <a:t> </a:t>
            </a:r>
            <a:r>
              <a:rPr spc="-10" dirty="0"/>
              <a:t>Житкова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9D9D9D"/>
                </a:solidFill>
                <a:latin typeface="Microsoft JhengHei"/>
                <a:cs typeface="Microsoft JhengHei"/>
              </a:defRPr>
            </a:lvl1pPr>
          </a:lstStyle>
          <a:p>
            <a:pPr marL="12700">
              <a:lnSpc>
                <a:spcPts val="800"/>
              </a:lnSpc>
            </a:pPr>
            <a:fld id="{81D60167-4931-47E6-BA6A-407CBD079E47}" type="slidenum">
              <a:rPr spc="-25" dirty="0"/>
              <a:t>‹№›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924" y="5581649"/>
            <a:ext cx="190500" cy="1904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48325" y="742950"/>
            <a:ext cx="3619499" cy="4429124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381125" y="1851719"/>
            <a:ext cx="3333750" cy="180975"/>
          </a:xfrm>
          <a:custGeom>
            <a:avLst/>
            <a:gdLst/>
            <a:ahLst/>
            <a:cxnLst/>
            <a:rect l="l" t="t" r="r" b="b"/>
            <a:pathLst>
              <a:path w="3333750" h="180975">
                <a:moveTo>
                  <a:pt x="3311441" y="180974"/>
                </a:moveTo>
                <a:lnTo>
                  <a:pt x="22307" y="180974"/>
                </a:lnTo>
                <a:lnTo>
                  <a:pt x="19026" y="180322"/>
                </a:lnTo>
                <a:lnTo>
                  <a:pt x="0" y="158667"/>
                </a:lnTo>
                <a:lnTo>
                  <a:pt x="0" y="155257"/>
                </a:lnTo>
                <a:lnTo>
                  <a:pt x="0" y="22307"/>
                </a:lnTo>
                <a:lnTo>
                  <a:pt x="22307" y="0"/>
                </a:lnTo>
                <a:lnTo>
                  <a:pt x="3311441" y="0"/>
                </a:lnTo>
                <a:lnTo>
                  <a:pt x="3333749" y="22307"/>
                </a:lnTo>
                <a:lnTo>
                  <a:pt x="3333749" y="158667"/>
                </a:lnTo>
                <a:lnTo>
                  <a:pt x="3314722" y="180322"/>
                </a:lnTo>
                <a:lnTo>
                  <a:pt x="3311441" y="180974"/>
                </a:lnTo>
                <a:close/>
              </a:path>
            </a:pathLst>
          </a:custGeom>
          <a:solidFill>
            <a:srgbClr val="FFED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9D9D9D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Світлана</a:t>
            </a:r>
            <a:r>
              <a:rPr spc="-105" dirty="0"/>
              <a:t> </a:t>
            </a:r>
            <a:r>
              <a:rPr spc="-10" dirty="0"/>
              <a:t>Житкова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9D9D9D"/>
                </a:solidFill>
                <a:latin typeface="Microsoft JhengHei"/>
                <a:cs typeface="Microsoft JhengHei"/>
              </a:defRPr>
            </a:lvl1pPr>
          </a:lstStyle>
          <a:p>
            <a:pPr marL="12700">
              <a:lnSpc>
                <a:spcPts val="800"/>
              </a:lnSpc>
            </a:pPr>
            <a:fld id="{81D60167-4931-47E6-BA6A-407CBD079E47}" type="slidenum">
              <a:rPr spc="-25" dirty="0"/>
              <a:t>‹№›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61924" y="5581648"/>
            <a:ext cx="190500" cy="1904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70210" y="882650"/>
            <a:ext cx="6693534" cy="4225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rgbClr val="0D0C0C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5780" y="1358265"/>
            <a:ext cx="9464040" cy="38976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5925" y="5587386"/>
            <a:ext cx="1080135" cy="1644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rgbClr val="9D9D9D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Світлана</a:t>
            </a:r>
            <a:r>
              <a:rPr spc="-105" dirty="0"/>
              <a:t> </a:t>
            </a:r>
            <a:r>
              <a:rPr spc="-10" dirty="0"/>
              <a:t>Житкова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25780" y="5492115"/>
            <a:ext cx="2418588" cy="295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209262" y="5627433"/>
            <a:ext cx="195579" cy="102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rgbClr val="9D9D9D"/>
                </a:solidFill>
                <a:latin typeface="Microsoft JhengHei"/>
                <a:cs typeface="Microsoft JhengHei"/>
              </a:defRPr>
            </a:lvl1pPr>
          </a:lstStyle>
          <a:p>
            <a:pPr marL="12700">
              <a:lnSpc>
                <a:spcPts val="800"/>
              </a:lnSpc>
            </a:pPr>
            <a:fld id="{81D60167-4931-47E6-BA6A-407CBD079E47}" type="slidenum">
              <a:rPr spc="-25" dirty="0"/>
              <a:t>‹№›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79735" y="1836161"/>
            <a:ext cx="3336290" cy="2006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A6580E"/>
                </a:solidFill>
                <a:latin typeface="Verdana"/>
                <a:cs typeface="Verdana"/>
              </a:rPr>
              <a:t>Сучасний</a:t>
            </a:r>
            <a:r>
              <a:rPr sz="1150" spc="-85" dirty="0">
                <a:solidFill>
                  <a:srgbClr val="A6580E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A6580E"/>
                </a:solidFill>
                <a:latin typeface="Verdana"/>
                <a:cs typeface="Verdana"/>
              </a:rPr>
              <a:t>погляд</a:t>
            </a:r>
            <a:r>
              <a:rPr sz="1150" spc="-85" dirty="0">
                <a:solidFill>
                  <a:srgbClr val="A6580E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A6580E"/>
                </a:solidFill>
                <a:latin typeface="Verdana"/>
                <a:cs typeface="Verdana"/>
              </a:rPr>
              <a:t>на</a:t>
            </a:r>
            <a:r>
              <a:rPr sz="1150" spc="-85" dirty="0">
                <a:solidFill>
                  <a:srgbClr val="A6580E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A6580E"/>
                </a:solidFill>
                <a:latin typeface="Verdana"/>
                <a:cs typeface="Verdana"/>
              </a:rPr>
              <a:t>автомобільну</a:t>
            </a:r>
            <a:r>
              <a:rPr sz="1150" spc="-80" dirty="0">
                <a:solidFill>
                  <a:srgbClr val="A6580E"/>
                </a:solidFill>
                <a:latin typeface="Verdana"/>
                <a:cs typeface="Verdana"/>
              </a:rPr>
              <a:t> </a:t>
            </a:r>
            <a:r>
              <a:rPr sz="1150" spc="-10" dirty="0">
                <a:solidFill>
                  <a:srgbClr val="A6580E"/>
                </a:solidFill>
                <a:latin typeface="Verdana"/>
                <a:cs typeface="Verdana"/>
              </a:rPr>
              <a:t>екологію</a:t>
            </a:r>
            <a:endParaRPr sz="1150">
              <a:latin typeface="Verdana"/>
              <a:cs typeface="Verdan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Світлана</a:t>
            </a:r>
            <a:r>
              <a:rPr spc="-105" dirty="0"/>
              <a:t> </a:t>
            </a:r>
            <a:r>
              <a:rPr spc="-10" dirty="0"/>
              <a:t>Житкова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00"/>
              </a:lnSpc>
            </a:pPr>
            <a:fld id="{81D60167-4931-47E6-BA6A-407CBD079E47}" type="slidenum">
              <a:rPr spc="-25" dirty="0"/>
              <a:t>1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370210" y="2273740"/>
            <a:ext cx="3149600" cy="17589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>
              <a:lnSpc>
                <a:spcPct val="118200"/>
              </a:lnSpc>
              <a:spcBef>
                <a:spcPts val="125"/>
              </a:spcBef>
            </a:pPr>
            <a:r>
              <a:rPr sz="3200" b="1" spc="-10" dirty="0">
                <a:solidFill>
                  <a:srgbClr val="0D0C0C"/>
                </a:solidFill>
                <a:latin typeface="Verdana"/>
                <a:cs typeface="Verdana"/>
              </a:rPr>
              <a:t>Автомобілі</a:t>
            </a:r>
            <a:r>
              <a:rPr sz="3200" b="1" spc="-47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3200" b="1" spc="-25" dirty="0">
                <a:solidFill>
                  <a:srgbClr val="0D0C0C"/>
                </a:solidFill>
                <a:latin typeface="Verdana"/>
                <a:cs typeface="Verdana"/>
              </a:rPr>
              <a:t>та </a:t>
            </a:r>
            <a:r>
              <a:rPr sz="3200" b="1" spc="-10" dirty="0">
                <a:solidFill>
                  <a:srgbClr val="0D0C0C"/>
                </a:solidFill>
                <a:latin typeface="Verdana"/>
                <a:cs typeface="Verdana"/>
              </a:rPr>
              <a:t>природне середовище</a:t>
            </a:r>
            <a:endParaRPr sz="3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924" y="5581647"/>
            <a:ext cx="190500" cy="1904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70210" y="2482448"/>
            <a:ext cx="432752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5" dirty="0"/>
              <a:t>Стале</a:t>
            </a:r>
            <a:r>
              <a:rPr spc="-335" dirty="0"/>
              <a:t> </a:t>
            </a:r>
            <a:r>
              <a:rPr spc="-20" dirty="0"/>
              <a:t>Автовиробництво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Світлана</a:t>
            </a:r>
            <a:r>
              <a:rPr spc="-105" dirty="0"/>
              <a:t> </a:t>
            </a:r>
            <a:r>
              <a:rPr spc="-10" dirty="0"/>
              <a:t>Житкова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00"/>
              </a:lnSpc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370210" y="2952602"/>
            <a:ext cx="7289165" cy="463550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Електромобілі</a:t>
            </a:r>
            <a:r>
              <a:rPr sz="1150" spc="-6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та</a:t>
            </a:r>
            <a:r>
              <a:rPr sz="1150" spc="-6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екологічні</a:t>
            </a:r>
            <a:r>
              <a:rPr sz="1150" spc="-6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технології</a:t>
            </a:r>
            <a:r>
              <a:rPr sz="1150" spc="-6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перетворюють</a:t>
            </a:r>
            <a:r>
              <a:rPr sz="1150" spc="-6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автомобільну</a:t>
            </a:r>
            <a:r>
              <a:rPr sz="1150" spc="-6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промисловість</a:t>
            </a:r>
            <a:r>
              <a:rPr sz="1000" dirty="0">
                <a:solidFill>
                  <a:srgbClr val="0D0C0C"/>
                </a:solidFill>
                <a:latin typeface="Gadugi"/>
                <a:cs typeface="Gadugi"/>
              </a:rPr>
              <a:t>.</a:t>
            </a:r>
            <a:r>
              <a:rPr sz="1000" spc="70" dirty="0">
                <a:solidFill>
                  <a:srgbClr val="0D0C0C"/>
                </a:solidFill>
                <a:latin typeface="Gadugi"/>
                <a:cs typeface="Gadugi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Наша</a:t>
            </a:r>
            <a:r>
              <a:rPr sz="1150" spc="-6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мета</a:t>
            </a:r>
            <a:r>
              <a:rPr sz="1150" spc="-6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000" spc="5" dirty="0">
                <a:solidFill>
                  <a:srgbClr val="0D0C0C"/>
                </a:solidFill>
                <a:latin typeface="Gadugi"/>
                <a:cs typeface="Gadugi"/>
              </a:rPr>
              <a:t>-</a:t>
            </a:r>
            <a:endParaRPr sz="1000">
              <a:latin typeface="Gadugi"/>
              <a:cs typeface="Gadugi"/>
            </a:endParaRPr>
          </a:p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зменшити</a:t>
            </a:r>
            <a:r>
              <a:rPr sz="1150" spc="-8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вуглецевий</a:t>
            </a:r>
            <a:r>
              <a:rPr sz="1150" spc="-8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слід</a:t>
            </a:r>
            <a:r>
              <a:rPr sz="1150" spc="-8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та</a:t>
            </a:r>
            <a:r>
              <a:rPr sz="1150" spc="-8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створити</a:t>
            </a:r>
            <a:r>
              <a:rPr sz="1150" spc="-8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більш</a:t>
            </a:r>
            <a:r>
              <a:rPr sz="1150" spc="-8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відповідальне</a:t>
            </a:r>
            <a:r>
              <a:rPr sz="1150" spc="-8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майбутнє</a:t>
            </a:r>
            <a:r>
              <a:rPr sz="1150" spc="-8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spc="-10" dirty="0">
                <a:solidFill>
                  <a:srgbClr val="0D0C0C"/>
                </a:solidFill>
                <a:latin typeface="Verdana"/>
                <a:cs typeface="Verdana"/>
              </a:rPr>
              <a:t>транспорту</a:t>
            </a:r>
            <a:r>
              <a:rPr sz="1000" spc="-10" dirty="0">
                <a:solidFill>
                  <a:srgbClr val="0D0C0C"/>
                </a:solidFill>
                <a:latin typeface="Gadugi"/>
                <a:cs typeface="Gadugi"/>
              </a:rPr>
              <a:t>.</a:t>
            </a:r>
            <a:endParaRPr sz="1000">
              <a:latin typeface="Gadugi"/>
              <a:cs typeface="Gadug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0210" y="3641661"/>
            <a:ext cx="6731000" cy="1368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7500"/>
              </a:lnSpc>
              <a:spcBef>
                <a:spcPts val="100"/>
              </a:spcBef>
            </a:pPr>
            <a:r>
              <a:rPr spc="-40" dirty="0"/>
              <a:t>Дослідження</a:t>
            </a:r>
            <a:r>
              <a:rPr spc="-320" dirty="0"/>
              <a:t> </a:t>
            </a:r>
            <a:r>
              <a:rPr spc="-35" dirty="0"/>
              <a:t>впливу</a:t>
            </a:r>
            <a:r>
              <a:rPr spc="-320" dirty="0"/>
              <a:t> </a:t>
            </a:r>
            <a:r>
              <a:rPr spc="-10" dirty="0"/>
              <a:t>сучасних </a:t>
            </a:r>
            <a:r>
              <a:rPr spc="-45" dirty="0"/>
              <a:t>транспортних</a:t>
            </a:r>
            <a:r>
              <a:rPr spc="-330" dirty="0"/>
              <a:t> </a:t>
            </a:r>
            <a:r>
              <a:rPr spc="-35" dirty="0"/>
              <a:t>засобів</a:t>
            </a:r>
            <a:r>
              <a:rPr spc="-330" dirty="0"/>
              <a:t> </a:t>
            </a:r>
            <a:r>
              <a:rPr spc="-35" dirty="0"/>
              <a:t>на</a:t>
            </a:r>
            <a:r>
              <a:rPr spc="-325" dirty="0"/>
              <a:t> </a:t>
            </a:r>
            <a:r>
              <a:rPr spc="-10" dirty="0"/>
              <a:t>навколишнє </a:t>
            </a:r>
            <a:r>
              <a:rPr spc="-45" dirty="0"/>
              <a:t>середовище</a:t>
            </a:r>
            <a:r>
              <a:rPr spc="-320" dirty="0"/>
              <a:t> </a:t>
            </a:r>
            <a:r>
              <a:rPr spc="-35" dirty="0"/>
              <a:t>та</a:t>
            </a:r>
            <a:r>
              <a:rPr spc="-320" dirty="0"/>
              <a:t> </a:t>
            </a:r>
            <a:r>
              <a:rPr spc="-35" dirty="0"/>
              <a:t>екологічні</a:t>
            </a:r>
            <a:r>
              <a:rPr spc="-320" dirty="0"/>
              <a:t> </a:t>
            </a:r>
            <a:r>
              <a:rPr spc="-10" dirty="0"/>
              <a:t>рішення</a:t>
            </a:r>
          </a:p>
        </p:txBody>
      </p:sp>
      <p:sp>
        <p:nvSpPr>
          <p:cNvPr id="3" name="object 3"/>
          <p:cNvSpPr/>
          <p:nvPr/>
        </p:nvSpPr>
        <p:spPr>
          <a:xfrm>
            <a:off x="1381125" y="895349"/>
            <a:ext cx="1724025" cy="180975"/>
          </a:xfrm>
          <a:custGeom>
            <a:avLst/>
            <a:gdLst/>
            <a:ahLst/>
            <a:cxnLst/>
            <a:rect l="l" t="t" r="r" b="b"/>
            <a:pathLst>
              <a:path w="1724025" h="180975">
                <a:moveTo>
                  <a:pt x="1701717" y="180974"/>
                </a:moveTo>
                <a:lnTo>
                  <a:pt x="22307" y="180974"/>
                </a:lnTo>
                <a:lnTo>
                  <a:pt x="19026" y="180322"/>
                </a:lnTo>
                <a:lnTo>
                  <a:pt x="0" y="158667"/>
                </a:lnTo>
                <a:lnTo>
                  <a:pt x="0" y="155257"/>
                </a:lnTo>
                <a:lnTo>
                  <a:pt x="0" y="22307"/>
                </a:lnTo>
                <a:lnTo>
                  <a:pt x="22307" y="0"/>
                </a:lnTo>
                <a:lnTo>
                  <a:pt x="1701717" y="0"/>
                </a:lnTo>
                <a:lnTo>
                  <a:pt x="1724024" y="22307"/>
                </a:lnTo>
                <a:lnTo>
                  <a:pt x="1724024" y="158667"/>
                </a:lnTo>
                <a:lnTo>
                  <a:pt x="1704998" y="180322"/>
                </a:lnTo>
                <a:lnTo>
                  <a:pt x="1701717" y="180974"/>
                </a:lnTo>
                <a:close/>
              </a:path>
            </a:pathLst>
          </a:custGeom>
          <a:solidFill>
            <a:srgbClr val="FFED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379735" y="879792"/>
            <a:ext cx="1724025" cy="2006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A6580E"/>
                </a:solidFill>
                <a:latin typeface="Verdana"/>
                <a:cs typeface="Verdana"/>
              </a:rPr>
              <a:t>Автомобілі</a:t>
            </a:r>
            <a:r>
              <a:rPr sz="1150" spc="-100" dirty="0">
                <a:solidFill>
                  <a:srgbClr val="A6580E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A6580E"/>
                </a:solidFill>
                <a:latin typeface="Verdana"/>
                <a:cs typeface="Verdana"/>
              </a:rPr>
              <a:t>та</a:t>
            </a:r>
            <a:r>
              <a:rPr sz="1150" spc="-100" dirty="0">
                <a:solidFill>
                  <a:srgbClr val="A6580E"/>
                </a:solidFill>
                <a:latin typeface="Verdana"/>
                <a:cs typeface="Verdana"/>
              </a:rPr>
              <a:t> </a:t>
            </a:r>
            <a:r>
              <a:rPr sz="1150" spc="-10" dirty="0">
                <a:solidFill>
                  <a:srgbClr val="A6580E"/>
                </a:solidFill>
                <a:latin typeface="Verdana"/>
                <a:cs typeface="Verdana"/>
              </a:rPr>
              <a:t>природа</a:t>
            </a:r>
            <a:endParaRPr sz="1150">
              <a:latin typeface="Verdana"/>
              <a:cs typeface="Verdan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Світлана</a:t>
            </a:r>
            <a:r>
              <a:rPr spc="-105" dirty="0"/>
              <a:t> </a:t>
            </a:r>
            <a:r>
              <a:rPr spc="-10" dirty="0"/>
              <a:t>Житкова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00"/>
              </a:lnSpc>
            </a:pPr>
            <a:fld id="{81D60167-4931-47E6-BA6A-407CBD079E47}" type="slidenum">
              <a:rPr spc="-25" dirty="0"/>
              <a:t>2</a:t>
            </a:fld>
            <a:endParaRPr spc="-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0210" y="2373208"/>
            <a:ext cx="4053204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5" dirty="0"/>
              <a:t>Автомобілі</a:t>
            </a:r>
            <a:r>
              <a:rPr spc="-335" dirty="0"/>
              <a:t> </a:t>
            </a:r>
            <a:r>
              <a:rPr spc="-35" dirty="0"/>
              <a:t>та</a:t>
            </a:r>
            <a:r>
              <a:rPr spc="-330" dirty="0"/>
              <a:t> </a:t>
            </a:r>
            <a:r>
              <a:rPr spc="-10" dirty="0"/>
              <a:t>екологія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Світлана</a:t>
            </a:r>
            <a:r>
              <a:rPr spc="-105" dirty="0"/>
              <a:t> </a:t>
            </a:r>
            <a:r>
              <a:rPr spc="-10" dirty="0"/>
              <a:t>Житкова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00"/>
              </a:lnSpc>
            </a:pPr>
            <a:fld id="{81D60167-4931-47E6-BA6A-407CBD079E47}" type="slidenum">
              <a:rPr spc="-25" dirty="0"/>
              <a:t>3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370210" y="2843362"/>
            <a:ext cx="7529195" cy="682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Сучасні</a:t>
            </a:r>
            <a:r>
              <a:rPr sz="1150" spc="-4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автовиробники</a:t>
            </a:r>
            <a:r>
              <a:rPr sz="1150" spc="-4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активно</a:t>
            </a:r>
            <a:r>
              <a:rPr sz="1150" spc="-4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впроваджують</a:t>
            </a:r>
            <a:r>
              <a:rPr sz="1150" spc="-4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екологічні</a:t>
            </a:r>
            <a:r>
              <a:rPr sz="1150" spc="-4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технології</a:t>
            </a:r>
            <a:r>
              <a:rPr sz="1000" dirty="0">
                <a:solidFill>
                  <a:srgbClr val="0D0C0C"/>
                </a:solidFill>
                <a:latin typeface="Bahnschrift"/>
                <a:cs typeface="Bahnschrift"/>
              </a:rPr>
              <a:t>,</a:t>
            </a:r>
            <a:r>
              <a:rPr sz="1000" spc="204" dirty="0">
                <a:solidFill>
                  <a:srgbClr val="0D0C0C"/>
                </a:solidFill>
                <a:latin typeface="Bahnschrift"/>
                <a:cs typeface="Bahnschrift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створюючи</a:t>
            </a:r>
            <a:r>
              <a:rPr sz="1150" spc="-4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електромобілі</a:t>
            </a:r>
            <a:r>
              <a:rPr sz="1150" spc="-4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spc="-25" dirty="0">
                <a:solidFill>
                  <a:srgbClr val="0D0C0C"/>
                </a:solidFill>
                <a:latin typeface="Verdana"/>
                <a:cs typeface="Verdana"/>
              </a:rPr>
              <a:t>та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гібридні</a:t>
            </a:r>
            <a:r>
              <a:rPr sz="1150" spc="-8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транспортні</a:t>
            </a:r>
            <a:r>
              <a:rPr sz="1150" spc="-8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засоби</a:t>
            </a:r>
            <a:r>
              <a:rPr sz="1150" spc="-7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для</a:t>
            </a:r>
            <a:r>
              <a:rPr sz="1150" spc="-8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зменшення</a:t>
            </a:r>
            <a:r>
              <a:rPr sz="1150" spc="-8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шкідливих</a:t>
            </a:r>
            <a:r>
              <a:rPr sz="1150" spc="-7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викидів</a:t>
            </a:r>
            <a:r>
              <a:rPr sz="1150" spc="-8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та</a:t>
            </a:r>
            <a:r>
              <a:rPr sz="1150" spc="-7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збереження</a:t>
            </a:r>
            <a:r>
              <a:rPr sz="1150" spc="-8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spc="-10" dirty="0">
                <a:solidFill>
                  <a:srgbClr val="0D0C0C"/>
                </a:solidFill>
                <a:latin typeface="Verdana"/>
                <a:cs typeface="Verdana"/>
              </a:rPr>
              <a:t>навколишнього середовища</a:t>
            </a:r>
            <a:r>
              <a:rPr sz="1000" spc="-10" dirty="0">
                <a:solidFill>
                  <a:srgbClr val="0D0C0C"/>
                </a:solidFill>
                <a:latin typeface="Bahnschrift"/>
                <a:cs typeface="Bahnschrift"/>
              </a:rPr>
              <a:t>.</a:t>
            </a:r>
            <a:endParaRPr sz="1000">
              <a:latin typeface="Bahnschrift"/>
              <a:cs typeface="Bahnschrif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33516" y="4279743"/>
            <a:ext cx="3228975" cy="725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590">
              <a:lnSpc>
                <a:spcPct val="100000"/>
              </a:lnSpc>
              <a:spcBef>
                <a:spcPts val="100"/>
              </a:spcBef>
            </a:pPr>
            <a:r>
              <a:rPr sz="1150" dirty="0">
                <a:solidFill>
                  <a:srgbClr val="A6580E"/>
                </a:solidFill>
                <a:latin typeface="Microsoft JhengHei"/>
                <a:cs typeface="Microsoft JhengHei"/>
              </a:rPr>
              <a:t>2022:</a:t>
            </a:r>
            <a:r>
              <a:rPr sz="1150" spc="10" dirty="0">
                <a:solidFill>
                  <a:srgbClr val="A6580E"/>
                </a:solidFill>
                <a:latin typeface="Microsoft JhengHei"/>
                <a:cs typeface="Microsoft JhengHei"/>
              </a:rPr>
              <a:t> </a:t>
            </a:r>
            <a:r>
              <a:rPr sz="1150" dirty="0" err="1">
                <a:solidFill>
                  <a:srgbClr val="A6580E"/>
                </a:solidFill>
                <a:latin typeface="Verdana"/>
                <a:cs typeface="Verdana"/>
              </a:rPr>
              <a:t>Повна</a:t>
            </a:r>
            <a:r>
              <a:rPr sz="1150" spc="-110" dirty="0">
                <a:solidFill>
                  <a:srgbClr val="A6580E"/>
                </a:solidFill>
                <a:latin typeface="Verdana"/>
                <a:cs typeface="Verdana"/>
              </a:rPr>
              <a:t> </a:t>
            </a:r>
            <a:r>
              <a:rPr lang="uk-UA" sz="1150" spc="-10" dirty="0">
                <a:solidFill>
                  <a:srgbClr val="A6580E"/>
                </a:solidFill>
                <a:latin typeface="Verdana"/>
                <a:cs typeface="Verdana"/>
              </a:rPr>
              <a:t>е</a:t>
            </a:r>
            <a:r>
              <a:rPr sz="1150" spc="-10" dirty="0" err="1">
                <a:solidFill>
                  <a:srgbClr val="A6580E"/>
                </a:solidFill>
                <a:latin typeface="Verdana"/>
                <a:cs typeface="Verdana"/>
              </a:rPr>
              <a:t>лектрифікація</a:t>
            </a:r>
            <a:endParaRPr sz="1150" dirty="0">
              <a:latin typeface="Verdana"/>
              <a:cs typeface="Verdana"/>
            </a:endParaRPr>
          </a:p>
          <a:p>
            <a:pPr marL="12700" marR="5080">
              <a:lnSpc>
                <a:spcPct val="125000"/>
              </a:lnSpc>
              <a:spcBef>
                <a:spcPts val="675"/>
              </a:spcBef>
            </a:pP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Провідні</a:t>
            </a:r>
            <a:r>
              <a:rPr sz="1150" spc="-6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автовиробники</a:t>
            </a:r>
            <a:r>
              <a:rPr sz="1150" spc="-5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оголосили</a:t>
            </a:r>
            <a:r>
              <a:rPr sz="1150" spc="-6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spc="-20" dirty="0">
                <a:solidFill>
                  <a:srgbClr val="0D0C0C"/>
                </a:solidFill>
                <a:latin typeface="Verdana"/>
                <a:cs typeface="Verdana"/>
              </a:rPr>
              <a:t>плани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переходу</a:t>
            </a:r>
            <a:r>
              <a:rPr sz="1150" spc="-8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на</a:t>
            </a:r>
            <a:r>
              <a:rPr sz="1150" spc="-8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повністю</a:t>
            </a:r>
            <a:r>
              <a:rPr sz="1150" spc="-8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електричні</a:t>
            </a:r>
            <a:r>
              <a:rPr sz="1150" spc="-8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spc="-10" dirty="0">
                <a:solidFill>
                  <a:srgbClr val="0D0C0C"/>
                </a:solidFill>
                <a:latin typeface="Verdana"/>
                <a:cs typeface="Verdana"/>
              </a:rPr>
              <a:t>моделі</a:t>
            </a:r>
            <a:r>
              <a:rPr sz="1150" spc="-10" dirty="0">
                <a:solidFill>
                  <a:srgbClr val="0D0C0C"/>
                </a:solidFill>
                <a:latin typeface="Microsoft JhengHei"/>
                <a:cs typeface="Microsoft JhengHei"/>
              </a:rPr>
              <a:t>.</a:t>
            </a:r>
            <a:endParaRPr sz="1150" dirty="0">
              <a:latin typeface="Microsoft JhengHei"/>
              <a:cs typeface="Microsoft JhengHe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247774" y="3486150"/>
            <a:ext cx="3962400" cy="1685925"/>
            <a:chOff x="1247774" y="3486150"/>
            <a:chExt cx="3962400" cy="1685925"/>
          </a:xfrm>
        </p:grpSpPr>
        <p:sp>
          <p:nvSpPr>
            <p:cNvPr id="4" name="object 4"/>
            <p:cNvSpPr/>
            <p:nvPr/>
          </p:nvSpPr>
          <p:spPr>
            <a:xfrm>
              <a:off x="1247774" y="3486150"/>
              <a:ext cx="3962400" cy="1685925"/>
            </a:xfrm>
            <a:custGeom>
              <a:avLst/>
              <a:gdLst/>
              <a:ahLst/>
              <a:cxnLst/>
              <a:rect l="l" t="t" r="r" b="b"/>
              <a:pathLst>
                <a:path w="3962400" h="1685925">
                  <a:moveTo>
                    <a:pt x="3866284" y="1685924"/>
                  </a:moveTo>
                  <a:lnTo>
                    <a:pt x="96115" y="1685924"/>
                  </a:lnTo>
                  <a:lnTo>
                    <a:pt x="89425" y="1685265"/>
                  </a:lnTo>
                  <a:lnTo>
                    <a:pt x="51334" y="1672340"/>
                  </a:lnTo>
                  <a:lnTo>
                    <a:pt x="21089" y="1645822"/>
                  </a:lnTo>
                  <a:lnTo>
                    <a:pt x="3294" y="1609748"/>
                  </a:lnTo>
                  <a:lnTo>
                    <a:pt x="0" y="1589809"/>
                  </a:lnTo>
                  <a:lnTo>
                    <a:pt x="0" y="1583054"/>
                  </a:lnTo>
                  <a:lnTo>
                    <a:pt x="0" y="96115"/>
                  </a:lnTo>
                  <a:lnTo>
                    <a:pt x="10415" y="57262"/>
                  </a:lnTo>
                  <a:lnTo>
                    <a:pt x="34906" y="25353"/>
                  </a:lnTo>
                  <a:lnTo>
                    <a:pt x="69743" y="5245"/>
                  </a:lnTo>
                  <a:lnTo>
                    <a:pt x="96115" y="0"/>
                  </a:lnTo>
                  <a:lnTo>
                    <a:pt x="3866284" y="0"/>
                  </a:lnTo>
                  <a:lnTo>
                    <a:pt x="3905136" y="10415"/>
                  </a:lnTo>
                  <a:lnTo>
                    <a:pt x="3937045" y="34906"/>
                  </a:lnTo>
                  <a:lnTo>
                    <a:pt x="3957153" y="69743"/>
                  </a:lnTo>
                  <a:lnTo>
                    <a:pt x="3962399" y="96115"/>
                  </a:lnTo>
                  <a:lnTo>
                    <a:pt x="3962399" y="1589809"/>
                  </a:lnTo>
                  <a:lnTo>
                    <a:pt x="3951983" y="1628661"/>
                  </a:lnTo>
                  <a:lnTo>
                    <a:pt x="3927493" y="1660571"/>
                  </a:lnTo>
                  <a:lnTo>
                    <a:pt x="3892655" y="1680678"/>
                  </a:lnTo>
                  <a:lnTo>
                    <a:pt x="3872973" y="1685265"/>
                  </a:lnTo>
                  <a:lnTo>
                    <a:pt x="3866284" y="1685924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1124" y="4295774"/>
              <a:ext cx="1895475" cy="180975"/>
            </a:xfrm>
            <a:custGeom>
              <a:avLst/>
              <a:gdLst/>
              <a:ahLst/>
              <a:cxnLst/>
              <a:rect l="l" t="t" r="r" b="b"/>
              <a:pathLst>
                <a:path w="1895475" h="180975">
                  <a:moveTo>
                    <a:pt x="1873167" y="180974"/>
                  </a:moveTo>
                  <a:lnTo>
                    <a:pt x="22307" y="180974"/>
                  </a:lnTo>
                  <a:lnTo>
                    <a:pt x="19026" y="180322"/>
                  </a:lnTo>
                  <a:lnTo>
                    <a:pt x="0" y="158667"/>
                  </a:lnTo>
                  <a:lnTo>
                    <a:pt x="0" y="155257"/>
                  </a:lnTo>
                  <a:lnTo>
                    <a:pt x="0" y="22307"/>
                  </a:lnTo>
                  <a:lnTo>
                    <a:pt x="22307" y="0"/>
                  </a:lnTo>
                  <a:lnTo>
                    <a:pt x="1873167" y="0"/>
                  </a:lnTo>
                  <a:lnTo>
                    <a:pt x="1895474" y="22307"/>
                  </a:lnTo>
                  <a:lnTo>
                    <a:pt x="1895474" y="158667"/>
                  </a:lnTo>
                  <a:lnTo>
                    <a:pt x="1876448" y="180322"/>
                  </a:lnTo>
                  <a:lnTo>
                    <a:pt x="1873167" y="180974"/>
                  </a:lnTo>
                  <a:close/>
                </a:path>
              </a:pathLst>
            </a:custGeom>
            <a:solidFill>
              <a:srgbClr val="FFE7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370210" y="4279743"/>
            <a:ext cx="2886075" cy="696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590">
              <a:lnSpc>
                <a:spcPct val="100000"/>
              </a:lnSpc>
              <a:spcBef>
                <a:spcPts val="100"/>
              </a:spcBef>
            </a:pPr>
            <a:r>
              <a:rPr sz="1150" dirty="0">
                <a:solidFill>
                  <a:srgbClr val="A6580E"/>
                </a:solidFill>
                <a:latin typeface="Microsoft JhengHei"/>
                <a:cs typeface="Microsoft JhengHei"/>
              </a:rPr>
              <a:t>2018:</a:t>
            </a:r>
            <a:r>
              <a:rPr sz="1150" spc="25" dirty="0">
                <a:solidFill>
                  <a:srgbClr val="A6580E"/>
                </a:solidFill>
                <a:latin typeface="Microsoft JhengHei"/>
                <a:cs typeface="Microsoft JhengHei"/>
              </a:rPr>
              <a:t> </a:t>
            </a:r>
            <a:r>
              <a:rPr sz="1150" dirty="0" err="1">
                <a:solidFill>
                  <a:srgbClr val="A6580E"/>
                </a:solidFill>
                <a:latin typeface="Verdana"/>
                <a:cs typeface="Verdana"/>
              </a:rPr>
              <a:t>Сонячні</a:t>
            </a:r>
            <a:r>
              <a:rPr sz="1150" spc="-95" dirty="0">
                <a:solidFill>
                  <a:srgbClr val="A6580E"/>
                </a:solidFill>
                <a:latin typeface="Verdana"/>
                <a:cs typeface="Verdana"/>
              </a:rPr>
              <a:t> </a:t>
            </a:r>
            <a:r>
              <a:rPr lang="uk-UA" sz="1150" spc="-10" dirty="0">
                <a:solidFill>
                  <a:srgbClr val="A6580E"/>
                </a:solidFill>
                <a:latin typeface="Verdana"/>
                <a:cs typeface="Verdana"/>
              </a:rPr>
              <a:t>а</a:t>
            </a:r>
            <a:r>
              <a:rPr sz="1150" spc="-10" dirty="0" err="1">
                <a:solidFill>
                  <a:srgbClr val="A6580E"/>
                </a:solidFill>
                <a:latin typeface="Verdana"/>
                <a:cs typeface="Verdana"/>
              </a:rPr>
              <a:t>втомобілі</a:t>
            </a:r>
            <a:endParaRPr sz="1150" dirty="0">
              <a:latin typeface="Verdana"/>
              <a:cs typeface="Verdana"/>
            </a:endParaRPr>
          </a:p>
          <a:p>
            <a:pPr marL="12700" marR="5080">
              <a:lnSpc>
                <a:spcPct val="121700"/>
              </a:lnSpc>
              <a:spcBef>
                <a:spcPts val="595"/>
              </a:spcBef>
            </a:pPr>
            <a:r>
              <a:rPr sz="1250" spc="-50" dirty="0">
                <a:solidFill>
                  <a:srgbClr val="0D0C0C"/>
                </a:solidFill>
                <a:latin typeface="Arial MT"/>
                <a:cs typeface="Arial MT"/>
              </a:rPr>
              <a:t>Toyota</a:t>
            </a:r>
            <a:r>
              <a:rPr sz="1250" spc="-45" dirty="0">
                <a:solidFill>
                  <a:srgbClr val="0D0C0C"/>
                </a:solidFill>
                <a:latin typeface="Arial MT"/>
                <a:cs typeface="Arial MT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та</a:t>
            </a:r>
            <a:r>
              <a:rPr sz="1150" spc="-10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250" spc="-35" dirty="0">
                <a:solidFill>
                  <a:srgbClr val="0D0C0C"/>
                </a:solidFill>
                <a:latin typeface="Arial MT"/>
                <a:cs typeface="Arial MT"/>
              </a:rPr>
              <a:t>Hyundai</a:t>
            </a:r>
            <a:r>
              <a:rPr sz="1250" spc="-45" dirty="0">
                <a:solidFill>
                  <a:srgbClr val="0D0C0C"/>
                </a:solidFill>
                <a:latin typeface="Arial MT"/>
                <a:cs typeface="Arial MT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розробили</a:t>
            </a:r>
            <a:r>
              <a:rPr sz="1150" spc="-10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spc="-10" dirty="0">
                <a:solidFill>
                  <a:srgbClr val="0D0C0C"/>
                </a:solidFill>
                <a:latin typeface="Verdana"/>
                <a:cs typeface="Verdana"/>
              </a:rPr>
              <a:t>концепти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автомобілів</a:t>
            </a:r>
            <a:r>
              <a:rPr sz="1150" spc="-9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з</a:t>
            </a:r>
            <a:r>
              <a:rPr sz="1150" spc="-9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сонячними</a:t>
            </a:r>
            <a:r>
              <a:rPr sz="1150" spc="-8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spc="-10" dirty="0">
                <a:solidFill>
                  <a:srgbClr val="0D0C0C"/>
                </a:solidFill>
                <a:latin typeface="Verdana"/>
                <a:cs typeface="Verdana"/>
              </a:rPr>
              <a:t>панелями</a:t>
            </a:r>
            <a:r>
              <a:rPr sz="1150" spc="-10" dirty="0">
                <a:solidFill>
                  <a:srgbClr val="0D0C0C"/>
                </a:solidFill>
                <a:latin typeface="Microsoft JhengHei"/>
                <a:cs typeface="Microsoft JhengHei"/>
              </a:rPr>
              <a:t>.</a:t>
            </a:r>
            <a:endParaRPr sz="1150" dirty="0">
              <a:latin typeface="Microsoft JhengHei"/>
              <a:cs typeface="Microsoft JhengHe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305424" y="1704975"/>
            <a:ext cx="3962400" cy="1676400"/>
            <a:chOff x="5305424" y="1704975"/>
            <a:chExt cx="3962400" cy="1676400"/>
          </a:xfrm>
        </p:grpSpPr>
        <p:sp>
          <p:nvSpPr>
            <p:cNvPr id="8" name="object 8"/>
            <p:cNvSpPr/>
            <p:nvPr/>
          </p:nvSpPr>
          <p:spPr>
            <a:xfrm>
              <a:off x="5305424" y="1704975"/>
              <a:ext cx="3962400" cy="1676400"/>
            </a:xfrm>
            <a:custGeom>
              <a:avLst/>
              <a:gdLst/>
              <a:ahLst/>
              <a:cxnLst/>
              <a:rect l="l" t="t" r="r" b="b"/>
              <a:pathLst>
                <a:path w="3962400" h="1676400">
                  <a:moveTo>
                    <a:pt x="3866284" y="1676399"/>
                  </a:moveTo>
                  <a:lnTo>
                    <a:pt x="96115" y="1676399"/>
                  </a:lnTo>
                  <a:lnTo>
                    <a:pt x="89425" y="1675740"/>
                  </a:lnTo>
                  <a:lnTo>
                    <a:pt x="51334" y="1662815"/>
                  </a:lnTo>
                  <a:lnTo>
                    <a:pt x="21089" y="1636297"/>
                  </a:lnTo>
                  <a:lnTo>
                    <a:pt x="3294" y="1600223"/>
                  </a:lnTo>
                  <a:lnTo>
                    <a:pt x="0" y="1580284"/>
                  </a:lnTo>
                  <a:lnTo>
                    <a:pt x="0" y="1573529"/>
                  </a:lnTo>
                  <a:lnTo>
                    <a:pt x="0" y="96115"/>
                  </a:lnTo>
                  <a:lnTo>
                    <a:pt x="10415" y="57262"/>
                  </a:lnTo>
                  <a:lnTo>
                    <a:pt x="34906" y="25353"/>
                  </a:lnTo>
                  <a:lnTo>
                    <a:pt x="69743" y="5245"/>
                  </a:lnTo>
                  <a:lnTo>
                    <a:pt x="96115" y="0"/>
                  </a:lnTo>
                  <a:lnTo>
                    <a:pt x="3866284" y="0"/>
                  </a:lnTo>
                  <a:lnTo>
                    <a:pt x="3905136" y="10415"/>
                  </a:lnTo>
                  <a:lnTo>
                    <a:pt x="3937045" y="34906"/>
                  </a:lnTo>
                  <a:lnTo>
                    <a:pt x="3957153" y="69743"/>
                  </a:lnTo>
                  <a:lnTo>
                    <a:pt x="3962399" y="96115"/>
                  </a:lnTo>
                  <a:lnTo>
                    <a:pt x="3962399" y="1580284"/>
                  </a:lnTo>
                  <a:lnTo>
                    <a:pt x="3951983" y="1619136"/>
                  </a:lnTo>
                  <a:lnTo>
                    <a:pt x="3927493" y="1651045"/>
                  </a:lnTo>
                  <a:lnTo>
                    <a:pt x="3892655" y="1671154"/>
                  </a:lnTo>
                  <a:lnTo>
                    <a:pt x="3872973" y="1675740"/>
                  </a:lnTo>
                  <a:lnTo>
                    <a:pt x="3866284" y="1676399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448299" y="2514599"/>
              <a:ext cx="1952625" cy="180975"/>
            </a:xfrm>
            <a:custGeom>
              <a:avLst/>
              <a:gdLst/>
              <a:ahLst/>
              <a:cxnLst/>
              <a:rect l="l" t="t" r="r" b="b"/>
              <a:pathLst>
                <a:path w="1952625" h="180975">
                  <a:moveTo>
                    <a:pt x="1930317" y="180974"/>
                  </a:moveTo>
                  <a:lnTo>
                    <a:pt x="22307" y="180974"/>
                  </a:lnTo>
                  <a:lnTo>
                    <a:pt x="19026" y="180322"/>
                  </a:lnTo>
                  <a:lnTo>
                    <a:pt x="0" y="158667"/>
                  </a:lnTo>
                  <a:lnTo>
                    <a:pt x="0" y="155257"/>
                  </a:lnTo>
                  <a:lnTo>
                    <a:pt x="0" y="22307"/>
                  </a:lnTo>
                  <a:lnTo>
                    <a:pt x="22307" y="0"/>
                  </a:lnTo>
                  <a:lnTo>
                    <a:pt x="1930317" y="0"/>
                  </a:lnTo>
                  <a:lnTo>
                    <a:pt x="1952624" y="22307"/>
                  </a:lnTo>
                  <a:lnTo>
                    <a:pt x="1952624" y="158667"/>
                  </a:lnTo>
                  <a:lnTo>
                    <a:pt x="1933598" y="180322"/>
                  </a:lnTo>
                  <a:lnTo>
                    <a:pt x="1930317" y="180974"/>
                  </a:lnTo>
                  <a:close/>
                </a:path>
              </a:pathLst>
            </a:custGeom>
            <a:solidFill>
              <a:srgbClr val="FFE7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433516" y="2498568"/>
            <a:ext cx="3101340" cy="696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590">
              <a:lnSpc>
                <a:spcPct val="100000"/>
              </a:lnSpc>
              <a:spcBef>
                <a:spcPts val="100"/>
              </a:spcBef>
            </a:pPr>
            <a:r>
              <a:rPr sz="1150" dirty="0">
                <a:solidFill>
                  <a:srgbClr val="A6580E"/>
                </a:solidFill>
                <a:latin typeface="Microsoft JhengHei"/>
                <a:cs typeface="Microsoft JhengHei"/>
              </a:rPr>
              <a:t>2015:</a:t>
            </a:r>
            <a:r>
              <a:rPr sz="1150" spc="25" dirty="0">
                <a:solidFill>
                  <a:srgbClr val="A6580E"/>
                </a:solidFill>
                <a:latin typeface="Microsoft JhengHei"/>
                <a:cs typeface="Microsoft JhengHei"/>
              </a:rPr>
              <a:t> </a:t>
            </a:r>
            <a:r>
              <a:rPr sz="1150" dirty="0" err="1">
                <a:solidFill>
                  <a:srgbClr val="A6580E"/>
                </a:solidFill>
                <a:latin typeface="Verdana"/>
                <a:cs typeface="Verdana"/>
              </a:rPr>
              <a:t>Зменшення</a:t>
            </a:r>
            <a:r>
              <a:rPr sz="1150" spc="-100" dirty="0">
                <a:solidFill>
                  <a:srgbClr val="A6580E"/>
                </a:solidFill>
                <a:latin typeface="Verdana"/>
                <a:cs typeface="Verdana"/>
              </a:rPr>
              <a:t> </a:t>
            </a:r>
            <a:r>
              <a:rPr lang="uk-UA" sz="1150" spc="-10" dirty="0">
                <a:solidFill>
                  <a:srgbClr val="A6580E"/>
                </a:solidFill>
                <a:latin typeface="Verdana"/>
                <a:cs typeface="Verdana"/>
              </a:rPr>
              <a:t>в</a:t>
            </a:r>
            <a:r>
              <a:rPr sz="1150" spc="-10" dirty="0" err="1">
                <a:solidFill>
                  <a:srgbClr val="A6580E"/>
                </a:solidFill>
                <a:latin typeface="Verdana"/>
                <a:cs typeface="Verdana"/>
              </a:rPr>
              <a:t>икидів</a:t>
            </a:r>
            <a:endParaRPr sz="1150" dirty="0">
              <a:latin typeface="Verdana"/>
              <a:cs typeface="Verdana"/>
            </a:endParaRPr>
          </a:p>
          <a:p>
            <a:pPr marL="12700" marR="5080">
              <a:lnSpc>
                <a:spcPct val="121700"/>
              </a:lnSpc>
              <a:spcBef>
                <a:spcPts val="595"/>
              </a:spcBef>
            </a:pPr>
            <a:r>
              <a:rPr sz="1250" spc="-30" dirty="0">
                <a:solidFill>
                  <a:srgbClr val="0D0C0C"/>
                </a:solidFill>
                <a:latin typeface="Arial MT"/>
                <a:cs typeface="Arial MT"/>
              </a:rPr>
              <a:t>Volkswagen</a:t>
            </a:r>
            <a:r>
              <a:rPr sz="1250" spc="-50" dirty="0">
                <a:solidFill>
                  <a:srgbClr val="0D0C0C"/>
                </a:solidFill>
                <a:latin typeface="Arial MT"/>
                <a:cs typeface="Arial MT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та</a:t>
            </a:r>
            <a:r>
              <a:rPr sz="1150" spc="-11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інші</a:t>
            </a:r>
            <a:r>
              <a:rPr sz="1150" spc="-11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бренди</a:t>
            </a:r>
            <a:r>
              <a:rPr sz="1150" spc="-10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spc="-10" dirty="0">
                <a:solidFill>
                  <a:srgbClr val="0D0C0C"/>
                </a:solidFill>
                <a:latin typeface="Verdana"/>
                <a:cs typeface="Verdana"/>
              </a:rPr>
              <a:t>впровадили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технології</a:t>
            </a:r>
            <a:r>
              <a:rPr sz="1150" spc="-6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зниження</a:t>
            </a:r>
            <a:r>
              <a:rPr sz="1150" spc="-6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шкідливих</a:t>
            </a:r>
            <a:r>
              <a:rPr sz="1150" spc="-6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spc="-10" dirty="0">
                <a:solidFill>
                  <a:srgbClr val="0D0C0C"/>
                </a:solidFill>
                <a:latin typeface="Verdana"/>
                <a:cs typeface="Verdana"/>
              </a:rPr>
              <a:t>викидів</a:t>
            </a:r>
            <a:r>
              <a:rPr sz="1150" spc="-10" dirty="0">
                <a:solidFill>
                  <a:srgbClr val="0D0C0C"/>
                </a:solidFill>
                <a:latin typeface="Microsoft JhengHei"/>
                <a:cs typeface="Microsoft JhengHei"/>
              </a:rPr>
              <a:t>.</a:t>
            </a:r>
            <a:endParaRPr sz="1150" dirty="0">
              <a:latin typeface="Microsoft JhengHei"/>
              <a:cs typeface="Microsoft JhengHe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247774" y="1704975"/>
            <a:ext cx="3962400" cy="1676400"/>
            <a:chOff x="1247774" y="1704975"/>
            <a:chExt cx="3962400" cy="1676400"/>
          </a:xfrm>
        </p:grpSpPr>
        <p:sp>
          <p:nvSpPr>
            <p:cNvPr id="12" name="object 12"/>
            <p:cNvSpPr/>
            <p:nvPr/>
          </p:nvSpPr>
          <p:spPr>
            <a:xfrm>
              <a:off x="1247774" y="1704975"/>
              <a:ext cx="3962400" cy="1676400"/>
            </a:xfrm>
            <a:custGeom>
              <a:avLst/>
              <a:gdLst/>
              <a:ahLst/>
              <a:cxnLst/>
              <a:rect l="l" t="t" r="r" b="b"/>
              <a:pathLst>
                <a:path w="3962400" h="1676400">
                  <a:moveTo>
                    <a:pt x="3866284" y="1676399"/>
                  </a:moveTo>
                  <a:lnTo>
                    <a:pt x="96115" y="1676399"/>
                  </a:lnTo>
                  <a:lnTo>
                    <a:pt x="89425" y="1675740"/>
                  </a:lnTo>
                  <a:lnTo>
                    <a:pt x="51334" y="1662815"/>
                  </a:lnTo>
                  <a:lnTo>
                    <a:pt x="21089" y="1636297"/>
                  </a:lnTo>
                  <a:lnTo>
                    <a:pt x="3294" y="1600223"/>
                  </a:lnTo>
                  <a:lnTo>
                    <a:pt x="0" y="1580284"/>
                  </a:lnTo>
                  <a:lnTo>
                    <a:pt x="0" y="1573529"/>
                  </a:lnTo>
                  <a:lnTo>
                    <a:pt x="0" y="96115"/>
                  </a:lnTo>
                  <a:lnTo>
                    <a:pt x="10415" y="57262"/>
                  </a:lnTo>
                  <a:lnTo>
                    <a:pt x="34906" y="25353"/>
                  </a:lnTo>
                  <a:lnTo>
                    <a:pt x="69743" y="5245"/>
                  </a:lnTo>
                  <a:lnTo>
                    <a:pt x="96115" y="0"/>
                  </a:lnTo>
                  <a:lnTo>
                    <a:pt x="3866284" y="0"/>
                  </a:lnTo>
                  <a:lnTo>
                    <a:pt x="3905136" y="10415"/>
                  </a:lnTo>
                  <a:lnTo>
                    <a:pt x="3937045" y="34906"/>
                  </a:lnTo>
                  <a:lnTo>
                    <a:pt x="3957153" y="69743"/>
                  </a:lnTo>
                  <a:lnTo>
                    <a:pt x="3962399" y="96115"/>
                  </a:lnTo>
                  <a:lnTo>
                    <a:pt x="3962399" y="1580284"/>
                  </a:lnTo>
                  <a:lnTo>
                    <a:pt x="3951983" y="1619136"/>
                  </a:lnTo>
                  <a:lnTo>
                    <a:pt x="3927493" y="1651045"/>
                  </a:lnTo>
                  <a:lnTo>
                    <a:pt x="3892655" y="1671154"/>
                  </a:lnTo>
                  <a:lnTo>
                    <a:pt x="3872973" y="1675740"/>
                  </a:lnTo>
                  <a:lnTo>
                    <a:pt x="3866284" y="1676399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381124" y="2514599"/>
              <a:ext cx="2019300" cy="180975"/>
            </a:xfrm>
            <a:custGeom>
              <a:avLst/>
              <a:gdLst/>
              <a:ahLst/>
              <a:cxnLst/>
              <a:rect l="l" t="t" r="r" b="b"/>
              <a:pathLst>
                <a:path w="2019300" h="180975">
                  <a:moveTo>
                    <a:pt x="1996992" y="180974"/>
                  </a:moveTo>
                  <a:lnTo>
                    <a:pt x="22307" y="180974"/>
                  </a:lnTo>
                  <a:lnTo>
                    <a:pt x="19026" y="180322"/>
                  </a:lnTo>
                  <a:lnTo>
                    <a:pt x="0" y="158667"/>
                  </a:lnTo>
                  <a:lnTo>
                    <a:pt x="0" y="155257"/>
                  </a:lnTo>
                  <a:lnTo>
                    <a:pt x="0" y="22307"/>
                  </a:lnTo>
                  <a:lnTo>
                    <a:pt x="22307" y="0"/>
                  </a:lnTo>
                  <a:lnTo>
                    <a:pt x="1996992" y="0"/>
                  </a:lnTo>
                  <a:lnTo>
                    <a:pt x="2019299" y="22307"/>
                  </a:lnTo>
                  <a:lnTo>
                    <a:pt x="2019299" y="158667"/>
                  </a:lnTo>
                  <a:lnTo>
                    <a:pt x="2000272" y="180322"/>
                  </a:lnTo>
                  <a:lnTo>
                    <a:pt x="1996992" y="180974"/>
                  </a:lnTo>
                  <a:close/>
                </a:path>
              </a:pathLst>
            </a:custGeom>
            <a:solidFill>
              <a:srgbClr val="FFE7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370210" y="2498568"/>
            <a:ext cx="3542029" cy="696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590">
              <a:lnSpc>
                <a:spcPct val="100000"/>
              </a:lnSpc>
              <a:spcBef>
                <a:spcPts val="100"/>
              </a:spcBef>
            </a:pPr>
            <a:r>
              <a:rPr sz="1150" dirty="0">
                <a:solidFill>
                  <a:srgbClr val="A6580E"/>
                </a:solidFill>
                <a:latin typeface="Microsoft JhengHei"/>
                <a:cs typeface="Microsoft JhengHei"/>
              </a:rPr>
              <a:t>2010:</a:t>
            </a:r>
            <a:r>
              <a:rPr sz="1150" spc="10" dirty="0">
                <a:solidFill>
                  <a:srgbClr val="A6580E"/>
                </a:solidFill>
                <a:latin typeface="Microsoft JhengHei"/>
                <a:cs typeface="Microsoft JhengHei"/>
              </a:rPr>
              <a:t> </a:t>
            </a:r>
            <a:r>
              <a:rPr sz="1150" dirty="0" err="1">
                <a:solidFill>
                  <a:srgbClr val="A6580E"/>
                </a:solidFill>
                <a:latin typeface="Verdana"/>
                <a:cs typeface="Verdana"/>
              </a:rPr>
              <a:t>Перші</a:t>
            </a:r>
            <a:r>
              <a:rPr sz="1150" spc="-105" dirty="0">
                <a:solidFill>
                  <a:srgbClr val="A6580E"/>
                </a:solidFill>
                <a:latin typeface="Verdana"/>
                <a:cs typeface="Verdana"/>
              </a:rPr>
              <a:t> </a:t>
            </a:r>
            <a:r>
              <a:rPr lang="uk-UA" sz="1150" spc="-10" dirty="0">
                <a:solidFill>
                  <a:srgbClr val="A6580E"/>
                </a:solidFill>
                <a:latin typeface="Verdana"/>
                <a:cs typeface="Verdana"/>
              </a:rPr>
              <a:t>е</a:t>
            </a:r>
            <a:r>
              <a:rPr sz="1150" spc="-10" dirty="0" err="1">
                <a:solidFill>
                  <a:srgbClr val="A6580E"/>
                </a:solidFill>
                <a:latin typeface="Verdana"/>
                <a:cs typeface="Verdana"/>
              </a:rPr>
              <a:t>лектромобілі</a:t>
            </a:r>
            <a:endParaRPr sz="1150" dirty="0">
              <a:latin typeface="Verdana"/>
              <a:cs typeface="Verdana"/>
            </a:endParaRPr>
          </a:p>
          <a:p>
            <a:pPr marL="12700" marR="5080">
              <a:lnSpc>
                <a:spcPct val="121700"/>
              </a:lnSpc>
              <a:spcBef>
                <a:spcPts val="595"/>
              </a:spcBef>
            </a:pPr>
            <a:r>
              <a:rPr sz="1250" spc="-50" dirty="0">
                <a:solidFill>
                  <a:srgbClr val="0D0C0C"/>
                </a:solidFill>
                <a:latin typeface="Arial MT"/>
                <a:cs typeface="Arial MT"/>
              </a:rPr>
              <a:t>Tesla</a:t>
            </a:r>
            <a:r>
              <a:rPr sz="1250" spc="-40" dirty="0">
                <a:solidFill>
                  <a:srgbClr val="0D0C0C"/>
                </a:solidFill>
                <a:latin typeface="Arial MT"/>
                <a:cs typeface="Arial MT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та</a:t>
            </a:r>
            <a:r>
              <a:rPr sz="1150" spc="-10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250" spc="-40" dirty="0">
                <a:solidFill>
                  <a:srgbClr val="0D0C0C"/>
                </a:solidFill>
                <a:latin typeface="Arial MT"/>
                <a:cs typeface="Arial MT"/>
              </a:rPr>
              <a:t>Nissan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розпочали</a:t>
            </a:r>
            <a:r>
              <a:rPr sz="1150" spc="-10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масове</a:t>
            </a:r>
            <a:r>
              <a:rPr sz="1150" spc="-10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spc="-10" dirty="0">
                <a:solidFill>
                  <a:srgbClr val="0D0C0C"/>
                </a:solidFill>
                <a:latin typeface="Verdana"/>
                <a:cs typeface="Verdana"/>
              </a:rPr>
              <a:t>виробництво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електричних</a:t>
            </a:r>
            <a:r>
              <a:rPr sz="1150" spc="-3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транспортних</a:t>
            </a:r>
            <a:r>
              <a:rPr sz="1150" spc="-3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spc="-10" dirty="0">
                <a:solidFill>
                  <a:srgbClr val="0D0C0C"/>
                </a:solidFill>
                <a:latin typeface="Verdana"/>
                <a:cs typeface="Verdana"/>
              </a:rPr>
              <a:t>засобів</a:t>
            </a:r>
            <a:r>
              <a:rPr sz="1150" spc="-10" dirty="0">
                <a:solidFill>
                  <a:srgbClr val="0D0C0C"/>
                </a:solidFill>
                <a:latin typeface="Microsoft JhengHei"/>
                <a:cs typeface="Microsoft JhengHei"/>
              </a:rPr>
              <a:t>.</a:t>
            </a:r>
            <a:endParaRPr sz="1150" dirty="0">
              <a:latin typeface="Microsoft JhengHei"/>
              <a:cs typeface="Microsoft JhengHe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Світлана</a:t>
            </a:r>
            <a:r>
              <a:rPr spc="-105" dirty="0"/>
              <a:t> </a:t>
            </a:r>
            <a:r>
              <a:rPr spc="-10" dirty="0"/>
              <a:t>Житкова</a:t>
            </a: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00"/>
              </a:lnSpc>
            </a:pPr>
            <a:fld id="{81D60167-4931-47E6-BA6A-407CBD079E47}" type="slidenum">
              <a:rPr spc="-25" dirty="0"/>
              <a:t>4</a:t>
            </a:fld>
            <a:endParaRPr spc="-25" dirty="0"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370210" y="882650"/>
            <a:ext cx="6693534" cy="3969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0" dirty="0" err="1"/>
              <a:t>Еволюція</a:t>
            </a:r>
            <a:r>
              <a:rPr spc="-300" dirty="0"/>
              <a:t> </a:t>
            </a:r>
            <a:r>
              <a:rPr lang="uk-UA" spc="-40" dirty="0"/>
              <a:t>е</a:t>
            </a:r>
            <a:r>
              <a:rPr spc="-40" dirty="0" err="1"/>
              <a:t>кологічних</a:t>
            </a:r>
            <a:r>
              <a:rPr spc="-300" dirty="0"/>
              <a:t> </a:t>
            </a:r>
            <a:r>
              <a:rPr lang="uk-UA" spc="-10" dirty="0"/>
              <a:t>і</a:t>
            </a:r>
            <a:r>
              <a:rPr spc="-10" dirty="0" err="1"/>
              <a:t>ніціатив</a:t>
            </a:r>
            <a:endParaRPr spc="-1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91375" y="3867150"/>
            <a:ext cx="2076450" cy="1295400"/>
          </a:xfrm>
          <a:custGeom>
            <a:avLst/>
            <a:gdLst/>
            <a:ahLst/>
            <a:cxnLst/>
            <a:rect l="l" t="t" r="r" b="b"/>
            <a:pathLst>
              <a:path w="2076450" h="1295400">
                <a:moveTo>
                  <a:pt x="1980334" y="1295399"/>
                </a:moveTo>
                <a:lnTo>
                  <a:pt x="96115" y="1295399"/>
                </a:lnTo>
                <a:lnTo>
                  <a:pt x="89425" y="1294740"/>
                </a:lnTo>
                <a:lnTo>
                  <a:pt x="51334" y="1281815"/>
                </a:lnTo>
                <a:lnTo>
                  <a:pt x="21089" y="1255297"/>
                </a:lnTo>
                <a:lnTo>
                  <a:pt x="3294" y="1219223"/>
                </a:lnTo>
                <a:lnTo>
                  <a:pt x="0" y="1199284"/>
                </a:lnTo>
                <a:lnTo>
                  <a:pt x="0" y="1192529"/>
                </a:lnTo>
                <a:lnTo>
                  <a:pt x="0" y="96115"/>
                </a:lnTo>
                <a:lnTo>
                  <a:pt x="10415" y="57262"/>
                </a:lnTo>
                <a:lnTo>
                  <a:pt x="34906" y="25353"/>
                </a:lnTo>
                <a:lnTo>
                  <a:pt x="69743" y="5245"/>
                </a:lnTo>
                <a:lnTo>
                  <a:pt x="96115" y="0"/>
                </a:lnTo>
                <a:lnTo>
                  <a:pt x="1980334" y="0"/>
                </a:lnTo>
                <a:lnTo>
                  <a:pt x="2019186" y="10415"/>
                </a:lnTo>
                <a:lnTo>
                  <a:pt x="2051095" y="34906"/>
                </a:lnTo>
                <a:lnTo>
                  <a:pt x="2071203" y="69743"/>
                </a:lnTo>
                <a:lnTo>
                  <a:pt x="2076450" y="96115"/>
                </a:lnTo>
                <a:lnTo>
                  <a:pt x="2076450" y="1199284"/>
                </a:lnTo>
                <a:lnTo>
                  <a:pt x="2066034" y="1238136"/>
                </a:lnTo>
                <a:lnTo>
                  <a:pt x="2041543" y="1270045"/>
                </a:lnTo>
                <a:lnTo>
                  <a:pt x="2006705" y="1290154"/>
                </a:lnTo>
                <a:lnTo>
                  <a:pt x="1987023" y="1294740"/>
                </a:lnTo>
                <a:lnTo>
                  <a:pt x="1980334" y="1295399"/>
                </a:lnTo>
                <a:close/>
              </a:path>
            </a:pathLst>
          </a:custGeom>
          <a:solidFill>
            <a:srgbClr val="F9F9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319466" y="4067854"/>
            <a:ext cx="1106805" cy="936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00" spc="-25" dirty="0">
                <a:solidFill>
                  <a:srgbClr val="0D0C0C"/>
                </a:solidFill>
                <a:latin typeface="Arial MT"/>
                <a:cs typeface="Arial MT"/>
              </a:rPr>
              <a:t>80</a:t>
            </a:r>
            <a:r>
              <a:rPr sz="2550" spc="-25" dirty="0">
                <a:solidFill>
                  <a:srgbClr val="0D0C0C"/>
                </a:solidFill>
                <a:latin typeface="Verdana"/>
                <a:cs typeface="Verdana"/>
              </a:rPr>
              <a:t>%</a:t>
            </a:r>
            <a:endParaRPr sz="2550">
              <a:latin typeface="Verdana"/>
              <a:cs typeface="Verdana"/>
            </a:endParaRPr>
          </a:p>
          <a:p>
            <a:pPr marL="12700" marR="5080">
              <a:lnSpc>
                <a:spcPct val="125000"/>
              </a:lnSpc>
              <a:spcBef>
                <a:spcPts val="610"/>
              </a:spcBef>
            </a:pP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Перехід</a:t>
            </a:r>
            <a:r>
              <a:rPr sz="1150" spc="-7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spc="-25" dirty="0">
                <a:solidFill>
                  <a:srgbClr val="0D0C0C"/>
                </a:solidFill>
                <a:latin typeface="Verdana"/>
                <a:cs typeface="Verdana"/>
              </a:rPr>
              <a:t>на </a:t>
            </a:r>
            <a:r>
              <a:rPr sz="1150" spc="-10" dirty="0">
                <a:solidFill>
                  <a:srgbClr val="0D0C0C"/>
                </a:solidFill>
                <a:latin typeface="Verdana"/>
                <a:cs typeface="Verdana"/>
              </a:rPr>
              <a:t>електромобілі</a:t>
            </a:r>
            <a:endParaRPr sz="1150">
              <a:latin typeface="Verdana"/>
              <a:cs typeface="Verdan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191375" y="742950"/>
            <a:ext cx="2076450" cy="3019425"/>
          </a:xfrm>
          <a:custGeom>
            <a:avLst/>
            <a:gdLst/>
            <a:ahLst/>
            <a:cxnLst/>
            <a:rect l="l" t="t" r="r" b="b"/>
            <a:pathLst>
              <a:path w="2076450" h="3019425">
                <a:moveTo>
                  <a:pt x="1980334" y="3019424"/>
                </a:moveTo>
                <a:lnTo>
                  <a:pt x="96115" y="3019424"/>
                </a:lnTo>
                <a:lnTo>
                  <a:pt x="89425" y="3018765"/>
                </a:lnTo>
                <a:lnTo>
                  <a:pt x="51334" y="3005840"/>
                </a:lnTo>
                <a:lnTo>
                  <a:pt x="21089" y="2979321"/>
                </a:lnTo>
                <a:lnTo>
                  <a:pt x="3294" y="2943248"/>
                </a:lnTo>
                <a:lnTo>
                  <a:pt x="0" y="2923309"/>
                </a:lnTo>
                <a:lnTo>
                  <a:pt x="0" y="2916554"/>
                </a:lnTo>
                <a:lnTo>
                  <a:pt x="0" y="96115"/>
                </a:lnTo>
                <a:lnTo>
                  <a:pt x="10415" y="57262"/>
                </a:lnTo>
                <a:lnTo>
                  <a:pt x="34906" y="25353"/>
                </a:lnTo>
                <a:lnTo>
                  <a:pt x="69743" y="5245"/>
                </a:lnTo>
                <a:lnTo>
                  <a:pt x="96115" y="0"/>
                </a:lnTo>
                <a:lnTo>
                  <a:pt x="1980334" y="0"/>
                </a:lnTo>
                <a:lnTo>
                  <a:pt x="2019186" y="10415"/>
                </a:lnTo>
                <a:lnTo>
                  <a:pt x="2051095" y="34906"/>
                </a:lnTo>
                <a:lnTo>
                  <a:pt x="2071203" y="69743"/>
                </a:lnTo>
                <a:lnTo>
                  <a:pt x="2076450" y="96115"/>
                </a:lnTo>
                <a:lnTo>
                  <a:pt x="2076450" y="2923309"/>
                </a:lnTo>
                <a:lnTo>
                  <a:pt x="2066034" y="2962161"/>
                </a:lnTo>
                <a:lnTo>
                  <a:pt x="2041543" y="2994070"/>
                </a:lnTo>
                <a:lnTo>
                  <a:pt x="2006705" y="3014178"/>
                </a:lnTo>
                <a:lnTo>
                  <a:pt x="1987023" y="3018765"/>
                </a:lnTo>
                <a:lnTo>
                  <a:pt x="1980334" y="3019424"/>
                </a:lnTo>
                <a:close/>
              </a:path>
            </a:pathLst>
          </a:custGeom>
          <a:solidFill>
            <a:srgbClr val="F9F9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319466" y="886504"/>
            <a:ext cx="207010" cy="421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00" spc="-50" dirty="0">
                <a:solidFill>
                  <a:srgbClr val="0D0C0C"/>
                </a:solidFill>
                <a:latin typeface="Arial MT"/>
                <a:cs typeface="Arial MT"/>
              </a:rPr>
              <a:t>5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319466" y="1269936"/>
            <a:ext cx="1948359" cy="69935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25"/>
              </a:spcBef>
            </a:pPr>
            <a:r>
              <a:rPr sz="2000" spc="-10" dirty="0" err="1"/>
              <a:t>провідни</a:t>
            </a:r>
            <a:r>
              <a:rPr lang="uk-UA" sz="2000" spc="-10" dirty="0"/>
              <a:t>х</a:t>
            </a:r>
            <a:r>
              <a:rPr sz="2000" spc="-10" dirty="0"/>
              <a:t> </a:t>
            </a:r>
            <a:br>
              <a:rPr lang="uk-UA" sz="2000" spc="-10" dirty="0"/>
            </a:br>
            <a:r>
              <a:rPr sz="2000" spc="-50" dirty="0"/>
              <a:t> </a:t>
            </a:r>
            <a:r>
              <a:rPr sz="2000" spc="-30" dirty="0" err="1"/>
              <a:t>виробник</a:t>
            </a:r>
            <a:r>
              <a:rPr sz="2000" spc="-25" dirty="0" err="1"/>
              <a:t>ів</a:t>
            </a:r>
            <a:endParaRPr spc="-25" dirty="0"/>
          </a:p>
        </p:txBody>
      </p:sp>
      <p:sp>
        <p:nvSpPr>
          <p:cNvPr id="7" name="object 7"/>
          <p:cNvSpPr txBox="1"/>
          <p:nvPr/>
        </p:nvSpPr>
        <p:spPr>
          <a:xfrm>
            <a:off x="7319466" y="3140646"/>
            <a:ext cx="1689735" cy="463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Впроваджують</a:t>
            </a:r>
            <a:r>
              <a:rPr sz="1150" spc="-2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spc="-10" dirty="0">
                <a:solidFill>
                  <a:srgbClr val="0D0C0C"/>
                </a:solidFill>
                <a:latin typeface="Verdana"/>
                <a:cs typeface="Verdana"/>
              </a:rPr>
              <a:t>зелені технології</a:t>
            </a:r>
            <a:endParaRPr sz="1150">
              <a:latin typeface="Verdana"/>
              <a:cs typeface="Verdan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019674" y="2647950"/>
            <a:ext cx="2076450" cy="2514600"/>
          </a:xfrm>
          <a:custGeom>
            <a:avLst/>
            <a:gdLst/>
            <a:ahLst/>
            <a:cxnLst/>
            <a:rect l="l" t="t" r="r" b="b"/>
            <a:pathLst>
              <a:path w="2076450" h="2514600">
                <a:moveTo>
                  <a:pt x="1980334" y="2514599"/>
                </a:moveTo>
                <a:lnTo>
                  <a:pt x="96115" y="2514599"/>
                </a:lnTo>
                <a:lnTo>
                  <a:pt x="89425" y="2513940"/>
                </a:lnTo>
                <a:lnTo>
                  <a:pt x="51334" y="2501015"/>
                </a:lnTo>
                <a:lnTo>
                  <a:pt x="21089" y="2474497"/>
                </a:lnTo>
                <a:lnTo>
                  <a:pt x="3294" y="2438423"/>
                </a:lnTo>
                <a:lnTo>
                  <a:pt x="0" y="2418484"/>
                </a:lnTo>
                <a:lnTo>
                  <a:pt x="0" y="2411729"/>
                </a:lnTo>
                <a:lnTo>
                  <a:pt x="0" y="96115"/>
                </a:lnTo>
                <a:lnTo>
                  <a:pt x="10415" y="57262"/>
                </a:lnTo>
                <a:lnTo>
                  <a:pt x="34906" y="25353"/>
                </a:lnTo>
                <a:lnTo>
                  <a:pt x="69743" y="5245"/>
                </a:lnTo>
                <a:lnTo>
                  <a:pt x="96115" y="0"/>
                </a:lnTo>
                <a:lnTo>
                  <a:pt x="1980334" y="0"/>
                </a:lnTo>
                <a:lnTo>
                  <a:pt x="2019186" y="10415"/>
                </a:lnTo>
                <a:lnTo>
                  <a:pt x="2051095" y="34906"/>
                </a:lnTo>
                <a:lnTo>
                  <a:pt x="2071203" y="69743"/>
                </a:lnTo>
                <a:lnTo>
                  <a:pt x="2076450" y="96115"/>
                </a:lnTo>
                <a:lnTo>
                  <a:pt x="2076450" y="2418484"/>
                </a:lnTo>
                <a:lnTo>
                  <a:pt x="2066034" y="2457336"/>
                </a:lnTo>
                <a:lnTo>
                  <a:pt x="2041543" y="2489245"/>
                </a:lnTo>
                <a:lnTo>
                  <a:pt x="2006705" y="2509354"/>
                </a:lnTo>
                <a:lnTo>
                  <a:pt x="1987023" y="2513940"/>
                </a:lnTo>
                <a:lnTo>
                  <a:pt x="1980334" y="2514599"/>
                </a:lnTo>
                <a:close/>
              </a:path>
            </a:pathLst>
          </a:custGeom>
          <a:solidFill>
            <a:srgbClr val="F9F9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142110" y="3553078"/>
            <a:ext cx="1578610" cy="145161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497205">
              <a:lnSpc>
                <a:spcPct val="116199"/>
              </a:lnSpc>
              <a:spcBef>
                <a:spcPts val="114"/>
              </a:spcBef>
            </a:pPr>
            <a:r>
              <a:rPr sz="2600" spc="-320" dirty="0">
                <a:solidFill>
                  <a:srgbClr val="0D0C0C"/>
                </a:solidFill>
                <a:latin typeface="Arial MT"/>
                <a:cs typeface="Arial MT"/>
              </a:rPr>
              <a:t>12</a:t>
            </a:r>
            <a:r>
              <a:rPr sz="2600" spc="-240" dirty="0">
                <a:solidFill>
                  <a:srgbClr val="0D0C0C"/>
                </a:solidFill>
                <a:latin typeface="Arial MT"/>
                <a:cs typeface="Arial MT"/>
              </a:rPr>
              <a:t> </a:t>
            </a:r>
            <a:r>
              <a:rPr sz="2500" b="1" spc="-35" dirty="0">
                <a:solidFill>
                  <a:srgbClr val="0D0C0C"/>
                </a:solidFill>
                <a:latin typeface="Verdana"/>
                <a:cs typeface="Verdana"/>
              </a:rPr>
              <a:t>млн </a:t>
            </a:r>
            <a:r>
              <a:rPr sz="2500" b="1" spc="-20" dirty="0">
                <a:solidFill>
                  <a:srgbClr val="0D0C0C"/>
                </a:solidFill>
                <a:latin typeface="Verdana"/>
                <a:cs typeface="Verdana"/>
              </a:rPr>
              <a:t>тонн</a:t>
            </a:r>
            <a:endParaRPr sz="2500">
              <a:latin typeface="Verdana"/>
              <a:cs typeface="Verdana"/>
            </a:endParaRPr>
          </a:p>
          <a:p>
            <a:pPr marL="12700" marR="5080">
              <a:lnSpc>
                <a:spcPct val="125000"/>
              </a:lnSpc>
              <a:spcBef>
                <a:spcPts val="630"/>
              </a:spcBef>
            </a:pP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Щорічне</a:t>
            </a:r>
            <a:r>
              <a:rPr sz="1150" spc="-9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spc="-10" dirty="0">
                <a:solidFill>
                  <a:srgbClr val="0D0C0C"/>
                </a:solidFill>
                <a:latin typeface="Verdana"/>
                <a:cs typeface="Verdana"/>
              </a:rPr>
              <a:t>зменшення забруднення</a:t>
            </a:r>
            <a:endParaRPr sz="1150">
              <a:latin typeface="Verdana"/>
              <a:cs typeface="Verdan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019674" y="742950"/>
            <a:ext cx="2076450" cy="1800225"/>
          </a:xfrm>
          <a:custGeom>
            <a:avLst/>
            <a:gdLst/>
            <a:ahLst/>
            <a:cxnLst/>
            <a:rect l="l" t="t" r="r" b="b"/>
            <a:pathLst>
              <a:path w="2076450" h="1800225">
                <a:moveTo>
                  <a:pt x="1980334" y="1800224"/>
                </a:moveTo>
                <a:lnTo>
                  <a:pt x="96115" y="1800224"/>
                </a:lnTo>
                <a:lnTo>
                  <a:pt x="89425" y="1799565"/>
                </a:lnTo>
                <a:lnTo>
                  <a:pt x="51334" y="1786640"/>
                </a:lnTo>
                <a:lnTo>
                  <a:pt x="21089" y="1760122"/>
                </a:lnTo>
                <a:lnTo>
                  <a:pt x="3294" y="1724048"/>
                </a:lnTo>
                <a:lnTo>
                  <a:pt x="0" y="1704109"/>
                </a:lnTo>
                <a:lnTo>
                  <a:pt x="0" y="1697354"/>
                </a:lnTo>
                <a:lnTo>
                  <a:pt x="0" y="96115"/>
                </a:lnTo>
                <a:lnTo>
                  <a:pt x="10415" y="57262"/>
                </a:lnTo>
                <a:lnTo>
                  <a:pt x="34906" y="25353"/>
                </a:lnTo>
                <a:lnTo>
                  <a:pt x="69743" y="5245"/>
                </a:lnTo>
                <a:lnTo>
                  <a:pt x="96115" y="0"/>
                </a:lnTo>
                <a:lnTo>
                  <a:pt x="1980334" y="0"/>
                </a:lnTo>
                <a:lnTo>
                  <a:pt x="2019186" y="10415"/>
                </a:lnTo>
                <a:lnTo>
                  <a:pt x="2051095" y="34906"/>
                </a:lnTo>
                <a:lnTo>
                  <a:pt x="2071203" y="69743"/>
                </a:lnTo>
                <a:lnTo>
                  <a:pt x="2076450" y="96115"/>
                </a:lnTo>
                <a:lnTo>
                  <a:pt x="2076450" y="1704109"/>
                </a:lnTo>
                <a:lnTo>
                  <a:pt x="2066034" y="1742961"/>
                </a:lnTo>
                <a:lnTo>
                  <a:pt x="2041543" y="1774870"/>
                </a:lnTo>
                <a:lnTo>
                  <a:pt x="2006705" y="1794979"/>
                </a:lnTo>
                <a:lnTo>
                  <a:pt x="1987023" y="1799565"/>
                </a:lnTo>
                <a:lnTo>
                  <a:pt x="1980334" y="1800224"/>
                </a:lnTo>
                <a:close/>
              </a:path>
            </a:pathLst>
          </a:custGeom>
          <a:solidFill>
            <a:srgbClr val="F9F9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142110" y="1438954"/>
            <a:ext cx="729615" cy="421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00" spc="-25" dirty="0">
                <a:solidFill>
                  <a:srgbClr val="0D0C0C"/>
                </a:solidFill>
                <a:latin typeface="Arial MT"/>
                <a:cs typeface="Arial MT"/>
              </a:rPr>
              <a:t>25</a:t>
            </a:r>
            <a:r>
              <a:rPr sz="2550" spc="-25" dirty="0">
                <a:solidFill>
                  <a:srgbClr val="0D0C0C"/>
                </a:solidFill>
                <a:latin typeface="Verdana"/>
                <a:cs typeface="Verdana"/>
              </a:rPr>
              <a:t>%</a:t>
            </a:r>
            <a:endParaRPr sz="2550">
              <a:latin typeface="Verdana"/>
              <a:cs typeface="Verdana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Світлана</a:t>
            </a:r>
            <a:r>
              <a:rPr spc="-105" dirty="0"/>
              <a:t> </a:t>
            </a:r>
            <a:r>
              <a:rPr spc="-10" dirty="0"/>
              <a:t>Житкова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00"/>
              </a:lnSpc>
            </a:pPr>
            <a:fld id="{81D60167-4931-47E6-BA6A-407CBD079E47}" type="slidenum">
              <a:rPr spc="-25" dirty="0"/>
              <a:t>5</a:t>
            </a:fld>
            <a:endParaRPr spc="-25" dirty="0"/>
          </a:p>
        </p:txBody>
      </p:sp>
      <p:sp>
        <p:nvSpPr>
          <p:cNvPr id="12" name="object 12"/>
          <p:cNvSpPr txBox="1"/>
          <p:nvPr/>
        </p:nvSpPr>
        <p:spPr>
          <a:xfrm>
            <a:off x="5142110" y="1965642"/>
            <a:ext cx="1278255" cy="2006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Викиди</a:t>
            </a:r>
            <a:r>
              <a:rPr sz="1150" spc="-9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spc="-10" dirty="0">
                <a:solidFill>
                  <a:srgbClr val="0D0C0C"/>
                </a:solidFill>
                <a:latin typeface="Verdana"/>
                <a:cs typeface="Verdana"/>
              </a:rPr>
              <a:t>вуглецю</a:t>
            </a:r>
            <a:endParaRPr sz="115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142110" y="2184717"/>
            <a:ext cx="687705" cy="2006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50" spc="-10" dirty="0">
                <a:solidFill>
                  <a:srgbClr val="0D0C0C"/>
                </a:solidFill>
                <a:latin typeface="Verdana"/>
                <a:cs typeface="Verdana"/>
              </a:rPr>
              <a:t>знижено</a:t>
            </a:r>
            <a:endParaRPr sz="115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70210" y="2232779"/>
            <a:ext cx="2171700" cy="1368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7500"/>
              </a:lnSpc>
              <a:spcBef>
                <a:spcPts val="100"/>
              </a:spcBef>
            </a:pPr>
            <a:r>
              <a:rPr sz="2500" b="1" spc="-10" dirty="0">
                <a:solidFill>
                  <a:srgbClr val="0D0C0C"/>
                </a:solidFill>
                <a:latin typeface="Verdana"/>
                <a:cs typeface="Verdana"/>
              </a:rPr>
              <a:t>Екологічні показники </a:t>
            </a:r>
            <a:r>
              <a:rPr sz="2500" b="1" spc="-30" dirty="0">
                <a:solidFill>
                  <a:srgbClr val="0D0C0C"/>
                </a:solidFill>
                <a:latin typeface="Verdana"/>
                <a:cs typeface="Verdana"/>
              </a:rPr>
              <a:t>автомобілів</a:t>
            </a:r>
            <a:endParaRPr sz="25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47775" y="742950"/>
            <a:ext cx="3486149" cy="44195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962028" y="3127306"/>
            <a:ext cx="210820" cy="1670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00" spc="1110" dirty="0">
                <a:solidFill>
                  <a:srgbClr val="0D0C0C"/>
                </a:solidFill>
                <a:latin typeface="Arial MT"/>
                <a:cs typeface="Arial MT"/>
              </a:rPr>
              <a:t>“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Світлана</a:t>
            </a:r>
            <a:r>
              <a:rPr spc="-105" dirty="0"/>
              <a:t> </a:t>
            </a:r>
            <a:r>
              <a:rPr spc="-10" dirty="0"/>
              <a:t>Житкова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00"/>
              </a:lnSpc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4962028" y="3543934"/>
            <a:ext cx="3609975" cy="14636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>
              <a:lnSpc>
                <a:spcPct val="117700"/>
              </a:lnSpc>
              <a:spcBef>
                <a:spcPts val="120"/>
              </a:spcBef>
            </a:pPr>
            <a:r>
              <a:rPr sz="2000" b="1" spc="-10" dirty="0">
                <a:solidFill>
                  <a:srgbClr val="0D0C0C"/>
                </a:solidFill>
                <a:latin typeface="Verdana"/>
                <a:cs typeface="Verdana"/>
              </a:rPr>
              <a:t>Електромобілі</a:t>
            </a:r>
            <a:r>
              <a:rPr sz="2000" b="1" spc="-29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2000" b="1" spc="-10" dirty="0">
                <a:solidFill>
                  <a:srgbClr val="0D0C0C"/>
                </a:solidFill>
                <a:latin typeface="Verdana"/>
                <a:cs typeface="Verdana"/>
              </a:rPr>
              <a:t>змінюють </a:t>
            </a:r>
            <a:r>
              <a:rPr sz="2000" b="1" spc="55" dirty="0">
                <a:solidFill>
                  <a:srgbClr val="0D0C0C"/>
                </a:solidFill>
                <a:latin typeface="Verdana"/>
                <a:cs typeface="Verdana"/>
              </a:rPr>
              <a:t>світ</a:t>
            </a:r>
            <a:r>
              <a:rPr sz="650" spc="55" dirty="0">
                <a:solidFill>
                  <a:srgbClr val="0D0C0C"/>
                </a:solidFill>
                <a:latin typeface="Georgia"/>
                <a:cs typeface="Georgia"/>
              </a:rPr>
              <a:t>,</a:t>
            </a:r>
            <a:r>
              <a:rPr sz="650" spc="254" dirty="0">
                <a:solidFill>
                  <a:srgbClr val="0D0C0C"/>
                </a:solidFill>
                <a:latin typeface="Georgia"/>
                <a:cs typeface="Georgia"/>
              </a:rPr>
              <a:t> </a:t>
            </a:r>
            <a:r>
              <a:rPr sz="2000" b="1" spc="-10" dirty="0">
                <a:solidFill>
                  <a:srgbClr val="0D0C0C"/>
                </a:solidFill>
                <a:latin typeface="Verdana"/>
                <a:cs typeface="Verdana"/>
              </a:rPr>
              <a:t>роблячи</a:t>
            </a:r>
            <a:r>
              <a:rPr sz="2000" b="1" spc="-27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2000" b="1" spc="-10" dirty="0">
                <a:solidFill>
                  <a:srgbClr val="0D0C0C"/>
                </a:solidFill>
                <a:latin typeface="Verdana"/>
                <a:cs typeface="Verdana"/>
              </a:rPr>
              <a:t>транспорт екологічно</a:t>
            </a:r>
            <a:r>
              <a:rPr sz="2000" b="1" spc="-27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2000" b="1" spc="-10" dirty="0">
                <a:solidFill>
                  <a:srgbClr val="0D0C0C"/>
                </a:solidFill>
                <a:latin typeface="Verdana"/>
                <a:cs typeface="Verdana"/>
              </a:rPr>
              <a:t>чистим</a:t>
            </a:r>
            <a:r>
              <a:rPr sz="2000" b="1" spc="-27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2000" b="1" spc="-25" dirty="0">
                <a:solidFill>
                  <a:srgbClr val="0D0C0C"/>
                </a:solidFill>
                <a:latin typeface="Verdana"/>
                <a:cs typeface="Verdana"/>
              </a:rPr>
              <a:t>та </a:t>
            </a:r>
            <a:r>
              <a:rPr sz="2000" b="1" spc="-10" dirty="0">
                <a:solidFill>
                  <a:srgbClr val="0D0C0C"/>
                </a:solidFill>
                <a:latin typeface="Verdana"/>
                <a:cs typeface="Verdana"/>
              </a:rPr>
              <a:t>сталим</a:t>
            </a:r>
            <a:r>
              <a:rPr sz="650" spc="-10" dirty="0">
                <a:solidFill>
                  <a:srgbClr val="0D0C0C"/>
                </a:solidFill>
                <a:latin typeface="Georgia"/>
                <a:cs typeface="Georgia"/>
              </a:rPr>
              <a:t>.</a:t>
            </a:r>
            <a:endParaRPr sz="650">
              <a:latin typeface="Georgia"/>
              <a:cs typeface="Georg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604260">
              <a:lnSpc>
                <a:spcPct val="100000"/>
              </a:lnSpc>
              <a:spcBef>
                <a:spcPts val="125"/>
              </a:spcBef>
            </a:pPr>
            <a:r>
              <a:rPr sz="2000" spc="-10" dirty="0"/>
              <a:t>Ілон</a:t>
            </a:r>
            <a:r>
              <a:rPr sz="2000" spc="-280" dirty="0"/>
              <a:t> </a:t>
            </a:r>
            <a:r>
              <a:rPr sz="2000" spc="-20" dirty="0"/>
              <a:t>Маск</a:t>
            </a:r>
            <a:endParaRPr sz="2000"/>
          </a:p>
        </p:txBody>
      </p:sp>
      <p:sp>
        <p:nvSpPr>
          <p:cNvPr id="6" name="object 6"/>
          <p:cNvSpPr txBox="1"/>
          <p:nvPr/>
        </p:nvSpPr>
        <p:spPr>
          <a:xfrm>
            <a:off x="4962028" y="1306575"/>
            <a:ext cx="716915" cy="2139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200" spc="-95" dirty="0">
                <a:solidFill>
                  <a:srgbClr val="0D0C0C"/>
                </a:solidFill>
                <a:latin typeface="Arial MT"/>
                <a:cs typeface="Arial MT"/>
              </a:rPr>
              <a:t>CEO</a:t>
            </a:r>
            <a:r>
              <a:rPr sz="1200" spc="-75" dirty="0">
                <a:solidFill>
                  <a:srgbClr val="0D0C0C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0D0C0C"/>
                </a:solidFill>
                <a:latin typeface="Arial MT"/>
                <a:cs typeface="Arial MT"/>
              </a:rPr>
              <a:t>Tesla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47775" y="2705100"/>
            <a:ext cx="8020049" cy="245744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5" dirty="0"/>
              <a:t>Екологічні</a:t>
            </a:r>
            <a:r>
              <a:rPr spc="-320" dirty="0"/>
              <a:t> </a:t>
            </a:r>
            <a:r>
              <a:rPr spc="-40" dirty="0"/>
              <a:t>виклики</a:t>
            </a:r>
            <a:r>
              <a:rPr spc="-320" dirty="0"/>
              <a:t> </a:t>
            </a:r>
            <a:r>
              <a:rPr spc="-10" dirty="0"/>
              <a:t>автовиробників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Світлана</a:t>
            </a:r>
            <a:r>
              <a:rPr spc="-105" dirty="0"/>
              <a:t> </a:t>
            </a:r>
            <a:r>
              <a:rPr spc="-10" dirty="0"/>
              <a:t>Житкова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00"/>
              </a:lnSpc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370210" y="1359471"/>
            <a:ext cx="7713345" cy="463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Сучасні</a:t>
            </a:r>
            <a:r>
              <a:rPr sz="1150" spc="-7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автомобільні</a:t>
            </a:r>
            <a:r>
              <a:rPr sz="1150" spc="-7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компанії</a:t>
            </a:r>
            <a:r>
              <a:rPr sz="1150" spc="-7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стикаються</a:t>
            </a:r>
            <a:r>
              <a:rPr sz="1150" spc="-7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з</a:t>
            </a:r>
            <a:r>
              <a:rPr sz="1150" spc="-7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потребою</a:t>
            </a:r>
            <a:r>
              <a:rPr sz="1150" spc="-7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розробки</a:t>
            </a:r>
            <a:r>
              <a:rPr sz="1150" spc="-7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більш</a:t>
            </a:r>
            <a:r>
              <a:rPr sz="1150" spc="-7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чистих</a:t>
            </a:r>
            <a:r>
              <a:rPr sz="1150" spc="-7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технологій</a:t>
            </a:r>
            <a:r>
              <a:rPr sz="1000" dirty="0">
                <a:solidFill>
                  <a:srgbClr val="0D0C0C"/>
                </a:solidFill>
                <a:latin typeface="Bahnschrift"/>
                <a:cs typeface="Bahnschrift"/>
              </a:rPr>
              <a:t>,</a:t>
            </a:r>
            <a:r>
              <a:rPr sz="1000" spc="170" dirty="0">
                <a:solidFill>
                  <a:srgbClr val="0D0C0C"/>
                </a:solidFill>
                <a:latin typeface="Bahnschrift"/>
                <a:cs typeface="Bahnschrift"/>
              </a:rPr>
              <a:t> </a:t>
            </a:r>
            <a:r>
              <a:rPr sz="1150" spc="-10" dirty="0">
                <a:solidFill>
                  <a:srgbClr val="0D0C0C"/>
                </a:solidFill>
                <a:latin typeface="Verdana"/>
                <a:cs typeface="Verdana"/>
              </a:rPr>
              <a:t>зменшення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викидів</a:t>
            </a:r>
            <a:r>
              <a:rPr sz="1150" spc="-8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та</a:t>
            </a:r>
            <a:r>
              <a:rPr sz="1150" spc="-7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створення</a:t>
            </a:r>
            <a:r>
              <a:rPr sz="1150" spc="-7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стійких</a:t>
            </a:r>
            <a:r>
              <a:rPr sz="1150" spc="-7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транспортних</a:t>
            </a:r>
            <a:r>
              <a:rPr sz="1150" spc="-7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рішень</a:t>
            </a:r>
            <a:r>
              <a:rPr sz="1150" spc="-7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для</a:t>
            </a:r>
            <a:r>
              <a:rPr sz="1150" spc="-7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збереження</a:t>
            </a:r>
            <a:r>
              <a:rPr sz="1150" spc="-7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навколишнього</a:t>
            </a:r>
            <a:r>
              <a:rPr sz="1150" spc="-7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spc="-10" dirty="0">
                <a:solidFill>
                  <a:srgbClr val="0D0C0C"/>
                </a:solidFill>
                <a:latin typeface="Verdana"/>
                <a:cs typeface="Verdana"/>
              </a:rPr>
              <a:t>середовища</a:t>
            </a:r>
            <a:r>
              <a:rPr sz="1000" spc="-10" dirty="0">
                <a:solidFill>
                  <a:srgbClr val="0D0C0C"/>
                </a:solidFill>
                <a:latin typeface="Bahnschrift"/>
                <a:cs typeface="Bahnschrift"/>
              </a:rPr>
              <a:t>.</a:t>
            </a:r>
            <a:endParaRPr sz="1000">
              <a:latin typeface="Bahnschrift"/>
              <a:cs typeface="Bahnschrif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70210" y="4212589"/>
            <a:ext cx="7745730" cy="79692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1350" spc="-10" dirty="0">
                <a:solidFill>
                  <a:srgbClr val="0D0C0C"/>
                </a:solidFill>
                <a:latin typeface="Verdana"/>
                <a:cs typeface="Verdana"/>
              </a:rPr>
              <a:t>Автовиробники</a:t>
            </a:r>
            <a:r>
              <a:rPr sz="1350" spc="-18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350" spc="-10" dirty="0">
                <a:solidFill>
                  <a:srgbClr val="0D0C0C"/>
                </a:solidFill>
                <a:latin typeface="Verdana"/>
                <a:cs typeface="Verdana"/>
              </a:rPr>
              <a:t>впроваджують</a:t>
            </a:r>
            <a:r>
              <a:rPr sz="1350" spc="-18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0D0C0C"/>
                </a:solidFill>
                <a:latin typeface="Verdana"/>
                <a:cs typeface="Verdana"/>
              </a:rPr>
              <a:t>передові</a:t>
            </a:r>
            <a:r>
              <a:rPr sz="1350" spc="-18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350" spc="-10" dirty="0">
                <a:solidFill>
                  <a:srgbClr val="0D0C0C"/>
                </a:solidFill>
                <a:latin typeface="Verdana"/>
                <a:cs typeface="Verdana"/>
              </a:rPr>
              <a:t>технології</a:t>
            </a:r>
            <a:r>
              <a:rPr sz="1350" spc="-18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350" spc="-10" dirty="0">
                <a:solidFill>
                  <a:srgbClr val="0D0C0C"/>
                </a:solidFill>
                <a:latin typeface="Verdana"/>
                <a:cs typeface="Verdana"/>
              </a:rPr>
              <a:t>для</a:t>
            </a:r>
            <a:r>
              <a:rPr sz="1350" spc="-18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350" spc="-10" dirty="0">
                <a:solidFill>
                  <a:srgbClr val="0D0C0C"/>
                </a:solidFill>
                <a:latin typeface="Verdana"/>
                <a:cs typeface="Verdana"/>
              </a:rPr>
              <a:t>зменшення</a:t>
            </a:r>
            <a:r>
              <a:rPr sz="1350" spc="-18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350" spc="-10" dirty="0">
                <a:solidFill>
                  <a:srgbClr val="0D0C0C"/>
                </a:solidFill>
                <a:latin typeface="Verdana"/>
                <a:cs typeface="Verdana"/>
              </a:rPr>
              <a:t>вуглецевого</a:t>
            </a:r>
            <a:r>
              <a:rPr sz="1350" spc="-17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350" spc="-10" dirty="0">
                <a:solidFill>
                  <a:srgbClr val="0D0C0C"/>
                </a:solidFill>
                <a:latin typeface="Verdana"/>
                <a:cs typeface="Verdana"/>
              </a:rPr>
              <a:t>сліду</a:t>
            </a:r>
            <a:r>
              <a:rPr sz="400" spc="-10" dirty="0">
                <a:solidFill>
                  <a:srgbClr val="0D0C0C"/>
                </a:solidFill>
                <a:latin typeface="Georgia"/>
                <a:cs typeface="Georgia"/>
              </a:rPr>
              <a:t>,</a:t>
            </a:r>
            <a:endParaRPr sz="400">
              <a:latin typeface="Georgia"/>
              <a:cs typeface="Georgia"/>
            </a:endParaRPr>
          </a:p>
          <a:p>
            <a:pPr marL="12700" marR="5080">
              <a:lnSpc>
                <a:spcPct val="125000"/>
              </a:lnSpc>
            </a:pPr>
            <a:r>
              <a:rPr sz="1350" dirty="0">
                <a:solidFill>
                  <a:srgbClr val="0D0C0C"/>
                </a:solidFill>
                <a:latin typeface="Verdana"/>
                <a:cs typeface="Verdana"/>
              </a:rPr>
              <a:t>включаючи</a:t>
            </a:r>
            <a:r>
              <a:rPr sz="1350" spc="-16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0D0C0C"/>
                </a:solidFill>
                <a:latin typeface="Verdana"/>
                <a:cs typeface="Verdana"/>
              </a:rPr>
              <a:t>електромобілі</a:t>
            </a:r>
            <a:r>
              <a:rPr sz="400" dirty="0">
                <a:solidFill>
                  <a:srgbClr val="0D0C0C"/>
                </a:solidFill>
                <a:latin typeface="Georgia"/>
                <a:cs typeface="Georgia"/>
              </a:rPr>
              <a:t>,</a:t>
            </a:r>
            <a:r>
              <a:rPr sz="400" spc="220" dirty="0">
                <a:solidFill>
                  <a:srgbClr val="0D0C0C"/>
                </a:solidFill>
                <a:latin typeface="Georgia"/>
                <a:cs typeface="Georgia"/>
              </a:rPr>
              <a:t> </a:t>
            </a:r>
            <a:r>
              <a:rPr sz="1350" spc="-10" dirty="0">
                <a:solidFill>
                  <a:srgbClr val="0D0C0C"/>
                </a:solidFill>
                <a:latin typeface="Verdana"/>
                <a:cs typeface="Verdana"/>
              </a:rPr>
              <a:t>гібридні</a:t>
            </a:r>
            <a:r>
              <a:rPr sz="1350" spc="-16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350" spc="-10" dirty="0">
                <a:solidFill>
                  <a:srgbClr val="0D0C0C"/>
                </a:solidFill>
                <a:latin typeface="Verdana"/>
                <a:cs typeface="Verdana"/>
              </a:rPr>
              <a:t>системи</a:t>
            </a:r>
            <a:r>
              <a:rPr sz="1350" spc="-16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350" spc="-10" dirty="0">
                <a:solidFill>
                  <a:srgbClr val="0D0C0C"/>
                </a:solidFill>
                <a:latin typeface="Verdana"/>
                <a:cs typeface="Verdana"/>
              </a:rPr>
              <a:t>та</a:t>
            </a:r>
            <a:r>
              <a:rPr sz="1350" spc="-16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350" spc="-10" dirty="0">
                <a:solidFill>
                  <a:srgbClr val="0D0C0C"/>
                </a:solidFill>
                <a:latin typeface="Verdana"/>
                <a:cs typeface="Verdana"/>
              </a:rPr>
              <a:t>використання</a:t>
            </a:r>
            <a:r>
              <a:rPr sz="1350" spc="-16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0D0C0C"/>
                </a:solidFill>
                <a:latin typeface="Verdana"/>
                <a:cs typeface="Verdana"/>
              </a:rPr>
              <a:t>перероблених</a:t>
            </a:r>
            <a:r>
              <a:rPr sz="1350" spc="-16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350" spc="-10" dirty="0">
                <a:solidFill>
                  <a:srgbClr val="0D0C0C"/>
                </a:solidFill>
                <a:latin typeface="Verdana"/>
                <a:cs typeface="Verdana"/>
              </a:rPr>
              <a:t>матеріалів</a:t>
            </a:r>
            <a:r>
              <a:rPr sz="1350" spc="-16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350" spc="-50" dirty="0">
                <a:solidFill>
                  <a:srgbClr val="0D0C0C"/>
                </a:solidFill>
                <a:latin typeface="Verdana"/>
                <a:cs typeface="Verdana"/>
              </a:rPr>
              <a:t>у </a:t>
            </a:r>
            <a:r>
              <a:rPr sz="1350" spc="-10" dirty="0">
                <a:solidFill>
                  <a:srgbClr val="0D0C0C"/>
                </a:solidFill>
                <a:latin typeface="Verdana"/>
                <a:cs typeface="Verdana"/>
              </a:rPr>
              <a:t>виробництві</a:t>
            </a:r>
            <a:r>
              <a:rPr sz="1350" spc="-17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350" spc="-10" dirty="0">
                <a:solidFill>
                  <a:srgbClr val="0D0C0C"/>
                </a:solidFill>
                <a:latin typeface="Verdana"/>
                <a:cs typeface="Verdana"/>
              </a:rPr>
              <a:t>транспортних</a:t>
            </a:r>
            <a:r>
              <a:rPr sz="1350" spc="-17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350" spc="-10" dirty="0">
                <a:solidFill>
                  <a:srgbClr val="0D0C0C"/>
                </a:solidFill>
                <a:latin typeface="Verdana"/>
                <a:cs typeface="Verdana"/>
              </a:rPr>
              <a:t>засобів</a:t>
            </a:r>
            <a:r>
              <a:rPr sz="400" spc="-10" dirty="0">
                <a:solidFill>
                  <a:srgbClr val="0D0C0C"/>
                </a:solidFill>
                <a:latin typeface="Georgia"/>
                <a:cs typeface="Georgia"/>
              </a:rPr>
              <a:t>.</a:t>
            </a:r>
            <a:endParaRPr sz="400">
              <a:latin typeface="Georgia"/>
              <a:cs typeface="Georg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Світлана</a:t>
            </a:r>
            <a:r>
              <a:rPr spc="-105" dirty="0"/>
              <a:t> </a:t>
            </a:r>
            <a:r>
              <a:rPr spc="-10" dirty="0"/>
              <a:t>Житкова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00"/>
              </a:lnSpc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70210" y="882650"/>
            <a:ext cx="6693534" cy="3969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0" dirty="0" err="1"/>
              <a:t>Інноваційні</a:t>
            </a:r>
            <a:r>
              <a:rPr spc="-310" dirty="0"/>
              <a:t> </a:t>
            </a:r>
            <a:r>
              <a:rPr lang="uk-UA" spc="-35" dirty="0"/>
              <a:t>е</a:t>
            </a:r>
            <a:r>
              <a:rPr spc="-35" dirty="0" err="1"/>
              <a:t>кологічні</a:t>
            </a:r>
            <a:r>
              <a:rPr spc="-305" dirty="0"/>
              <a:t> </a:t>
            </a:r>
            <a:r>
              <a:rPr lang="uk-UA" spc="-10" dirty="0"/>
              <a:t>р</a:t>
            </a:r>
            <a:r>
              <a:rPr spc="-10" dirty="0" err="1"/>
              <a:t>ішення</a:t>
            </a:r>
            <a:endParaRPr spc="-1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924" y="5581647"/>
            <a:ext cx="190500" cy="1904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47775" y="2705100"/>
            <a:ext cx="8020049" cy="245744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Еко</a:t>
            </a:r>
            <a:r>
              <a:rPr sz="2300" b="0" spc="-20" dirty="0">
                <a:latin typeface="Constantia"/>
                <a:cs typeface="Constantia"/>
              </a:rPr>
              <a:t>-</a:t>
            </a:r>
            <a:r>
              <a:rPr spc="-25" dirty="0"/>
              <a:t>автомобілі</a:t>
            </a:r>
            <a:r>
              <a:rPr sz="2300" b="0" spc="-25" dirty="0">
                <a:latin typeface="Constantia"/>
                <a:cs typeface="Constantia"/>
              </a:rPr>
              <a:t>:</a:t>
            </a:r>
            <a:r>
              <a:rPr sz="2300" b="0" spc="-80" dirty="0">
                <a:latin typeface="Constantia"/>
                <a:cs typeface="Constantia"/>
              </a:rPr>
              <a:t> </a:t>
            </a:r>
            <a:r>
              <a:rPr spc="-35" dirty="0"/>
              <a:t>Майбутнє</a:t>
            </a:r>
            <a:r>
              <a:rPr spc="-350" dirty="0"/>
              <a:t> </a:t>
            </a:r>
            <a:r>
              <a:rPr spc="-10" dirty="0"/>
              <a:t>транспорту</a:t>
            </a:r>
            <a:endParaRPr sz="2300">
              <a:latin typeface="Constantia"/>
              <a:cs typeface="Constanti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Світлана</a:t>
            </a:r>
            <a:r>
              <a:rPr spc="-105" dirty="0"/>
              <a:t> </a:t>
            </a:r>
            <a:r>
              <a:rPr spc="-10" dirty="0"/>
              <a:t>Житкова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00"/>
              </a:lnSpc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370210" y="1347107"/>
            <a:ext cx="7725409" cy="47625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>
              <a:lnSpc>
                <a:spcPct val="123300"/>
              </a:lnSpc>
              <a:spcBef>
                <a:spcPts val="155"/>
              </a:spcBef>
            </a:pP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Сучасні</a:t>
            </a:r>
            <a:r>
              <a:rPr sz="1150" spc="-6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електричні</a:t>
            </a:r>
            <a:r>
              <a:rPr sz="1150" spc="-6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та</a:t>
            </a:r>
            <a:r>
              <a:rPr sz="1150" spc="-6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гібридні</a:t>
            </a:r>
            <a:r>
              <a:rPr sz="1150" spc="-6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технології</a:t>
            </a:r>
            <a:r>
              <a:rPr sz="1150" spc="-6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D0C0C"/>
                </a:solidFill>
                <a:latin typeface="Arial MT"/>
                <a:cs typeface="Arial MT"/>
              </a:rPr>
              <a:t>revolutionize</a:t>
            </a:r>
            <a:r>
              <a:rPr sz="1200" spc="10" dirty="0">
                <a:solidFill>
                  <a:srgbClr val="0D0C0C"/>
                </a:solidFill>
                <a:latin typeface="Arial MT"/>
                <a:cs typeface="Arial MT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автомобільну</a:t>
            </a:r>
            <a:r>
              <a:rPr sz="1150" spc="-6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промисловість</a:t>
            </a:r>
            <a:r>
              <a:rPr sz="1000" dirty="0">
                <a:solidFill>
                  <a:srgbClr val="0D0C0C"/>
                </a:solidFill>
                <a:latin typeface="Bahnschrift"/>
                <a:cs typeface="Bahnschrift"/>
              </a:rPr>
              <a:t>,</a:t>
            </a:r>
            <a:r>
              <a:rPr sz="1000" spc="180" dirty="0">
                <a:solidFill>
                  <a:srgbClr val="0D0C0C"/>
                </a:solidFill>
                <a:latin typeface="Bahnschrift"/>
                <a:cs typeface="Bahnschrift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пропонуючи</a:t>
            </a:r>
            <a:r>
              <a:rPr sz="1150" spc="-6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spc="-10" dirty="0">
                <a:solidFill>
                  <a:srgbClr val="0D0C0C"/>
                </a:solidFill>
                <a:latin typeface="Verdana"/>
                <a:cs typeface="Verdana"/>
              </a:rPr>
              <a:t>чисті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та</a:t>
            </a:r>
            <a:r>
              <a:rPr sz="1150" spc="-8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ефективні</a:t>
            </a:r>
            <a:r>
              <a:rPr sz="1150" spc="-8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рішення</a:t>
            </a:r>
            <a:r>
              <a:rPr sz="1150" spc="-8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для</a:t>
            </a:r>
            <a:r>
              <a:rPr sz="1150" spc="-8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зменшення</a:t>
            </a:r>
            <a:r>
              <a:rPr sz="1150" spc="-80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dirty="0">
                <a:solidFill>
                  <a:srgbClr val="0D0C0C"/>
                </a:solidFill>
                <a:latin typeface="Verdana"/>
                <a:cs typeface="Verdana"/>
              </a:rPr>
              <a:t>вуглецевого</a:t>
            </a:r>
            <a:r>
              <a:rPr sz="1150" spc="-85" dirty="0">
                <a:solidFill>
                  <a:srgbClr val="0D0C0C"/>
                </a:solidFill>
                <a:latin typeface="Verdana"/>
                <a:cs typeface="Verdana"/>
              </a:rPr>
              <a:t> </a:t>
            </a:r>
            <a:r>
              <a:rPr sz="1150" spc="-10" dirty="0">
                <a:solidFill>
                  <a:srgbClr val="0D0C0C"/>
                </a:solidFill>
                <a:latin typeface="Verdana"/>
                <a:cs typeface="Verdana"/>
              </a:rPr>
              <a:t>сліду</a:t>
            </a:r>
            <a:r>
              <a:rPr sz="1000" spc="-10" dirty="0">
                <a:solidFill>
                  <a:srgbClr val="0D0C0C"/>
                </a:solidFill>
                <a:latin typeface="Bahnschrift"/>
                <a:cs typeface="Bahnschrift"/>
              </a:rPr>
              <a:t>.</a:t>
            </a:r>
            <a:endParaRPr sz="1000">
              <a:latin typeface="Bahnschrift"/>
              <a:cs typeface="Bahnschrif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287</Words>
  <Application>Microsoft Office PowerPoint</Application>
  <PresentationFormat>Довільний</PresentationFormat>
  <Paragraphs>60</Paragraphs>
  <Slides>10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9" baseType="lpstr">
      <vt:lpstr>Microsoft JhengHei</vt:lpstr>
      <vt:lpstr>Arial MT</vt:lpstr>
      <vt:lpstr>Bahnschrift</vt:lpstr>
      <vt:lpstr>Calibri</vt:lpstr>
      <vt:lpstr>Constantia</vt:lpstr>
      <vt:lpstr>Gadugi</vt:lpstr>
      <vt:lpstr>Georgia</vt:lpstr>
      <vt:lpstr>Verdana</vt:lpstr>
      <vt:lpstr>Office Theme</vt:lpstr>
      <vt:lpstr>Презентація PowerPoint</vt:lpstr>
      <vt:lpstr>Дослідження впливу сучасних транспортних засобів на навколишнє середовище та екологічні рішення</vt:lpstr>
      <vt:lpstr>Автомобілі та екологія</vt:lpstr>
      <vt:lpstr>Еволюція екологічних ініціатив</vt:lpstr>
      <vt:lpstr>провідних   виробників</vt:lpstr>
      <vt:lpstr>Ілон Маск</vt:lpstr>
      <vt:lpstr>Екологічні виклики автовиробників</vt:lpstr>
      <vt:lpstr>Інноваційні екологічні рішення</vt:lpstr>
      <vt:lpstr>Еко-автомобілі: Майбутнє транспорту</vt:lpstr>
      <vt:lpstr>Стале Автовиробництво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cp:lastModifiedBy>User</cp:lastModifiedBy>
  <cp:revision>1</cp:revision>
  <dcterms:created xsi:type="dcterms:W3CDTF">2025-02-24T09:51:10Z</dcterms:created>
  <dcterms:modified xsi:type="dcterms:W3CDTF">2025-02-24T19:33:58Z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2025-02-20T00:00:00Z</vt:filetime>
  </property>
  <property fmtid="{D5CDD505-2E9C-101B-9397-08002B2CF9AE}" pid="3" name="Creator">
    <vt:lpwstr>pdf-lib (https://github.com/Hopding/pdf-lib)</vt:lpwstr>
  </property>
  <property fmtid="{D5CDD505-2E9C-101B-9397-08002B2CF9AE}" pid="4" name="LastSaved">
    <vt:filetime>2025-02-24T00:00:00Z</vt:filetime>
  </property>
  <property fmtid="{D5CDD505-2E9C-101B-9397-08002B2CF9AE}" pid="5" name="Producer">
    <vt:lpwstr>pdf-lib (https://github.com/Hopding/pdf-lib)</vt:lpwstr>
  </property>
</Properties>
</file>