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4630400" cy="8229600"/>
  <p:notesSz cx="8229600" cy="14630400"/>
  <p:embeddedFontLst>
    <p:embeddedFont>
      <p:font typeface="Montserrat Black"/>
      <p:regular r:id="rId15"/>
    </p:embeddedFont>
    <p:embeddedFont>
      <p:font typeface="Montserrat Black"/>
      <p:regular r:id="rId16"/>
    </p:embeddedFont>
    <p:embeddedFont>
      <p:font typeface="Inconsolata"/>
      <p:regular r:id="rId17"/>
    </p:embeddedFont>
    <p:embeddedFont>
      <p:font typeface="Inconsolata"/>
      <p:regular r:id="rId18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5" Type="http://schemas.openxmlformats.org/officeDocument/2006/relationships/font" Target="fonts/font1.fntdata"/><Relationship Id="rId16" Type="http://schemas.openxmlformats.org/officeDocument/2006/relationships/font" Target="fonts/font2.fntdata"/><Relationship Id="rId17" Type="http://schemas.openxmlformats.org/officeDocument/2006/relationships/font" Target="fonts/font3.fntdata"/><Relationship Id="rId18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3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3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3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3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3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6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slideLayout" Target="../slideLayouts/slideLayout8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829753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Екологічність автомобілів: вибір для майбутнього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296251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Вибір автомобіля - це не тільки питання комфорту та стилю, але й відповідальності за навколишнє середовище. Дізнайтеся про екологічні марки автомобілів та фактори, що впливають на їх вплив на планету.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6280190" y="6019919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7810" y="6027539"/>
            <a:ext cx="347663" cy="34766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756440" y="6003012"/>
            <a:ext cx="3209806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by Світлана Житкова</a:t>
            </a:r>
            <a:endParaRPr lang="en-US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177058"/>
            <a:ext cx="1210151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Електромобілі: майбутнє мобільності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45281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Tesla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033957"/>
            <a:ext cx="3978116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Tesla - один з провідних виробників електромобілів, відомий своїми інноваційними технологіями та високою продуктивністю.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5332928" y="345281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Nissan Leaf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32928" y="4033957"/>
            <a:ext cx="3978116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Nissan Leaf - популярний електромобіль, який пропонує доступну ціну та практичність для щоденного використання.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9872067" y="345281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Chevrolet Bolt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872067" y="4033957"/>
            <a:ext cx="3978116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Chevrolet Bolt - ще один доступний електромобіль, який відрізняється просторим салоном та хорошим запасом ходу.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736419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Гібридні автомобілі: оптимальне рішення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5749290"/>
            <a:ext cx="510302" cy="510302"/>
          </a:xfrm>
          <a:prstGeom prst="roundRect">
            <a:avLst>
              <a:gd name="adj" fmla="val 1792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sx="100000" sy="100000" kx="0" ky="0" algn="bl" rotWithShape="0" blurRad="0" dist="20320" dir="2700000">
              <a:srgbClr val="151617">
                <a:alpha val="100000"/>
              </a:srgbClr>
            </a:outerShdw>
          </a:effectLst>
        </p:spPr>
      </p:sp>
      <p:sp>
        <p:nvSpPr>
          <p:cNvPr id="5" name="Text 2"/>
          <p:cNvSpPr/>
          <p:nvPr/>
        </p:nvSpPr>
        <p:spPr>
          <a:xfrm>
            <a:off x="977741" y="5834301"/>
            <a:ext cx="142280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3"/>
          <p:cNvSpPr/>
          <p:nvPr/>
        </p:nvSpPr>
        <p:spPr>
          <a:xfrm>
            <a:off x="1530906" y="574929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Toyota Prius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530906" y="6239708"/>
            <a:ext cx="567094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Toyota Prius - один з найвідоміших гібридних автомобілів, який поєднує економічність та екологічність.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7428667" y="5749290"/>
            <a:ext cx="510302" cy="510302"/>
          </a:xfrm>
          <a:prstGeom prst="roundRect">
            <a:avLst>
              <a:gd name="adj" fmla="val 1792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sx="100000" sy="100000" kx="0" ky="0" algn="bl" rotWithShape="0" blurRad="0" dist="20320" dir="2700000">
              <a:srgbClr val="151617">
                <a:alpha val="100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7580352" y="5834301"/>
            <a:ext cx="206931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2</a:t>
            </a:r>
            <a:endParaRPr lang="en-US" sz="2650" dirty="0"/>
          </a:p>
        </p:txBody>
      </p:sp>
      <p:sp>
        <p:nvSpPr>
          <p:cNvPr id="10" name="Text 7"/>
          <p:cNvSpPr/>
          <p:nvPr/>
        </p:nvSpPr>
        <p:spPr>
          <a:xfrm>
            <a:off x="8165783" y="5749290"/>
            <a:ext cx="295310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Honda Civic Hybrid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8165783" y="6239708"/>
            <a:ext cx="567094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Honda Civic Hybrid - ще один популярний гібрид, який пропонує хорошу паливну економічність та комфортну їзду.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720090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Автомобілі з низьким рівнем викидів: екологічний вибір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3186589"/>
            <a:ext cx="3664863" cy="2410897"/>
          </a:xfrm>
          <a:prstGeom prst="roundRect">
            <a:avLst>
              <a:gd name="adj" fmla="val 379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sx="100000" sy="100000" kx="0" ky="0" algn="bl" rotWithShape="0" blurRad="0" dist="20320" dir="2700000">
              <a:srgbClr val="151617">
                <a:alpha val="100000"/>
              </a:srgbClr>
            </a:outerShdw>
          </a:effectLst>
        </p:spPr>
      </p:sp>
      <p:sp>
        <p:nvSpPr>
          <p:cNvPr id="5" name="Text 2"/>
          <p:cNvSpPr/>
          <p:nvPr/>
        </p:nvSpPr>
        <p:spPr>
          <a:xfrm>
            <a:off x="6514624" y="342102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Volvo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514624" y="3911441"/>
            <a:ext cx="319599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Volvo - відомий виробник автомобілів, який приділяє велику увагу екологічності та безпеці.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171867" y="3186589"/>
            <a:ext cx="3664863" cy="2410897"/>
          </a:xfrm>
          <a:prstGeom prst="roundRect">
            <a:avLst>
              <a:gd name="adj" fmla="val 379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sx="100000" sy="100000" kx="0" ky="0" algn="bl" rotWithShape="0" blurRad="0" dist="20320" dir="2700000">
              <a:srgbClr val="151617">
                <a:alpha val="10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10406301" y="342102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BMW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406301" y="3911441"/>
            <a:ext cx="319599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BMW - німецький виробник преміальних автомобілів, який пропонує моделі з низьким рівнем викидів.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80190" y="5824299"/>
            <a:ext cx="7556421" cy="1685092"/>
          </a:xfrm>
          <a:prstGeom prst="roundRect">
            <a:avLst>
              <a:gd name="adj" fmla="val 543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sx="100000" sy="100000" kx="0" ky="0" algn="bl" rotWithShape="0" blurRad="0" dist="20320" dir="2700000">
              <a:srgbClr val="151617">
                <a:alpha val="100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6514624" y="605873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Mercedes-Benz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514624" y="6549152"/>
            <a:ext cx="70875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Mercedes-Benz - ще один німецький виробник, який пропонує широкий вибір екологічно чистих автомобілів.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7944" y="1341834"/>
            <a:ext cx="7748111" cy="12461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490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Фактори, що впливають на екологічність автомобіля</a:t>
            </a:r>
            <a:endParaRPr lang="en-US" sz="39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944" y="2887028"/>
            <a:ext cx="498515" cy="49851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97944" y="3584853"/>
            <a:ext cx="2383274" cy="311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Тип двигуна</a:t>
            </a:r>
            <a:endParaRPr lang="en-US" sz="1950" dirty="0"/>
          </a:p>
        </p:txBody>
      </p:sp>
      <p:sp>
        <p:nvSpPr>
          <p:cNvPr id="6" name="Text 2"/>
          <p:cNvSpPr/>
          <p:nvPr/>
        </p:nvSpPr>
        <p:spPr>
          <a:xfrm>
            <a:off x="697944" y="4015978"/>
            <a:ext cx="2383274" cy="22336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Електромобілі та гібриди є більш екологічно чистими, ніж автомобілі з двигунами внутрішнього згоряння.</a:t>
            </a:r>
            <a:endParaRPr lang="en-US" sz="15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0303" y="2887028"/>
            <a:ext cx="498515" cy="49851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380303" y="3584853"/>
            <a:ext cx="2383274" cy="311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Рівень викидів</a:t>
            </a:r>
            <a:endParaRPr lang="en-US" sz="1950" dirty="0"/>
          </a:p>
        </p:txBody>
      </p:sp>
      <p:sp>
        <p:nvSpPr>
          <p:cNvPr id="9" name="Text 4"/>
          <p:cNvSpPr/>
          <p:nvPr/>
        </p:nvSpPr>
        <p:spPr>
          <a:xfrm>
            <a:off x="3380303" y="4015978"/>
            <a:ext cx="2383274" cy="28717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Сучасні автомобілі повинні відповідати екологічним стандартам, таким як Євро-6, які обмежують кількість шкідливих речовин, що викидаються в атмосферу.</a:t>
            </a:r>
            <a:endParaRPr lang="en-US" sz="15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2663" y="2887028"/>
            <a:ext cx="498515" cy="49851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062663" y="3584853"/>
            <a:ext cx="2383393" cy="6231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Споживання палива</a:t>
            </a:r>
            <a:endParaRPr lang="en-US" sz="1950" dirty="0"/>
          </a:p>
        </p:txBody>
      </p:sp>
      <p:sp>
        <p:nvSpPr>
          <p:cNvPr id="12" name="Text 6"/>
          <p:cNvSpPr/>
          <p:nvPr/>
        </p:nvSpPr>
        <p:spPr>
          <a:xfrm>
            <a:off x="6062663" y="4327565"/>
            <a:ext cx="2383393" cy="1276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Чим менше палива споживає автомобіль, тим менше викидів він виробляє.</a:t>
            </a:r>
            <a:endParaRPr lang="en-US" sz="1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735330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Виробництво та утилізація: важливі аспекти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605111" y="3201829"/>
            <a:ext cx="30480" cy="4292322"/>
          </a:xfrm>
          <a:prstGeom prst="roundRect">
            <a:avLst>
              <a:gd name="adj" fmla="val 30000"/>
            </a:avLst>
          </a:prstGeom>
          <a:solidFill>
            <a:srgbClr val="000000">
              <a:alpha val="8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6845022" y="3696891"/>
            <a:ext cx="793790" cy="30480"/>
          </a:xfrm>
          <a:prstGeom prst="roundRect">
            <a:avLst>
              <a:gd name="adj" fmla="val 30000"/>
            </a:avLst>
          </a:prstGeom>
          <a:solidFill>
            <a:srgbClr val="151617"/>
          </a:solidFill>
          <a:ln/>
        </p:spPr>
      </p:sp>
      <p:sp>
        <p:nvSpPr>
          <p:cNvPr id="6" name="Shape 3"/>
          <p:cNvSpPr/>
          <p:nvPr/>
        </p:nvSpPr>
        <p:spPr>
          <a:xfrm>
            <a:off x="6365200" y="3456980"/>
            <a:ext cx="510302" cy="510302"/>
          </a:xfrm>
          <a:prstGeom prst="roundRect">
            <a:avLst>
              <a:gd name="adj" fmla="val 1792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sx="100000" sy="100000" kx="0" ky="0" algn="bl" rotWithShape="0" blurRad="0" dist="20320" dir="2700000">
              <a:srgbClr val="151617">
                <a:alpha val="100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6549152" y="3541990"/>
            <a:ext cx="142280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1</a:t>
            </a:r>
            <a:endParaRPr lang="en-US" sz="2650" dirty="0"/>
          </a:p>
        </p:txBody>
      </p:sp>
      <p:sp>
        <p:nvSpPr>
          <p:cNvPr id="8" name="Text 5"/>
          <p:cNvSpPr/>
          <p:nvPr/>
        </p:nvSpPr>
        <p:spPr>
          <a:xfrm>
            <a:off x="7867888" y="342864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Виробництво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867888" y="3919061"/>
            <a:ext cx="596872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Виробництво автомобіля також впливає на екологію. Деякі виробники використовують більш екологічно чисті матеріали та технології.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845022" y="5956459"/>
            <a:ext cx="793790" cy="30480"/>
          </a:xfrm>
          <a:prstGeom prst="roundRect">
            <a:avLst>
              <a:gd name="adj" fmla="val 30000"/>
            </a:avLst>
          </a:prstGeom>
          <a:solidFill>
            <a:srgbClr val="151617"/>
          </a:solidFill>
          <a:ln/>
        </p:spPr>
      </p:sp>
      <p:sp>
        <p:nvSpPr>
          <p:cNvPr id="11" name="Shape 8"/>
          <p:cNvSpPr/>
          <p:nvPr/>
        </p:nvSpPr>
        <p:spPr>
          <a:xfrm>
            <a:off x="6365200" y="5716548"/>
            <a:ext cx="510302" cy="510302"/>
          </a:xfrm>
          <a:prstGeom prst="roundRect">
            <a:avLst>
              <a:gd name="adj" fmla="val 1792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sx="100000" sy="100000" kx="0" ky="0" algn="bl" rotWithShape="0" blurRad="0" dist="20320" dir="2700000">
              <a:srgbClr val="151617">
                <a:alpha val="100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6516886" y="5801558"/>
            <a:ext cx="206931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2</a:t>
            </a:r>
            <a:endParaRPr lang="en-US" sz="2650" dirty="0"/>
          </a:p>
        </p:txBody>
      </p:sp>
      <p:sp>
        <p:nvSpPr>
          <p:cNvPr id="13" name="Text 10"/>
          <p:cNvSpPr/>
          <p:nvPr/>
        </p:nvSpPr>
        <p:spPr>
          <a:xfrm>
            <a:off x="7867888" y="568821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Утилізація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7867888" y="6178629"/>
            <a:ext cx="596872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Утилізація автомобіля також має бути екологічною. Деякі виробники пропонують програми збору та переробки старих автомобілів.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76367" y="542806"/>
            <a:ext cx="7764066" cy="1848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4850"/>
              </a:lnSpc>
              <a:buNone/>
            </a:pPr>
            <a:r>
              <a:rPr lang="en-US" sz="38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Поради щодо вибору екологічно чистого автомобіля</a:t>
            </a:r>
            <a:endParaRPr lang="en-US" sz="38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6367" y="2686883"/>
            <a:ext cx="985718" cy="118288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457718" y="2883932"/>
            <a:ext cx="3658433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Електромобіль або гібрид</a:t>
            </a:r>
            <a:endParaRPr lang="en-US" sz="1900" dirty="0"/>
          </a:p>
        </p:txBody>
      </p:sp>
      <p:sp>
        <p:nvSpPr>
          <p:cNvPr id="6" name="Text 2"/>
          <p:cNvSpPr/>
          <p:nvPr/>
        </p:nvSpPr>
        <p:spPr>
          <a:xfrm>
            <a:off x="7457718" y="3310176"/>
            <a:ext cx="6482715" cy="315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Це найбільш екологічно чисті варіанти.</a:t>
            </a:r>
            <a:endParaRPr lang="en-US" sz="15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6367" y="3869769"/>
            <a:ext cx="985718" cy="118288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457718" y="4066818"/>
            <a:ext cx="5316855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Рівень викидів та споживання палива</a:t>
            </a:r>
            <a:endParaRPr lang="en-US" sz="1900" dirty="0"/>
          </a:p>
        </p:txBody>
      </p:sp>
      <p:sp>
        <p:nvSpPr>
          <p:cNvPr id="9" name="Text 4"/>
          <p:cNvSpPr/>
          <p:nvPr/>
        </p:nvSpPr>
        <p:spPr>
          <a:xfrm>
            <a:off x="7457718" y="4493062"/>
            <a:ext cx="6482715" cy="315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Шукайте моделі з низькими показниками.</a:t>
            </a:r>
            <a:endParaRPr lang="en-US" sz="15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6367" y="5052655"/>
            <a:ext cx="985718" cy="118288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457718" y="5249704"/>
            <a:ext cx="4134326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Сучасні екологічні стандарти</a:t>
            </a:r>
            <a:endParaRPr lang="en-US" sz="1900" dirty="0"/>
          </a:p>
        </p:txBody>
      </p:sp>
      <p:sp>
        <p:nvSpPr>
          <p:cNvPr id="12" name="Text 6"/>
          <p:cNvSpPr/>
          <p:nvPr/>
        </p:nvSpPr>
        <p:spPr>
          <a:xfrm>
            <a:off x="7457718" y="5675948"/>
            <a:ext cx="6482715" cy="315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Євро-6 та вище.</a:t>
            </a:r>
            <a:endParaRPr lang="en-US" sz="155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6367" y="6235541"/>
            <a:ext cx="985718" cy="1451134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457718" y="6432590"/>
            <a:ext cx="3767614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Виробництво та утилізація</a:t>
            </a:r>
            <a:endParaRPr lang="en-US" sz="1900" dirty="0"/>
          </a:p>
        </p:txBody>
      </p:sp>
      <p:sp>
        <p:nvSpPr>
          <p:cNvPr id="15" name="Text 8"/>
          <p:cNvSpPr/>
          <p:nvPr/>
        </p:nvSpPr>
        <p:spPr>
          <a:xfrm>
            <a:off x="7457718" y="6858833"/>
            <a:ext cx="6482715" cy="6307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Обирайте виробників, які використовують екологічно чисті матеріали та технології.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644985"/>
            <a:ext cx="100570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Зробіть свій вибір екологічним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5693926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Вибір екологічно чистого автомобіля - це інвестиція в майбутнє. Зробіть свідомий вибір, який допоможе зберегти планету для майбутніх поколінь.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2025-02-24T19:40:45Z</dcterms:created>
  <dcterms:modified xsi:type="dcterms:W3CDTF">2025-02-24T19:40:45Z</dcterms:modified>
</cp:coreProperties>
</file>