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3" autoAdjust="0"/>
    <p:restoredTop sz="94660"/>
  </p:normalViewPr>
  <p:slideViewPr>
    <p:cSldViewPr snapToGrid="0">
      <p:cViewPr varScale="1">
        <p:scale>
          <a:sx n="92" d="100"/>
          <a:sy n="92" d="100"/>
        </p:scale>
        <p:origin x="77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67D-85F7-4E89-A761-1793C52CF433}" type="datetimeFigureOut">
              <a:rPr lang="uk-UA" smtClean="0"/>
              <a:t>25.10.2024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46A1-E893-44A6-92CA-187F9048A4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278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67D-85F7-4E89-A761-1793C52CF433}" type="datetimeFigureOut">
              <a:rPr lang="uk-UA" smtClean="0"/>
              <a:t>25.10.2024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46A1-E893-44A6-92CA-187F9048A4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9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67D-85F7-4E89-A761-1793C52CF433}" type="datetimeFigureOut">
              <a:rPr lang="uk-UA" smtClean="0"/>
              <a:t>25.10.2024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46A1-E893-44A6-92CA-187F9048A4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783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67D-85F7-4E89-A761-1793C52CF433}" type="datetimeFigureOut">
              <a:rPr lang="uk-UA" smtClean="0"/>
              <a:t>25.10.2024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46A1-E893-44A6-92CA-187F9048A4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701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67D-85F7-4E89-A761-1793C52CF433}" type="datetimeFigureOut">
              <a:rPr lang="uk-UA" smtClean="0"/>
              <a:t>25.10.2024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46A1-E893-44A6-92CA-187F9048A4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438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67D-85F7-4E89-A761-1793C52CF433}" type="datetimeFigureOut">
              <a:rPr lang="uk-UA" smtClean="0"/>
              <a:t>25.10.2024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46A1-E893-44A6-92CA-187F9048A4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782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67D-85F7-4E89-A761-1793C52CF433}" type="datetimeFigureOut">
              <a:rPr lang="uk-UA" smtClean="0"/>
              <a:t>25.10.2024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46A1-E893-44A6-92CA-187F9048A4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093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67D-85F7-4E89-A761-1793C52CF433}" type="datetimeFigureOut">
              <a:rPr lang="uk-UA" smtClean="0"/>
              <a:t>25.10.2024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46A1-E893-44A6-92CA-187F9048A4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078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67D-85F7-4E89-A761-1793C52CF433}" type="datetimeFigureOut">
              <a:rPr lang="uk-UA" smtClean="0"/>
              <a:t>25.10.2024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46A1-E893-44A6-92CA-187F9048A4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394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67D-85F7-4E89-A761-1793C52CF433}" type="datetimeFigureOut">
              <a:rPr lang="uk-UA" smtClean="0"/>
              <a:t>25.10.2024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46A1-E893-44A6-92CA-187F9048A4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07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67D-85F7-4E89-A761-1793C52CF433}" type="datetimeFigureOut">
              <a:rPr lang="uk-UA" smtClean="0"/>
              <a:t>25.10.2024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46A1-E893-44A6-92CA-187F9048A4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18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6467D-85F7-4E89-A761-1793C52CF433}" type="datetimeFigureOut">
              <a:rPr lang="uk-UA" smtClean="0"/>
              <a:t>25.10.2024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F46A1-E893-44A6-92CA-187F9048A4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740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90" y="955964"/>
            <a:ext cx="13131362" cy="599827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86714"/>
            <a:ext cx="8889639" cy="823713"/>
          </a:xfrm>
        </p:spPr>
        <p:txBody>
          <a:bodyPr>
            <a:normAutofit fontScale="90000"/>
          </a:bodyPr>
          <a:lstStyle/>
          <a:p>
            <a:r>
              <a:rPr lang="uk-UA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</a:rPr>
              <a:t>ГРОШІ…</a:t>
            </a:r>
            <a:r>
              <a:rPr lang="uk-UA" sz="53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Зарубіжна  література</a:t>
            </a:r>
            <a:r>
              <a:rPr lang="uk-UA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uk-UA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706582"/>
            <a:ext cx="4405745" cy="395332"/>
          </a:xfrm>
        </p:spPr>
        <p:txBody>
          <a:bodyPr>
            <a:normAutofit lnSpcReduction="10000"/>
          </a:bodyPr>
          <a:lstStyle/>
          <a:p>
            <a:r>
              <a:rPr lang="uk-UA" dirty="0" err="1" smtClean="0"/>
              <a:t>Проєктна</a:t>
            </a:r>
            <a:r>
              <a:rPr lang="uk-UA" dirty="0" smtClean="0"/>
              <a:t> робота. 5-А, 5-Б класи 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0" y="1019641"/>
            <a:ext cx="1940494" cy="14357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6344" y="977611"/>
            <a:ext cx="2298010" cy="18185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1901" y="977612"/>
            <a:ext cx="2268008" cy="17907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3677" y="607023"/>
            <a:ext cx="2208396" cy="21613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0599" y="10496"/>
            <a:ext cx="1819275" cy="25050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5814" y="2135954"/>
            <a:ext cx="2714625" cy="16859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5733" y="3628803"/>
            <a:ext cx="2456134" cy="16479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5991" y="2459227"/>
            <a:ext cx="2022561" cy="239535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18620" y="1645946"/>
            <a:ext cx="2113620" cy="15154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02235" y="5234714"/>
            <a:ext cx="2939632" cy="16461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37066" y="5230039"/>
            <a:ext cx="2794352" cy="168983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06621" y="5230039"/>
            <a:ext cx="1530445" cy="168983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22" y="4854581"/>
            <a:ext cx="2831311" cy="199162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38333" y="5375531"/>
            <a:ext cx="3268288" cy="150818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801836" y="325142"/>
            <a:ext cx="1384026" cy="194036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820151" y="-15526"/>
            <a:ext cx="1375908" cy="140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3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30565" y="1"/>
            <a:ext cx="8030373" cy="1040523"/>
          </a:xfrm>
        </p:spPr>
        <p:txBody>
          <a:bodyPr>
            <a:normAutofit/>
          </a:bodyPr>
          <a:lstStyle/>
          <a:p>
            <a:r>
              <a:rPr lang="uk-UA" sz="3600" b="1" i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ІНДІЯ    </a:t>
            </a:r>
            <a:r>
              <a:rPr lang="uk-UA" sz="2700" b="1" i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Індійська рупія </a:t>
            </a:r>
            <a:r>
              <a:rPr lang="en-US" sz="2700" b="1" i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INR  - </a:t>
            </a:r>
            <a:r>
              <a:rPr lang="uk-UA" sz="2700" b="1" i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грошова одиниця Індії. </a:t>
            </a:r>
            <a:br>
              <a:rPr lang="uk-UA" sz="2700" b="1" i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700" b="1" i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Складається зі 100 пайс</a:t>
            </a:r>
            <a:endParaRPr lang="uk-UA" sz="27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887415" y="12042653"/>
            <a:ext cx="9144000" cy="1655762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197" y="3625848"/>
            <a:ext cx="6446830" cy="31887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633" y="3625848"/>
            <a:ext cx="5928305" cy="32321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30565" y="1040525"/>
            <a:ext cx="80303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*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обігу знаходяться банкноти номіналом 1, 5, 10, 10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E, 10R, 10S, 20, 50, 50L, 100, 100L, 200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Е, 200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L, 200R, 500, 500S, 1000 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рупій різних років випуску. Також є банкноти одного номіналу, що є платіжними коштами, але мають різні кольорові відтінки і дещо інші форми елементів захисту.</a:t>
            </a:r>
          </a:p>
          <a:p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*У 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2009 році уряд Індії оголосив про </a:t>
            </a:r>
            <a:r>
              <a:rPr lang="uk-UA" b="1" dirty="0" err="1">
                <a:solidFill>
                  <a:schemeClr val="accent1">
                    <a:lumMod val="50000"/>
                  </a:schemeClr>
                </a:solidFill>
              </a:rPr>
              <a:t>Всеіндійський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 конкурс на кращий дизайн символу рупії, який завершився 15 липня 2010 року. Об'єднаний кабінет Індії затвердив як символ національної валюти знак ,який являє собою літеру «Ра» з індійського алфавіту Деванагарі, що використовувався в санскриті і в хінді.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74" y="480381"/>
            <a:ext cx="4009291" cy="300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0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676992" cy="1807779"/>
          </a:xfrm>
        </p:spPr>
        <p:txBody>
          <a:bodyPr>
            <a:normAutofit/>
          </a:bodyPr>
          <a:lstStyle/>
          <a:p>
            <a:pPr algn="ctr"/>
            <a:r>
              <a:rPr lang="uk-UA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ЯПОНІЯ</a:t>
            </a:r>
            <a:r>
              <a:rPr lang="uk-UA" dirty="0" smtClean="0"/>
              <a:t>    </a:t>
            </a:r>
            <a:r>
              <a:rPr lang="uk-UA" b="1" i="1" dirty="0" smtClean="0">
                <a:solidFill>
                  <a:schemeClr val="accent1">
                    <a:lumMod val="75000"/>
                  </a:schemeClr>
                </a:solidFill>
              </a:rPr>
              <a:t>Японська </a:t>
            </a:r>
            <a:r>
              <a:rPr lang="uk-UA" b="1" i="1" dirty="0">
                <a:solidFill>
                  <a:schemeClr val="accent1">
                    <a:lumMod val="75000"/>
                  </a:schemeClr>
                </a:solidFill>
              </a:rPr>
              <a:t>єна (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JPY</a:t>
            </a: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r>
              <a:rPr lang="uk-UA" b="1" i="1" dirty="0" smtClean="0">
                <a:solidFill>
                  <a:schemeClr val="accent1">
                    <a:lumMod val="75000"/>
                  </a:schemeClr>
                </a:solidFill>
              </a:rPr>
              <a:t>, валюта, яка займає 3 місце як найпоширеніша валюта в світі</a:t>
            </a:r>
            <a:endParaRPr lang="uk-UA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071" y="3478924"/>
            <a:ext cx="5950349" cy="33790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7009" y="3478924"/>
            <a:ext cx="5505804" cy="32658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5822" y="1671145"/>
            <a:ext cx="116769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solidFill>
                  <a:srgbClr val="666666"/>
                </a:solidFill>
                <a:latin typeface="Poppins"/>
              </a:rPr>
              <a:t>На банкнотах </a:t>
            </a:r>
            <a:r>
              <a:rPr lang="uk-UA" sz="2000" dirty="0">
                <a:solidFill>
                  <a:srgbClr val="666666"/>
                </a:solidFill>
                <a:latin typeface="Poppins"/>
              </a:rPr>
              <a:t>єни зображуються видатні японські історичні діячі, такі як </a:t>
            </a:r>
            <a:r>
              <a:rPr lang="uk-UA" sz="2000" dirty="0" err="1">
                <a:solidFill>
                  <a:srgbClr val="666666"/>
                </a:solidFill>
                <a:latin typeface="Poppins"/>
              </a:rPr>
              <a:t>Юкічі</a:t>
            </a:r>
            <a:r>
              <a:rPr lang="uk-UA" sz="2000" dirty="0">
                <a:solidFill>
                  <a:srgbClr val="666666"/>
                </a:solidFill>
                <a:latin typeface="Poppins"/>
              </a:rPr>
              <a:t> </a:t>
            </a:r>
            <a:r>
              <a:rPr lang="uk-UA" sz="2000" dirty="0" err="1">
                <a:solidFill>
                  <a:srgbClr val="666666"/>
                </a:solidFill>
                <a:latin typeface="Poppins"/>
              </a:rPr>
              <a:t>Фукудзава</a:t>
            </a:r>
            <a:r>
              <a:rPr lang="uk-UA" sz="2000" dirty="0">
                <a:solidFill>
                  <a:srgbClr val="666666"/>
                </a:solidFill>
                <a:latin typeface="Poppins"/>
              </a:rPr>
              <a:t> (10,000 єн), </a:t>
            </a:r>
            <a:r>
              <a:rPr lang="uk-UA" sz="2000" dirty="0" err="1">
                <a:solidFill>
                  <a:srgbClr val="666666"/>
                </a:solidFill>
                <a:latin typeface="Poppins"/>
              </a:rPr>
              <a:t>Ічісабуро</a:t>
            </a:r>
            <a:r>
              <a:rPr lang="uk-UA" sz="2000" dirty="0">
                <a:solidFill>
                  <a:srgbClr val="666666"/>
                </a:solidFill>
                <a:latin typeface="Poppins"/>
              </a:rPr>
              <a:t> </a:t>
            </a:r>
            <a:r>
              <a:rPr lang="uk-UA" sz="2000" dirty="0" err="1">
                <a:solidFill>
                  <a:srgbClr val="666666"/>
                </a:solidFill>
                <a:latin typeface="Poppins"/>
              </a:rPr>
              <a:t>Йокою</a:t>
            </a:r>
            <a:r>
              <a:rPr lang="uk-UA" sz="2000" dirty="0">
                <a:solidFill>
                  <a:srgbClr val="666666"/>
                </a:solidFill>
                <a:latin typeface="Poppins"/>
              </a:rPr>
              <a:t> (5000 єн) і </a:t>
            </a:r>
            <a:r>
              <a:rPr lang="uk-UA" sz="2000" dirty="0" err="1">
                <a:solidFill>
                  <a:srgbClr val="666666"/>
                </a:solidFill>
                <a:latin typeface="Poppins"/>
              </a:rPr>
              <a:t>Сётоку</a:t>
            </a:r>
            <a:r>
              <a:rPr lang="uk-UA" sz="2000" dirty="0">
                <a:solidFill>
                  <a:srgbClr val="666666"/>
                </a:solidFill>
                <a:latin typeface="Poppins"/>
              </a:rPr>
              <a:t> </a:t>
            </a:r>
            <a:r>
              <a:rPr lang="uk-UA" sz="2000" dirty="0" err="1">
                <a:solidFill>
                  <a:srgbClr val="666666"/>
                </a:solidFill>
                <a:latin typeface="Poppins"/>
              </a:rPr>
              <a:t>Фуджівара</a:t>
            </a:r>
            <a:r>
              <a:rPr lang="uk-UA" sz="2000" dirty="0">
                <a:solidFill>
                  <a:srgbClr val="666666"/>
                </a:solidFill>
                <a:latin typeface="Poppins"/>
              </a:rPr>
              <a:t> (1000 єн).</a:t>
            </a:r>
          </a:p>
          <a:p>
            <a:r>
              <a:rPr lang="uk-UA" sz="2000" dirty="0">
                <a:solidFill>
                  <a:srgbClr val="666666"/>
                </a:solidFill>
                <a:latin typeface="Poppins"/>
              </a:rPr>
              <a:t>Унікальною особливістю єни є те, що вартість її одиниці набагато менша, ніж у інших основних валют; наприклад, 1 долар США часто еквівалентний більш ніж 100 єнам. Щоб перевірити підроблені єни, шукайте голограми, </a:t>
            </a:r>
            <a:r>
              <a:rPr lang="uk-UA" sz="2000" dirty="0" err="1">
                <a:solidFill>
                  <a:srgbClr val="666666"/>
                </a:solidFill>
                <a:latin typeface="Poppins"/>
              </a:rPr>
              <a:t>інтагліо</a:t>
            </a:r>
            <a:r>
              <a:rPr lang="uk-UA" sz="2000" dirty="0">
                <a:solidFill>
                  <a:srgbClr val="666666"/>
                </a:solidFill>
                <a:latin typeface="Poppins"/>
              </a:rPr>
              <a:t>-друк, перламутрові чорнила, приховані зображення та </a:t>
            </a:r>
            <a:r>
              <a:rPr lang="uk-UA" sz="2000" dirty="0" err="1">
                <a:solidFill>
                  <a:srgbClr val="666666"/>
                </a:solidFill>
                <a:latin typeface="Poppins"/>
              </a:rPr>
              <a:t>мікродрук</a:t>
            </a:r>
            <a:r>
              <a:rPr lang="uk-UA" dirty="0">
                <a:solidFill>
                  <a:srgbClr val="666666"/>
                </a:solidFill>
                <a:latin typeface="Poppins"/>
              </a:rPr>
              <a:t>.</a:t>
            </a:r>
            <a:endParaRPr lang="uk-UA" b="0" i="0" dirty="0">
              <a:solidFill>
                <a:srgbClr val="666666"/>
              </a:solidFill>
              <a:effectLst/>
              <a:latin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80799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6154" y="0"/>
            <a:ext cx="7795846" cy="2858813"/>
          </a:xfrm>
        </p:spPr>
        <p:txBody>
          <a:bodyPr>
            <a:normAutofit fontScale="90000"/>
          </a:bodyPr>
          <a:lstStyle/>
          <a:p>
            <a:pPr algn="just"/>
            <a:r>
              <a:rPr lang="uk-UA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НІМЕЧЧИНА</a:t>
            </a:r>
            <a:r>
              <a:rPr lang="uk-UA" dirty="0" smtClean="0"/>
              <a:t>  </a:t>
            </a:r>
            <a:r>
              <a:rPr lang="uk-UA" sz="3100" b="1" dirty="0">
                <a:solidFill>
                  <a:schemeClr val="accent1">
                    <a:lumMod val="50000"/>
                  </a:schemeClr>
                </a:solidFill>
              </a:rPr>
              <a:t>Національна валюта Німеччини - Євро (</a:t>
            </a:r>
            <a:r>
              <a:rPr lang="en-US" sz="3100" b="1" dirty="0">
                <a:solidFill>
                  <a:schemeClr val="accent1">
                    <a:lumMod val="50000"/>
                  </a:schemeClr>
                </a:solidFill>
              </a:rPr>
              <a:t>EURO), 1 EURO = 100 EURO cent, </a:t>
            </a:r>
            <a:r>
              <a:rPr lang="uk-UA" sz="3100" b="1" dirty="0">
                <a:solidFill>
                  <a:schemeClr val="accent1">
                    <a:lumMod val="50000"/>
                  </a:schemeClr>
                </a:solidFill>
              </a:rPr>
              <a:t>німецькі марки. В обороті банкноти номіналом в 5, 10, 20, 50, 100, 200 і 500 євро, а також монети номіналом в 1, 2, 5, 10, 20 і 50 центів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. 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27228" y="2611458"/>
            <a:ext cx="5864771" cy="42041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396154" cy="27080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4470" y="4549306"/>
            <a:ext cx="1866900" cy="22663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708031"/>
            <a:ext cx="6327228" cy="414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90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3834" y="115613"/>
            <a:ext cx="7693574" cy="1891863"/>
          </a:xfrm>
        </p:spPr>
        <p:txBody>
          <a:bodyPr>
            <a:noAutofit/>
          </a:bodyPr>
          <a:lstStyle/>
          <a:p>
            <a:pPr algn="ctr"/>
            <a:r>
              <a:rPr lang="uk-UA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ДАНІЯ</a:t>
            </a:r>
            <a:r>
              <a:rPr lang="uk-UA" sz="2800" b="1" i="1" dirty="0" smtClean="0">
                <a:solidFill>
                  <a:schemeClr val="accent1">
                    <a:lumMod val="50000"/>
                  </a:schemeClr>
                </a:solidFill>
              </a:rPr>
              <a:t>  Данська крона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</a:rPr>
              <a:t>д</a:t>
            </a:r>
            <a:r>
              <a:rPr lang="ru-RU" sz="2800" b="1" i="1" dirty="0" err="1" smtClean="0">
                <a:solidFill>
                  <a:schemeClr val="accent1">
                    <a:lumMod val="50000"/>
                  </a:schemeClr>
                </a:solidFill>
              </a:rPr>
              <a:t>ілиться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на 100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</a:rPr>
              <a:t>е́ре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</a:rPr>
              <a:t>øre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).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</a:rPr>
              <a:t>Вперше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</a:rPr>
              <a:t>була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</a:rPr>
              <a:t>запроваджена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 у 1873,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</a:rPr>
              <a:t>сьогодні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 в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</a:rPr>
              <a:t>обігу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</a:rPr>
              <a:t>перебувають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</a:rPr>
              <a:t>банкноти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</a:rPr>
              <a:t>номіналом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 в 50, 100, 200, 500 та 1000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</a:rPr>
              <a:t>данських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 крон та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</a:rPr>
              <a:t>монети</a:t>
            </a:r>
            <a:endParaRPr lang="uk-UA" sz="28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4775" y="2403528"/>
            <a:ext cx="6253654" cy="43316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020" y="0"/>
            <a:ext cx="4424854" cy="22807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157960"/>
            <a:ext cx="5843752" cy="457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2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07691"/>
          </a:xfrm>
        </p:spPr>
        <p:txBody>
          <a:bodyPr/>
          <a:lstStyle/>
          <a:p>
            <a:pPr algn="ctr"/>
            <a:r>
              <a:rPr lang="uk-UA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КИТАЙ</a:t>
            </a:r>
            <a:r>
              <a:rPr lang="uk-UA" dirty="0"/>
              <a:t> </a:t>
            </a:r>
            <a:r>
              <a:rPr lang="uk-UA" dirty="0" smtClean="0"/>
              <a:t>     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Китайський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юань (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CNY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 восьме місце як найпоширеніша валюта світі</a:t>
            </a:r>
            <a:endParaRPr lang="uk-UA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0083" y="3695434"/>
            <a:ext cx="6011917" cy="31625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9918" y="1567543"/>
            <a:ext cx="1191208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/>
              <a:t>На всіх банкнотах юаня зображений Мао Цзедун, легендарний лідер Китайської комуністичної партії</a:t>
            </a:r>
            <a:r>
              <a:rPr lang="uk-UA" sz="2800" b="1" dirty="0" smtClean="0"/>
              <a:t>.</a:t>
            </a:r>
            <a:endParaRPr lang="uk-UA" sz="2800" b="1" dirty="0"/>
          </a:p>
          <a:p>
            <a:r>
              <a:rPr lang="uk-UA" sz="2800" b="1" dirty="0"/>
              <a:t>Унікальною особливістю юаня є контроль, який китайський уряд здійснює над його вартістю. Щоб перевірити підроблені </a:t>
            </a:r>
            <a:r>
              <a:rPr lang="en-US" sz="2800" b="1" dirty="0"/>
              <a:t>CNY, </a:t>
            </a:r>
            <a:r>
              <a:rPr lang="uk-UA" sz="2800" b="1" dirty="0"/>
              <a:t>зверніть увагу на такі ознаки, як чорнило, що змінює колір, водяні знаки та захисні нитки</a:t>
            </a:r>
            <a:r>
              <a:rPr lang="uk-UA" sz="2800" b="1" dirty="0" smtClean="0"/>
              <a:t>.</a:t>
            </a:r>
          </a:p>
          <a:p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18" y="3695434"/>
            <a:ext cx="5347159" cy="300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2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6366" y="714703"/>
            <a:ext cx="11018489" cy="143713"/>
          </a:xfrm>
        </p:spPr>
        <p:txBody>
          <a:bodyPr>
            <a:normAutofit fontScale="90000"/>
          </a:bodyPr>
          <a:lstStyle/>
          <a:p>
            <a:r>
              <a:rPr lang="uk-UA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Євро (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uk-UA" dirty="0" smtClean="0"/>
              <a:t>- </a:t>
            </a:r>
            <a:r>
              <a:rPr lang="ru-RU" sz="3100" b="1" i="1" dirty="0" err="1">
                <a:solidFill>
                  <a:schemeClr val="accent1">
                    <a:lumMod val="75000"/>
                  </a:schemeClr>
                </a:solidFill>
              </a:rPr>
              <a:t>Європейський</a:t>
            </a:r>
            <a:r>
              <a:rPr lang="ru-RU" sz="31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100" b="1" i="1" dirty="0" err="1">
                <a:solidFill>
                  <a:schemeClr val="accent1">
                    <a:lumMod val="75000"/>
                  </a:schemeClr>
                </a:solidFill>
              </a:rPr>
              <a:t>євро</a:t>
            </a:r>
            <a:r>
              <a:rPr lang="ru-RU" sz="3100" b="1" i="1" dirty="0">
                <a:solidFill>
                  <a:schemeClr val="accent1">
                    <a:lumMod val="75000"/>
                  </a:schemeClr>
                </a:solidFill>
              </a:rPr>
              <a:t> - одна з </a:t>
            </a:r>
            <a:r>
              <a:rPr lang="ru-RU" sz="3100" b="1" i="1" dirty="0" err="1" smtClean="0">
                <a:solidFill>
                  <a:schemeClr val="accent1">
                    <a:lumMod val="75000"/>
                  </a:schemeClr>
                </a:solidFill>
              </a:rPr>
              <a:t>наймолодших</a:t>
            </a:r>
            <a:r>
              <a:rPr lang="ru-RU" sz="3100" b="1" i="1" dirty="0" smtClean="0">
                <a:solidFill>
                  <a:schemeClr val="accent1">
                    <a:lumMod val="75000"/>
                  </a:schemeClr>
                </a:solidFill>
              </a:rPr>
              <a:t> та </a:t>
            </a:r>
            <a:r>
              <a:rPr lang="ru-RU" sz="3100" b="1" i="1" dirty="0" err="1" smtClean="0">
                <a:solidFill>
                  <a:schemeClr val="accent1">
                    <a:lumMod val="75000"/>
                  </a:schemeClr>
                </a:solidFill>
              </a:rPr>
              <a:t>найдорожчих</a:t>
            </a:r>
            <a:r>
              <a:rPr lang="ru-RU" sz="3100" b="1" i="1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3100" b="1" i="1" dirty="0">
                <a:solidFill>
                  <a:schemeClr val="accent1">
                    <a:lumMod val="75000"/>
                  </a:schemeClr>
                </a:solidFill>
              </a:rPr>
              <a:t>валют </a:t>
            </a:r>
            <a:r>
              <a:rPr lang="ru-RU" sz="3100" b="1" i="1" dirty="0" err="1">
                <a:solidFill>
                  <a:schemeClr val="accent1">
                    <a:lumMod val="75000"/>
                  </a:schemeClr>
                </a:solidFill>
              </a:rPr>
              <a:t>світу</a:t>
            </a:r>
            <a:r>
              <a:rPr lang="ru-RU" sz="3100" b="1" i="1" dirty="0">
                <a:solidFill>
                  <a:schemeClr val="accent1">
                    <a:lumMod val="75000"/>
                  </a:schemeClr>
                </a:solidFill>
              </a:rPr>
              <a:t>, при </a:t>
            </a:r>
            <a:r>
              <a:rPr lang="ru-RU" sz="3100" b="1" i="1" dirty="0" err="1">
                <a:solidFill>
                  <a:schemeClr val="accent1">
                    <a:lumMod val="75000"/>
                  </a:schemeClr>
                </a:solidFill>
              </a:rPr>
              <a:t>цьому</a:t>
            </a:r>
            <a:r>
              <a:rPr lang="ru-RU" sz="31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100" b="1" i="1" dirty="0" err="1">
                <a:solidFill>
                  <a:schemeClr val="accent1">
                    <a:lumMod val="75000"/>
                  </a:schemeClr>
                </a:solidFill>
              </a:rPr>
              <a:t>займає</a:t>
            </a:r>
            <a:r>
              <a:rPr lang="ru-RU" sz="31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100" b="1" i="1" dirty="0" err="1">
                <a:solidFill>
                  <a:schemeClr val="accent1">
                    <a:lumMod val="75000"/>
                  </a:schemeClr>
                </a:solidFill>
              </a:rPr>
              <a:t>високі</a:t>
            </a:r>
            <a:r>
              <a:rPr lang="ru-RU" sz="31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100" b="1" i="1" dirty="0" err="1">
                <a:solidFill>
                  <a:schemeClr val="accent1">
                    <a:lumMod val="75000"/>
                  </a:schemeClr>
                </a:solidFill>
              </a:rPr>
              <a:t>позиції</a:t>
            </a:r>
            <a:r>
              <a:rPr lang="ru-RU" sz="3100" b="1" i="1" dirty="0">
                <a:solidFill>
                  <a:schemeClr val="accent1">
                    <a:lumMod val="75000"/>
                  </a:schemeClr>
                </a:solidFill>
              </a:rPr>
              <a:t> на валютному ринку. </a:t>
            </a:r>
            <a:endParaRPr lang="en-US" sz="31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30219"/>
            <a:ext cx="6787662" cy="5327780"/>
          </a:xfrm>
        </p:spPr>
        <p:txBody>
          <a:bodyPr>
            <a:normAutofit/>
          </a:bodyPr>
          <a:lstStyle/>
          <a:p>
            <a:r>
              <a:rPr lang="uk-UA" dirty="0"/>
              <a:t>Банкноти євро не містять зображень конкретних осіб, замість цього на них зображено стилізовані вікна, ворота та мости, символізуючи відкритість та співпрацю між країнами Євросоюзу.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Особливістю євро є те, що це наднаціональна валюта, тобто її використовують декілька суверенних держав. Підроблені євро можна виявити, перевіривши наявність захисних елементів, таких як голограми, захисні нитки, водяні знаки та рельєфний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7463" y="1208690"/>
            <a:ext cx="5544537" cy="564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4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">
        <p14:prism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665</TotalTime>
  <Words>448</Words>
  <Application>Microsoft Office PowerPoint</Application>
  <PresentationFormat>Широкоэкранный</PresentationFormat>
  <Paragraphs>15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Mistral</vt:lpstr>
      <vt:lpstr>Poppins</vt:lpstr>
      <vt:lpstr>Office Theme</vt:lpstr>
      <vt:lpstr>ГРОШІ…Зарубіжна  література </vt:lpstr>
      <vt:lpstr>ІНДІЯ    Індійська рупія INR  - грошова одиниця Індії.  Складається зі 100 пайс</vt:lpstr>
      <vt:lpstr>ЯПОНІЯ    Японська єна (JPY), валюта, яка займає 3 місце як найпоширеніша валюта в світі</vt:lpstr>
      <vt:lpstr>НІМЕЧЧИНА  Національна валюта Німеччини - Євро (EURO), 1 EURO = 100 EURO cent, німецькі марки. В обороті банкноти номіналом в 5, 10, 20, 50, 100, 200 і 500 євро, а також монети номіналом в 1, 2, 5, 10, 20 і 50 центів.  </vt:lpstr>
      <vt:lpstr>ДАНІЯ  Данська крона ділиться на 100 е́ре (øre). Вперше була запроваджена у 1873, сьогодні в обігу перебувають банкноти номіналом в 50, 100, 200, 500 та 1000 данських крон та монети</vt:lpstr>
      <vt:lpstr>КИТАЙ      Китайський юань (CNY) восьме місце як найпоширеніша валюта світі</vt:lpstr>
      <vt:lpstr>Євро (EUR)- Європейський євро - одна з наймолодших та найдорожчих  валют світу, при цьому займає високі позиції на валютному ринку.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ІНДІЯ</dc:title>
  <dc:creator>admin</dc:creator>
  <cp:lastModifiedBy>admin</cp:lastModifiedBy>
  <cp:revision>26</cp:revision>
  <dcterms:created xsi:type="dcterms:W3CDTF">2024-10-14T18:09:46Z</dcterms:created>
  <dcterms:modified xsi:type="dcterms:W3CDTF">2024-10-24T21:49:41Z</dcterms:modified>
</cp:coreProperties>
</file>