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3" r:id="rId16"/>
    <p:sldId id="274" r:id="rId17"/>
    <p:sldId id="268" r:id="rId18"/>
    <p:sldId id="269" r:id="rId19"/>
    <p:sldId id="270" r:id="rId20"/>
    <p:sldId id="271" r:id="rId21"/>
    <p:sldId id="272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133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64A5-17D0-4B1D-B803-C46C3A544185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B06B-43F5-4EFE-8ED3-99253C2A6F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64A5-17D0-4B1D-B803-C46C3A544185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B06B-43F5-4EFE-8ED3-99253C2A6F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64A5-17D0-4B1D-B803-C46C3A544185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B06B-43F5-4EFE-8ED3-99253C2A6F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64A5-17D0-4B1D-B803-C46C3A544185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B06B-43F5-4EFE-8ED3-99253C2A6F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64A5-17D0-4B1D-B803-C46C3A544185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B06B-43F5-4EFE-8ED3-99253C2A6F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64A5-17D0-4B1D-B803-C46C3A544185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B06B-43F5-4EFE-8ED3-99253C2A6F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64A5-17D0-4B1D-B803-C46C3A544185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B06B-43F5-4EFE-8ED3-99253C2A6F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64A5-17D0-4B1D-B803-C46C3A544185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B06B-43F5-4EFE-8ED3-99253C2A6F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64A5-17D0-4B1D-B803-C46C3A544185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B06B-43F5-4EFE-8ED3-99253C2A6F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64A5-17D0-4B1D-B803-C46C3A544185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B06B-43F5-4EFE-8ED3-99253C2A6F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64A5-17D0-4B1D-B803-C46C3A544185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B06B-43F5-4EFE-8ED3-99253C2A6F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664A5-17D0-4B1D-B803-C46C3A544185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3B06B-43F5-4EFE-8ED3-99253C2A6F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395536" y="260649"/>
            <a:ext cx="8062664" cy="333980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Муниципальное дошкольное образовательное автономное учреждение 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«Детский сад №95 общеразвивающего вида с приоритетным  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осуществлением социально-личностного развития воспитанников «Смешарики» г. Орск».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79512" y="2895198"/>
            <a:ext cx="864096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«МИР ГОЛОВОЛОМОК» 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смарт</a:t>
            </a:r>
            <a:r>
              <a:rPr kumimoji="0" lang="ru-RU" sz="4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– тренинг для дошкольников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b="1" i="1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cs typeface="Times New Roman" pitchFamily="18" charset="0"/>
              </a:rPr>
              <a:t>Подготовила: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Воспитатель первой квалификационной категории 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cs typeface="Times New Roman" pitchFamily="18" charset="0"/>
              </a:rPr>
              <a:t>Шабанова Наталья Георгиевна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latin typeface="Bookman Old Style" pitchFamily="18" charset="0"/>
              </a:rPr>
              <a:t>ПАМЯТКА ДЛЯ ВЗРОСЛЫХ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525963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Bookman Old Style" pitchFamily="18" charset="0"/>
              </a:rPr>
              <a:t>Иметь личный интерес</a:t>
            </a:r>
          </a:p>
          <a:p>
            <a:r>
              <a:rPr lang="ru-RU" sz="2400" dirty="0">
                <a:latin typeface="Bookman Old Style" pitchFamily="18" charset="0"/>
              </a:rPr>
              <a:t>Подход к выбору головоломок</a:t>
            </a:r>
          </a:p>
          <a:p>
            <a:r>
              <a:rPr lang="ru-RU" sz="2400" dirty="0">
                <a:latin typeface="Bookman Old Style" pitchFamily="18" charset="0"/>
              </a:rPr>
              <a:t>Количество игроков?</a:t>
            </a:r>
          </a:p>
          <a:p>
            <a:r>
              <a:rPr lang="ru-RU" sz="2400" dirty="0">
                <a:latin typeface="Bookman Old Style" pitchFamily="18" charset="0"/>
              </a:rPr>
              <a:t>Место размещение головоломок</a:t>
            </a:r>
          </a:p>
          <a:p>
            <a:r>
              <a:rPr lang="ru-RU" sz="2400" dirty="0">
                <a:latin typeface="Bookman Old Style" pitchFamily="18" charset="0"/>
              </a:rPr>
              <a:t>Количество головоломок?</a:t>
            </a:r>
          </a:p>
          <a:p>
            <a:r>
              <a:rPr lang="ru-RU" sz="2400" dirty="0">
                <a:latin typeface="Bookman Old Style" pitchFamily="18" charset="0"/>
              </a:rPr>
              <a:t>Сменяемость</a:t>
            </a:r>
          </a:p>
          <a:p>
            <a:pPr marL="266700" indent="-266700"/>
            <a:endParaRPr lang="ru-RU" sz="2400" dirty="0">
              <a:latin typeface="Bookman Old Style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Bookman Old Style" pitchFamily="18" charset="0"/>
              </a:rPr>
              <a:t>Выбор первой головоломки</a:t>
            </a:r>
          </a:p>
          <a:p>
            <a:r>
              <a:rPr lang="ru-RU" sz="2400" dirty="0">
                <a:latin typeface="Bookman Old Style" pitchFamily="18" charset="0"/>
              </a:rPr>
              <a:t>Желание ребенка</a:t>
            </a:r>
          </a:p>
          <a:p>
            <a:r>
              <a:rPr lang="ru-RU" sz="2400" dirty="0">
                <a:latin typeface="Bookman Old Style" pitchFamily="18" charset="0"/>
              </a:rPr>
              <a:t>Первое знакомство</a:t>
            </a:r>
          </a:p>
          <a:p>
            <a:r>
              <a:rPr lang="ru-RU" sz="2400" dirty="0">
                <a:latin typeface="Bookman Old Style" pitchFamily="18" charset="0"/>
              </a:rPr>
              <a:t>Что делать взрослому?</a:t>
            </a:r>
          </a:p>
          <a:p>
            <a:r>
              <a:rPr lang="ru-RU" sz="2400" dirty="0">
                <a:latin typeface="Bookman Old Style" pitchFamily="18" charset="0"/>
              </a:rPr>
              <a:t>Использование подсказки</a:t>
            </a:r>
          </a:p>
          <a:p>
            <a:r>
              <a:rPr lang="ru-RU" sz="2400" dirty="0">
                <a:latin typeface="Bookman Old Style" pitchFamily="18" charset="0"/>
              </a:rPr>
              <a:t>Избегать отрицательной оценки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latin typeface="Bookman Old Style" pitchFamily="18" charset="0"/>
              </a:rPr>
              <a:t>ВСЕЛЕННАЯ ГОЛОВОЛОМОК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Bookman Old Style" pitchFamily="18" charset="0"/>
              </a:rPr>
              <a:t>Головоломки. С чего начать?</a:t>
            </a:r>
          </a:p>
          <a:p>
            <a:r>
              <a:rPr lang="ru-RU" sz="2800" dirty="0">
                <a:latin typeface="Bookman Old Style" pitchFamily="18" charset="0"/>
              </a:rPr>
              <a:t>Геометрические головоломки на плоскости</a:t>
            </a:r>
          </a:p>
          <a:p>
            <a:r>
              <a:rPr lang="ru-RU" sz="2800" dirty="0">
                <a:latin typeface="Bookman Old Style" pitchFamily="18" charset="0"/>
              </a:rPr>
              <a:t>Объёмные головоломки</a:t>
            </a:r>
          </a:p>
          <a:p>
            <a:r>
              <a:rPr lang="ru-RU" sz="2800" dirty="0">
                <a:latin typeface="Bookman Old Style" pitchFamily="18" charset="0"/>
              </a:rPr>
              <a:t>Головоломки-лабиринты</a:t>
            </a:r>
          </a:p>
          <a:p>
            <a:r>
              <a:rPr lang="ru-RU" sz="2800" dirty="0">
                <a:latin typeface="Bookman Old Style" pitchFamily="18" charset="0"/>
              </a:rPr>
              <a:t>Словесные головоломки</a:t>
            </a:r>
          </a:p>
          <a:p>
            <a:r>
              <a:rPr lang="ru-RU" sz="2800" dirty="0">
                <a:latin typeface="Bookman Old Style" pitchFamily="18" charset="0"/>
              </a:rPr>
              <a:t>Приложение</a:t>
            </a:r>
          </a:p>
          <a:p>
            <a:pPr>
              <a:buNone/>
            </a:pPr>
            <a:endParaRPr lang="ru-RU" sz="28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Bookman Old Style" pitchFamily="18" charset="0"/>
              </a:rPr>
              <a:t>ГОЛОВОЛОМКИ. С ЧЕГО НАЧАТЬ?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dirty="0">
                <a:latin typeface="Bookman Old Style" pitchFamily="18" charset="0"/>
              </a:rPr>
              <a:t>ПРИЁМЫ УМСТВЕННЫХ ДЕЙСТВИЙ:</a:t>
            </a:r>
          </a:p>
          <a:p>
            <a:r>
              <a:rPr lang="ru-RU" sz="2800" b="1" dirty="0">
                <a:latin typeface="Bookman Old Style" pitchFamily="18" charset="0"/>
              </a:rPr>
              <a:t>Сравнение</a:t>
            </a:r>
          </a:p>
          <a:p>
            <a:r>
              <a:rPr lang="ru-RU" sz="2800" b="1" dirty="0">
                <a:latin typeface="Bookman Old Style" pitchFamily="18" charset="0"/>
              </a:rPr>
              <a:t>Анализ</a:t>
            </a:r>
          </a:p>
          <a:p>
            <a:r>
              <a:rPr lang="ru-RU" sz="2800" b="1" dirty="0">
                <a:latin typeface="Bookman Old Style" pitchFamily="18" charset="0"/>
              </a:rPr>
              <a:t>Классификация</a:t>
            </a:r>
          </a:p>
          <a:p>
            <a:r>
              <a:rPr lang="ru-RU" sz="2800" b="1" dirty="0" err="1">
                <a:latin typeface="Bookman Old Style" pitchFamily="18" charset="0"/>
              </a:rPr>
              <a:t>Сериация</a:t>
            </a:r>
            <a:endParaRPr lang="ru-RU" sz="2800" b="1" dirty="0">
              <a:latin typeface="Bookman Old Style" pitchFamily="18" charset="0"/>
            </a:endParaRPr>
          </a:p>
          <a:p>
            <a:r>
              <a:rPr lang="ru-RU" sz="2800" b="1" dirty="0">
                <a:latin typeface="Bookman Old Style" pitchFamily="18" charset="0"/>
              </a:rPr>
              <a:t>Аналогия</a:t>
            </a:r>
          </a:p>
          <a:p>
            <a:r>
              <a:rPr lang="ru-RU" sz="2800" b="1" dirty="0">
                <a:latin typeface="Bookman Old Style" pitchFamily="18" charset="0"/>
              </a:rPr>
              <a:t>Систематизация</a:t>
            </a:r>
          </a:p>
          <a:p>
            <a:r>
              <a:rPr lang="ru-RU" sz="2800" b="1" dirty="0">
                <a:latin typeface="Bookman Old Style" pitchFamily="18" charset="0"/>
              </a:rPr>
              <a:t>Абстрагирование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Bookman Old Style" pitchFamily="18" charset="0"/>
              </a:rPr>
              <a:t>ОТ ЛОГИЧЕСКИХ УПРАЖНЕНИЙ К ГОЛОВОЛОМКАМ: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4525963"/>
          </a:xfrm>
        </p:spPr>
        <p:txBody>
          <a:bodyPr>
            <a:normAutofit fontScale="85000" lnSpcReduction="10000"/>
          </a:bodyPr>
          <a:lstStyle/>
          <a:p>
            <a:r>
              <a:rPr lang="ru-RU" sz="3400" dirty="0">
                <a:latin typeface="Bookman Old Style" pitchFamily="18" charset="0"/>
              </a:rPr>
              <a:t>Геометрическим на плоскости и объёмным</a:t>
            </a:r>
          </a:p>
          <a:p>
            <a:r>
              <a:rPr lang="ru-RU" sz="3400" dirty="0">
                <a:latin typeface="Bookman Old Style" pitchFamily="18" charset="0"/>
              </a:rPr>
              <a:t>Логическая игра-упражнение «ПО ОБРАЗЦУ»</a:t>
            </a:r>
          </a:p>
          <a:p>
            <a:r>
              <a:rPr lang="ru-RU" sz="3400" dirty="0">
                <a:latin typeface="Bookman Old Style" pitchFamily="18" charset="0"/>
              </a:rPr>
              <a:t>Логическая игра-упражнение «ПО ПАМЯТИ»</a:t>
            </a:r>
          </a:p>
          <a:p>
            <a:r>
              <a:rPr lang="ru-RU" sz="3400" dirty="0">
                <a:latin typeface="Bookman Old Style" pitchFamily="18" charset="0"/>
              </a:rPr>
              <a:t>Логическая игра-упражнение «ПО СХЕМЕ»</a:t>
            </a:r>
          </a:p>
          <a:p>
            <a:r>
              <a:rPr lang="ru-RU" sz="3400" dirty="0">
                <a:latin typeface="Bookman Old Style" pitchFamily="18" charset="0"/>
              </a:rPr>
              <a:t>Логическая игра-упражнение «ЗАВЕРШИ ОБРАЗ» (собери по схеме с элементами головоломки)</a:t>
            </a:r>
          </a:p>
          <a:p>
            <a:r>
              <a:rPr lang="ru-RU" sz="3400" dirty="0">
                <a:latin typeface="Bookman Old Style" pitchFamily="18" charset="0"/>
              </a:rPr>
              <a:t>Логическая игра-упражнение «СОЗДАЙ НОВЫЙ ОБРАЗ»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latin typeface="Bookman Old Style" pitchFamily="18" charset="0"/>
              </a:rPr>
              <a:t>ИГРА-ГОЛОВОЛОМКА</a:t>
            </a: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 l="16141" t="33650" r="12026" b="10266"/>
          <a:stretch>
            <a:fillRect/>
          </a:stretch>
        </p:blipFill>
        <p:spPr bwMode="auto">
          <a:xfrm>
            <a:off x="323528" y="1124744"/>
            <a:ext cx="8496944" cy="554461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075240" cy="796950"/>
          </a:xfrm>
        </p:spPr>
        <p:txBody>
          <a:bodyPr>
            <a:normAutofit fontScale="90000"/>
          </a:bodyPr>
          <a:lstStyle/>
          <a:p>
            <a:r>
              <a:rPr lang="ru-RU" sz="3600" b="1" dirty="0" err="1">
                <a:latin typeface="Bookman Old Style" pitchFamily="18" charset="0"/>
              </a:rPr>
              <a:t>Smart</a:t>
            </a:r>
            <a:r>
              <a:rPr lang="ru-RU" sz="3600" b="1" dirty="0">
                <a:latin typeface="Bookman Old Style" pitchFamily="18" charset="0"/>
              </a:rPr>
              <a:t> (по-русски «умная») тренировка – это тренировка с умом.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20887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Логическая головоломка Красноухова «</a:t>
            </a:r>
            <a:r>
              <a:rPr lang="ru-RU" sz="3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Складушки</a:t>
            </a:r>
            <a:r>
              <a:rPr lang="ru-RU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Головоломка представляет собой набор из 9 квадратных фишек с нанесенными на них рисунками в виде ¼ круга, расположенных по углам, которые окрашены в три цвета.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Суть игры – в составлении рисунка путем соединения квадратных фишек так, чтобы углы или стороны совпали по цвету.</a:t>
            </a:r>
            <a:endParaRPr lang="ru-RU" sz="2400" dirty="0"/>
          </a:p>
        </p:txBody>
      </p:sp>
      <p:pic>
        <p:nvPicPr>
          <p:cNvPr id="4" name="Picture 2" descr="Логическая головоломка Красноухов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9" y="4123893"/>
            <a:ext cx="4968552" cy="2329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426170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latin typeface="Bookman Old Style" pitchFamily="18" charset="0"/>
              </a:rPr>
              <a:t>ГЕОМЕТРИЧЕСКИЕ ГОЛОВОЛОМКИ </a:t>
            </a:r>
            <a:br>
              <a:rPr lang="ru-RU" sz="3200" b="1" dirty="0">
                <a:latin typeface="Bookman Old Style" pitchFamily="18" charset="0"/>
              </a:rPr>
            </a:br>
            <a:r>
              <a:rPr lang="ru-RU" sz="3200" b="1" dirty="0">
                <a:latin typeface="Bookman Old Style" pitchFamily="18" charset="0"/>
              </a:rPr>
              <a:t>НА ПЛОСКОСТИ.</a:t>
            </a:r>
            <a:br>
              <a:rPr lang="ru-RU" sz="3200" b="1" dirty="0">
                <a:latin typeface="Bookman Old Style" pitchFamily="18" charset="0"/>
              </a:rPr>
            </a:br>
            <a:r>
              <a:rPr lang="ru-RU" sz="2800" b="1" dirty="0">
                <a:latin typeface="Bookman Old Style" pitchFamily="18" charset="0"/>
              </a:rPr>
              <a:t>«СЛАГАЛИЦА»</a:t>
            </a:r>
            <a:br>
              <a:rPr lang="ru-RU" sz="2800" b="1" dirty="0">
                <a:latin typeface="Bookman Old Style" pitchFamily="18" charset="0"/>
              </a:rPr>
            </a:br>
            <a:endParaRPr lang="ru-RU" sz="3200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2260847"/>
          </a:xfrm>
        </p:spPr>
        <p:txBody>
          <a:bodyPr>
            <a:normAutofit fontScale="32500" lnSpcReduction="2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Игра-головоломка «</a:t>
            </a:r>
            <a:r>
              <a:rPr lang="ru-RU" sz="6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Слагалица</a:t>
            </a:r>
            <a:r>
              <a:rPr lang="ru-RU" sz="6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состоит из 7 игровых элементов и коробочки.</a:t>
            </a:r>
            <a:endParaRPr lang="ru-RU" sz="6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Суть игры:</a:t>
            </a:r>
            <a:endParaRPr lang="ru-RU" sz="6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Составление жанровых картинок.</a:t>
            </a:r>
            <a:endParaRPr lang="ru-RU" sz="6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Составление фигур по заданным силуэтам.</a:t>
            </a:r>
            <a:endParaRPr lang="ru-RU" sz="6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Составление фигур с заданными свойствами.</a:t>
            </a:r>
            <a:endParaRPr lang="ru-RU" sz="6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https://allpuzzles.ru/wp-content/uploads/2021/01/golovolomka-slagalitca-foto-kra-12789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221088"/>
            <a:ext cx="3096344" cy="2476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www.dumka.ru/products_pictures/golovolomka-slagalitca-foto-kra-12789-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149080"/>
            <a:ext cx="3334655" cy="2708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Bookman Old Style" pitchFamily="18" charset="0"/>
              </a:rPr>
              <a:t>«СЛАГАЛИЦА»</a:t>
            </a:r>
            <a:br>
              <a:rPr lang="ru-RU" sz="3200" b="1" dirty="0">
                <a:latin typeface="Bookman Old Style" pitchFamily="18" charset="0"/>
              </a:rPr>
            </a:br>
            <a:endParaRPr lang="ru-RU" sz="3200" b="1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 l="24693" t="19392" r="22608" b="14449"/>
          <a:stretch>
            <a:fillRect/>
          </a:stretch>
        </p:blipFill>
        <p:spPr bwMode="auto">
          <a:xfrm>
            <a:off x="611560" y="1196752"/>
            <a:ext cx="7920880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/>
          <a:srcRect l="25548" t="21673" r="23784" b="11027"/>
          <a:stretch>
            <a:fillRect/>
          </a:stretch>
        </p:blipFill>
        <p:spPr bwMode="auto">
          <a:xfrm>
            <a:off x="179512" y="260648"/>
            <a:ext cx="8640960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latin typeface="Bookman Old Style" pitchFamily="18" charset="0"/>
              </a:rPr>
              <a:t>ИГРА-ГОЛОВОЛОМКА</a:t>
            </a: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 l="24051" t="26426" r="21432" b="16350"/>
          <a:stretch>
            <a:fillRect/>
          </a:stretch>
        </p:blipFill>
        <p:spPr bwMode="auto">
          <a:xfrm>
            <a:off x="323528" y="1196752"/>
            <a:ext cx="8568952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496944" cy="1368152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Головоломки и их значение для развития детей дошкольного возраста: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5"/>
            <a:ext cx="8964488" cy="2736304"/>
          </a:xfrm>
        </p:spPr>
        <p:txBody>
          <a:bodyPr>
            <a:norm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Благодаря играм-головоломкам, ребенок получает возможность включиться в деятельность, в ходе которой могла бы проявиться его активность в рамках нестандартной, неоднозначной ситуации, когда необходимо обнаружить скрытые, «закодированные» пути решения поставленных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Головоломки позволяют решать одну и ту же задачу несколькими способами, что чрезвычайно полезно для формирования у детей гибкости, инициативности мыслительных процессов, способности переносить сформированные умственные действия на новое содержание.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717032"/>
            <a:ext cx="8640960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играх-головоломках развивается умение сосредоточенно думать, способность к длительному умственному напряжению, интерес к интеллектуальной деятельности, познавательный интерес и другие качества будущего школьника.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Игры-головоломки способствуют развитию и становлению нравственно-волевых качеств личности дошкольника.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Игры – головоломки способствуют успешной подготовке детей к школе.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Игры-головоломки учат детей  усидчивости, умению решать проблемы, развивают воображение, логическое и образное мышление, а также зрительно-моторную координацию.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latin typeface="Bookman Old Style" pitchFamily="18" charset="0"/>
              </a:rPr>
              <a:t>ИГРЫ С ПУГОВИЦАМИ</a:t>
            </a: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 l="10903" t="42395" r="29556" b="17111"/>
          <a:stretch>
            <a:fillRect/>
          </a:stretch>
        </p:blipFill>
        <p:spPr bwMode="auto">
          <a:xfrm>
            <a:off x="457200" y="3212976"/>
            <a:ext cx="8229600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23528" y="1196752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dirty="0"/>
              <a:t>-   </a:t>
            </a:r>
            <a:r>
              <a:rPr lang="ru-RU" sz="2000" dirty="0">
                <a:latin typeface="Bookman Old Style" pitchFamily="18" charset="0"/>
              </a:rPr>
              <a:t>4 желтых с двумя дырочками; </a:t>
            </a:r>
          </a:p>
          <a:p>
            <a:pPr>
              <a:buFontTx/>
              <a:buChar char="-"/>
            </a:pPr>
            <a:r>
              <a:rPr lang="ru-RU" sz="2000" dirty="0">
                <a:latin typeface="Bookman Old Style" pitchFamily="18" charset="0"/>
              </a:rPr>
              <a:t>- 4 желтых с четырьмя дырочками; </a:t>
            </a:r>
          </a:p>
          <a:p>
            <a:pPr>
              <a:buFontTx/>
              <a:buChar char="-"/>
            </a:pPr>
            <a:r>
              <a:rPr lang="ru-RU" sz="2000" dirty="0">
                <a:latin typeface="Bookman Old Style" pitchFamily="18" charset="0"/>
              </a:rPr>
              <a:t>- 4 синих с двумя дырочками; </a:t>
            </a:r>
          </a:p>
          <a:p>
            <a:pPr>
              <a:buFontTx/>
              <a:buChar char="-"/>
            </a:pPr>
            <a:r>
              <a:rPr lang="ru-RU" sz="2000" dirty="0">
                <a:latin typeface="Bookman Old Style" pitchFamily="18" charset="0"/>
              </a:rPr>
              <a:t>- 4 синих с четырьмя дырочками;</a:t>
            </a:r>
          </a:p>
          <a:p>
            <a:pPr>
              <a:buFontTx/>
              <a:buChar char="-"/>
            </a:pPr>
            <a:r>
              <a:rPr lang="ru-RU" sz="2000" dirty="0">
                <a:latin typeface="Bookman Old Style" pitchFamily="18" charset="0"/>
              </a:rPr>
              <a:t> -4 красных с двумя дырочками; </a:t>
            </a:r>
          </a:p>
          <a:p>
            <a:pPr>
              <a:buFontTx/>
              <a:buChar char="-"/>
            </a:pPr>
            <a:r>
              <a:rPr lang="ru-RU" sz="2000" dirty="0">
                <a:latin typeface="Bookman Old Style" pitchFamily="18" charset="0"/>
              </a:rPr>
              <a:t>- 4 красных с четырьмя дырочками.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Bookman Old Style" pitchFamily="18" charset="0"/>
              </a:rPr>
              <a:t>ОБЪЕМНЫЕ ГОЛОВОЛОМКИ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3"/>
            <a:ext cx="8784976" cy="2952328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4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Головоломка «Осенний кубик»</a:t>
            </a:r>
            <a:endParaRPr lang="ru-RU" sz="4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Представляет собой набор из 6 деревянных игровых элементов.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Суть игры – составление конструкций 2D и 3D моделирования.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Головоломка предполагает решение нескольких задач, для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выполнения которых нужно использовать все имеющиеся детали.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https://documents.infourok.ru/8a3dcf7e-8023-4e7b-91c9-9e95eb4f5ea8/0/slide_19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31" t="46317"/>
          <a:stretch/>
        </p:blipFill>
        <p:spPr bwMode="auto">
          <a:xfrm>
            <a:off x="755576" y="3789040"/>
            <a:ext cx="7850040" cy="290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Bookman Old Style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Головоломка «</a:t>
            </a:r>
            <a:r>
              <a:rPr lang="ru-RU" b="1" dirty="0" err="1">
                <a:latin typeface="Bookman Old Style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Гала-куб</a:t>
            </a:r>
            <a:r>
              <a:rPr lang="ru-RU" b="1" dirty="0">
                <a:latin typeface="Bookman Old Style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59"/>
            <a:ext cx="8712968" cy="2952329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9600" b="1" dirty="0">
                <a:latin typeface="Bookman Old Style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В состав головоломки "</a:t>
            </a:r>
            <a:r>
              <a:rPr lang="ru-RU" sz="9600" b="1" dirty="0" err="1">
                <a:latin typeface="Bookman Old Style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Гала-куб</a:t>
            </a:r>
            <a:r>
              <a:rPr lang="ru-RU" sz="9600" b="1" dirty="0">
                <a:latin typeface="Bookman Old Style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 входят: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9600" dirty="0">
                <a:latin typeface="Bookman Old Style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деревянная коробочка и 8 рабочих элементов (это кубики и параллелепипеды). Перед вами две замысловатые задачи, которые нужно разгадать.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9600" dirty="0">
                <a:latin typeface="Bookman Old Style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Суть игры – выполнить различные постройки из элементов набора.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https://documents.infourok.ru/8a3dcf7e-8023-4e7b-91c9-9e95eb4f5ea8/0/slide_20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29" t="52567" r="31438" b="11949"/>
          <a:stretch/>
        </p:blipFill>
        <p:spPr bwMode="auto">
          <a:xfrm>
            <a:off x="3635896" y="3717032"/>
            <a:ext cx="4678138" cy="287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Bookman Old Style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Головоломка «Репка»</a:t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3"/>
            <a:ext cx="8229600" cy="3024335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Представляет собой набор из 12 деревянных элементов разной конфигурации, уложенных в коробочку.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Суть игры – составление различных образов из элементов набора путем наложения, соотнесения с изображением на карточке и подбора недостающих элементов.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https://documents.infourok.ru/8a3dcf7e-8023-4e7b-91c9-9e95eb4f5ea8/0/slide_2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12" t="42915" r="26554" b="12641"/>
          <a:stretch/>
        </p:blipFill>
        <p:spPr bwMode="auto">
          <a:xfrm>
            <a:off x="2627784" y="3356992"/>
            <a:ext cx="3967844" cy="3052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Bookman Old Style" pitchFamily="18" charset="0"/>
              </a:rPr>
              <a:t>ГОЛОВОЛОМКИ-ЛАБИРИНТЫ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2000" b="1" dirty="0">
                <a:latin typeface="Bookman Old Style" pitchFamily="18" charset="0"/>
              </a:rPr>
              <a:t>Методические рекомендации в работе с лабиринтами </a:t>
            </a:r>
          </a:p>
          <a:p>
            <a:pPr marL="0" indent="15875">
              <a:buNone/>
            </a:pPr>
            <a:r>
              <a:rPr lang="ru-RU" sz="1800" dirty="0">
                <a:latin typeface="Bookman Old Style" pitchFamily="18" charset="0"/>
              </a:rPr>
              <a:t>   Существует большое количество видов игр-головоломок, способствующих развитию детей. Одна из разновидностей таких игр – это игры-лабиринты.</a:t>
            </a:r>
          </a:p>
          <a:p>
            <a:pPr marL="0" indent="15875">
              <a:buNone/>
            </a:pPr>
            <a:r>
              <a:rPr lang="ru-RU" sz="1800" dirty="0">
                <a:latin typeface="Bookman Old Style" pitchFamily="18" charset="0"/>
              </a:rPr>
              <a:t>  </a:t>
            </a:r>
            <a:r>
              <a:rPr lang="ru-RU" sz="1800" dirty="0" err="1">
                <a:latin typeface="Bookman Old Style" pitchFamily="18" charset="0"/>
              </a:rPr>
              <a:t>Лабири́нт</a:t>
            </a:r>
            <a:r>
              <a:rPr lang="ru-RU" sz="1800" dirty="0">
                <a:latin typeface="Bookman Old Style" pitchFamily="18" charset="0"/>
              </a:rPr>
              <a:t> (др.- греч. </a:t>
            </a:r>
            <a:r>
              <a:rPr lang="ru-RU" sz="1800" dirty="0" err="1">
                <a:latin typeface="Bookman Old Style" pitchFamily="18" charset="0"/>
              </a:rPr>
              <a:t>λαβύρινθος</a:t>
            </a:r>
            <a:r>
              <a:rPr lang="ru-RU" sz="1800" dirty="0">
                <a:latin typeface="Bookman Old Style" pitchFamily="18" charset="0"/>
              </a:rPr>
              <a:t>) – какая-либо структура (обычно в двухмерном или трёхмерном пространстве), состоящая из запутанных путей к выходу. </a:t>
            </a:r>
          </a:p>
          <a:p>
            <a:pPr marL="0" indent="15875">
              <a:buNone/>
            </a:pPr>
            <a:r>
              <a:rPr lang="ru-RU" sz="1800" dirty="0">
                <a:latin typeface="Bookman Old Style" pitchFamily="18" charset="0"/>
              </a:rPr>
              <a:t>   Игры-лабиринты могут использоваться для детей старшего дошкольного возраста (5-7 лет). Такие игры просты в использовании. Их могут проводить как в образовательной деятельности в детском саду, так и в </a:t>
            </a:r>
            <a:r>
              <a:rPr lang="ru-RU" sz="1800" dirty="0" err="1">
                <a:latin typeface="Bookman Old Style" pitchFamily="18" charset="0"/>
              </a:rPr>
              <a:t>досуговых</a:t>
            </a:r>
            <a:r>
              <a:rPr lang="ru-RU" sz="1800" dirty="0">
                <a:latin typeface="Bookman Old Style" pitchFamily="18" charset="0"/>
              </a:rPr>
              <a:t> играх дома.</a:t>
            </a:r>
          </a:p>
          <a:p>
            <a:pPr marL="0" indent="15875">
              <a:buNone/>
            </a:pPr>
            <a:r>
              <a:rPr lang="ru-RU" sz="1800" dirty="0">
                <a:latin typeface="Bookman Old Style" pitchFamily="18" charset="0"/>
              </a:rPr>
              <a:t> Их мы разделили на 2 уровня сложности, учитывая принцип «от простого к сложному»: </a:t>
            </a:r>
          </a:p>
          <a:p>
            <a:pPr marL="0" indent="15875">
              <a:buNone/>
            </a:pPr>
            <a:r>
              <a:rPr lang="ru-RU" sz="1800" b="1" dirty="0">
                <a:latin typeface="Bookman Old Style" pitchFamily="18" charset="0"/>
              </a:rPr>
              <a:t>1 уровень</a:t>
            </a:r>
          </a:p>
          <a:p>
            <a:pPr marL="0" indent="15875">
              <a:buNone/>
            </a:pPr>
            <a:r>
              <a:rPr lang="ru-RU" sz="1800" b="1" dirty="0">
                <a:latin typeface="Bookman Old Style" pitchFamily="18" charset="0"/>
              </a:rPr>
              <a:t>2 уровень (повышенной сложности). </a:t>
            </a:r>
          </a:p>
          <a:p>
            <a:pPr marL="0" indent="15875">
              <a:buNone/>
            </a:pPr>
            <a:r>
              <a:rPr lang="ru-RU" sz="1800" b="1" dirty="0">
                <a:latin typeface="Bookman Old Style" pitchFamily="18" charset="0"/>
              </a:rPr>
              <a:t>Цель: </a:t>
            </a:r>
            <a:r>
              <a:rPr lang="ru-RU" sz="1800" dirty="0">
                <a:latin typeface="Bookman Old Style" pitchFamily="18" charset="0"/>
              </a:rPr>
              <a:t>развитие наглядно-схематического пространственного, логического мышления. </a:t>
            </a:r>
          </a:p>
          <a:p>
            <a:pPr marL="0" indent="15875">
              <a:buNone/>
            </a:pPr>
            <a:r>
              <a:rPr lang="ru-RU" sz="1800" b="1" dirty="0">
                <a:latin typeface="Bookman Old Style" pitchFamily="18" charset="0"/>
              </a:rPr>
              <a:t>Задачи: </a:t>
            </a:r>
            <a:r>
              <a:rPr lang="ru-RU" sz="1800" dirty="0">
                <a:latin typeface="Bookman Old Style" pitchFamily="18" charset="0"/>
              </a:rPr>
              <a:t>1. Развивать мышление и умение выбирать оптимальный вариант нескольких выходов из лабиринта. </a:t>
            </a:r>
          </a:p>
          <a:p>
            <a:pPr marL="0" indent="15875">
              <a:buNone/>
            </a:pPr>
            <a:r>
              <a:rPr lang="ru-RU" sz="1800" dirty="0">
                <a:latin typeface="Bookman Old Style" pitchFamily="18" charset="0"/>
              </a:rPr>
              <a:t>2. Развивать произвольное внимание, целостное восприятие, память, ориентировку на листе бумаги и зрительно-моторную координацию.</a:t>
            </a:r>
          </a:p>
          <a:p>
            <a:pPr marL="0" indent="15875">
              <a:buNone/>
            </a:pPr>
            <a:r>
              <a:rPr lang="ru-RU" sz="1800" dirty="0">
                <a:latin typeface="Bookman Old Style" pitchFamily="18" charset="0"/>
              </a:rPr>
              <a:t> 3. Воспитывать самостоятельность, целеустремленность, находчивость и способность к преодолению проблемных ситуаций.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/>
          <a:srcRect l="27151" t="26426" r="49225" b="15019"/>
          <a:stretch>
            <a:fillRect/>
          </a:stretch>
        </p:blipFill>
        <p:spPr bwMode="auto">
          <a:xfrm>
            <a:off x="1043608" y="0"/>
            <a:ext cx="2520280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 cstate="print"/>
          <a:srcRect l="27579" t="26046" r="24960" b="13878"/>
          <a:stretch>
            <a:fillRect/>
          </a:stretch>
        </p:blipFill>
        <p:spPr bwMode="auto">
          <a:xfrm>
            <a:off x="4308376" y="0"/>
            <a:ext cx="4656112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 cstate="print"/>
          <a:srcRect l="27258" t="28897" r="49653" b="12928"/>
          <a:stretch>
            <a:fillRect/>
          </a:stretch>
        </p:blipFill>
        <p:spPr bwMode="auto">
          <a:xfrm>
            <a:off x="1187624" y="3645024"/>
            <a:ext cx="2448272" cy="321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5" cstate="print"/>
          <a:srcRect l="27365" t="30989" r="27846" b="13498"/>
          <a:stretch>
            <a:fillRect/>
          </a:stretch>
        </p:blipFill>
        <p:spPr bwMode="auto">
          <a:xfrm>
            <a:off x="4355976" y="3645024"/>
            <a:ext cx="4608512" cy="321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latin typeface="Bookman Old Style" pitchFamily="18" charset="0"/>
              </a:rPr>
              <a:t>СЛОВЕСНЫЕ ИГРЫ-ГОЛОВОЛОМКИ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Bookman Old Style" pitchFamily="18" charset="0"/>
              </a:rPr>
              <a:t>ДА-НЕТКИ («Это число?»</a:t>
            </a:r>
          </a:p>
          <a:p>
            <a:pPr marL="0" indent="15875">
              <a:buNone/>
            </a:pPr>
            <a:r>
              <a:rPr lang="ru-RU" sz="2400" dirty="0">
                <a:latin typeface="Bookman Old Style" pitchFamily="18" charset="0"/>
              </a:rPr>
              <a:t>Это число больше 10 (нет) Это число меньше 5 (нет) Это число больше 6 (да) Это меньше 9 (да) Какое число? Ответ:8) </a:t>
            </a:r>
          </a:p>
          <a:p>
            <a:r>
              <a:rPr lang="ru-RU" dirty="0">
                <a:latin typeface="Bookman Old Style" pitchFamily="18" charset="0"/>
              </a:rPr>
              <a:t>Шарады (</a:t>
            </a:r>
            <a:r>
              <a:rPr lang="ru-RU" sz="2400" dirty="0">
                <a:latin typeface="Bookman Old Style" pitchFamily="18" charset="0"/>
              </a:rPr>
              <a:t>Кошечкам очень ХОЛОДНО. Поменяем букву Х на Г, что получится? ГОЛОДНО)</a:t>
            </a:r>
          </a:p>
          <a:p>
            <a:r>
              <a:rPr lang="ru-RU" dirty="0">
                <a:latin typeface="Bookman Old Style" pitchFamily="18" charset="0"/>
              </a:rPr>
              <a:t>Загадки с </a:t>
            </a:r>
            <a:r>
              <a:rPr lang="ru-RU" sz="2400" dirty="0">
                <a:latin typeface="Bookman Old Style" pitchFamily="18" charset="0"/>
              </a:rPr>
              <a:t>подвохом (Курица снесла 5 яиц, а петух 2 яйца. Сколько всего стало яиц? (5 яиц))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latin typeface="Bookman Old Style" pitchFamily="18" charset="0"/>
              </a:rPr>
              <a:t>В.И.Красноухов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07504" y="1412776"/>
            <a:ext cx="8856984" cy="5256584"/>
          </a:xfrm>
        </p:spPr>
        <p:txBody>
          <a:bodyPr>
            <a:noAutofit/>
          </a:bodyPr>
          <a:lstStyle/>
          <a:p>
            <a:pPr marL="0" indent="15875" algn="just">
              <a:buNone/>
            </a:pPr>
            <a:r>
              <a:rPr lang="ru-RU" sz="2800" dirty="0">
                <a:latin typeface="Bookman Old Style" pitchFamily="18" charset="0"/>
              </a:rPr>
              <a:t>«Самое замечательное свойство головоломок в том, что они доказывают человеку: безвыходных ситуаций не бывает. Выход всегда есть, и зачастую даже не один! Поэтому головоломки – это не только умное развлечение. Решение головоломок укрепляет веру человека в свои силы, в могущество своего разума, приучает искать выход из положений, кажущихся на первый взгляд безвыходными. И это особенно актуально в наше нелегкое время!»</a:t>
            </a:r>
          </a:p>
          <a:p>
            <a:pPr marL="0" indent="15875" algn="just">
              <a:buNone/>
            </a:pPr>
            <a:endParaRPr lang="ru-RU" sz="2800" dirty="0">
              <a:latin typeface="Bookman Old Style" pitchFamily="18" charset="0"/>
            </a:endParaRPr>
          </a:p>
          <a:p>
            <a:pPr marL="0" indent="15875" algn="just">
              <a:buNone/>
            </a:pPr>
            <a:endParaRPr lang="ru-RU" sz="28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latin typeface="Bookman Old Style" pitchFamily="18" charset="0"/>
              </a:rPr>
              <a:t>СПАСИБО ЗА ВНИМАНИЕ!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3240360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Bookman Old Style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ОСОБЕННОСТИ ФОРМИРОВАНИЯ И РАЗВИТИЯ ЛОГИЧЕСКОГО МЫШЛЕНИЯ У ДЕТЕЙ ДОШКОЛЬНОГО ВОЗРАСТА</a:t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132856"/>
            <a:ext cx="8507288" cy="4320480"/>
          </a:xfrm>
        </p:spPr>
        <p:txBody>
          <a:bodyPr>
            <a:normAutofit fontScale="32500" lnSpcReduction="20000"/>
          </a:bodyPr>
          <a:lstStyle/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6000" dirty="0">
                <a:latin typeface="Bookman Old Style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Мышление является высшим познавательным процессом. Оно представляет собой порождение нового знания, активную форму творческого отражения и преобразования человеком действительности. Способы, которыми осуществляется мышление, называют способами умственных действий или операций логического мышления.</a:t>
            </a: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6000" dirty="0">
                <a:latin typeface="Bookman Old Style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логического мышления ребенка представляет процесс формирования приемов логического мышления на эмпирическом уровне познания (наглядно-действенное мышление) и совершенствование до научно-теоретического уровня познания (логическое мышление), происходящее в деятельности.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latin typeface="Bookman Old Style" pitchFamily="18" charset="0"/>
              </a:rPr>
              <a:t>S.M.A.R.T.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>
                <a:latin typeface="Bookman Old Style" pitchFamily="18" charset="0"/>
              </a:rPr>
              <a:t>                      </a:t>
            </a:r>
          </a:p>
          <a:p>
            <a:pPr>
              <a:buNone/>
            </a:pPr>
            <a:r>
              <a:rPr lang="ru-RU" dirty="0">
                <a:latin typeface="Bookman Old Style" pitchFamily="18" charset="0"/>
                <a:sym typeface="Symbol"/>
              </a:rPr>
              <a:t></a:t>
            </a:r>
            <a:r>
              <a:rPr lang="ru-RU" dirty="0">
                <a:latin typeface="Bookman Old Style" pitchFamily="18" charset="0"/>
              </a:rPr>
              <a:t> </a:t>
            </a:r>
            <a:r>
              <a:rPr lang="ru-RU" dirty="0" err="1">
                <a:latin typeface="Bookman Old Style" pitchFamily="18" charset="0"/>
              </a:rPr>
              <a:t>Specific</a:t>
            </a:r>
            <a:r>
              <a:rPr lang="ru-RU" dirty="0">
                <a:latin typeface="Bookman Old Style" pitchFamily="18" charset="0"/>
              </a:rPr>
              <a:t>– конкретный </a:t>
            </a:r>
          </a:p>
          <a:p>
            <a:pPr>
              <a:buNone/>
            </a:pPr>
            <a:r>
              <a:rPr lang="ru-RU" dirty="0">
                <a:latin typeface="Bookman Old Style" pitchFamily="18" charset="0"/>
                <a:sym typeface="Symbol"/>
              </a:rPr>
              <a:t></a:t>
            </a:r>
            <a:r>
              <a:rPr lang="ru-RU" dirty="0">
                <a:latin typeface="Bookman Old Style" pitchFamily="18" charset="0"/>
              </a:rPr>
              <a:t> </a:t>
            </a:r>
            <a:r>
              <a:rPr lang="ru-RU" dirty="0" err="1">
                <a:latin typeface="Bookman Old Style" pitchFamily="18" charset="0"/>
              </a:rPr>
              <a:t>Measurable</a:t>
            </a:r>
            <a:r>
              <a:rPr lang="ru-RU" dirty="0">
                <a:latin typeface="Bookman Old Style" pitchFamily="18" charset="0"/>
              </a:rPr>
              <a:t> – измеримый </a:t>
            </a:r>
          </a:p>
          <a:p>
            <a:pPr>
              <a:buNone/>
            </a:pPr>
            <a:r>
              <a:rPr lang="ru-RU" dirty="0">
                <a:latin typeface="Bookman Old Style" pitchFamily="18" charset="0"/>
                <a:sym typeface="Symbol"/>
              </a:rPr>
              <a:t></a:t>
            </a:r>
            <a:r>
              <a:rPr lang="ru-RU" dirty="0">
                <a:latin typeface="Bookman Old Style" pitchFamily="18" charset="0"/>
              </a:rPr>
              <a:t> </a:t>
            </a:r>
            <a:r>
              <a:rPr lang="ru-RU" dirty="0" err="1">
                <a:latin typeface="Bookman Old Style" pitchFamily="18" charset="0"/>
              </a:rPr>
              <a:t>Attainable</a:t>
            </a:r>
            <a:r>
              <a:rPr lang="ru-RU" dirty="0">
                <a:latin typeface="Bookman Old Style" pitchFamily="18" charset="0"/>
              </a:rPr>
              <a:t> – достижимый </a:t>
            </a:r>
          </a:p>
          <a:p>
            <a:pPr>
              <a:buNone/>
            </a:pPr>
            <a:r>
              <a:rPr lang="ru-RU" dirty="0">
                <a:latin typeface="Bookman Old Style" pitchFamily="18" charset="0"/>
                <a:sym typeface="Symbol"/>
              </a:rPr>
              <a:t></a:t>
            </a:r>
            <a:r>
              <a:rPr lang="ru-RU" dirty="0">
                <a:latin typeface="Bookman Old Style" pitchFamily="18" charset="0"/>
              </a:rPr>
              <a:t> </a:t>
            </a:r>
            <a:r>
              <a:rPr lang="ru-RU" dirty="0" err="1">
                <a:latin typeface="Bookman Old Style" pitchFamily="18" charset="0"/>
              </a:rPr>
              <a:t>Relevant</a:t>
            </a:r>
            <a:r>
              <a:rPr lang="ru-RU" dirty="0">
                <a:latin typeface="Bookman Old Style" pitchFamily="18" charset="0"/>
              </a:rPr>
              <a:t> – значимый </a:t>
            </a:r>
          </a:p>
          <a:p>
            <a:pPr>
              <a:buNone/>
            </a:pPr>
            <a:r>
              <a:rPr lang="ru-RU" dirty="0">
                <a:latin typeface="Bookman Old Style" pitchFamily="18" charset="0"/>
                <a:sym typeface="Symbol"/>
              </a:rPr>
              <a:t></a:t>
            </a:r>
            <a:r>
              <a:rPr lang="ru-RU" dirty="0">
                <a:latin typeface="Bookman Old Style" pitchFamily="18" charset="0"/>
              </a:rPr>
              <a:t> </a:t>
            </a:r>
            <a:r>
              <a:rPr lang="ru-RU" dirty="0" err="1">
                <a:latin typeface="Bookman Old Style" pitchFamily="18" charset="0"/>
              </a:rPr>
              <a:t>Time-bound</a:t>
            </a:r>
            <a:r>
              <a:rPr lang="ru-RU" dirty="0">
                <a:latin typeface="Bookman Old Style" pitchFamily="18" charset="0"/>
              </a:rPr>
              <a:t> – ограниченный во времени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Bookman Old Style" pitchFamily="18" charset="0"/>
              </a:rPr>
              <a:t>СМАРТ-ТРЕНИНГ ДЛЯ ДОШКОЛЬНИКОВ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>
                <a:latin typeface="Bookman Old Style" pitchFamily="18" charset="0"/>
              </a:rPr>
              <a:t>   Слово </a:t>
            </a:r>
            <a:r>
              <a:rPr lang="ru-RU" b="1" dirty="0">
                <a:latin typeface="Bookman Old Style" pitchFamily="18" charset="0"/>
              </a:rPr>
              <a:t>«тренинг» </a:t>
            </a:r>
            <a:r>
              <a:rPr lang="ru-RU" dirty="0">
                <a:latin typeface="Bookman Old Style" pitchFamily="18" charset="0"/>
              </a:rPr>
              <a:t>(англ.</a:t>
            </a:r>
            <a:r>
              <a:rPr lang="en-US" b="1" dirty="0">
                <a:latin typeface="Bookman Old Style" pitchFamily="18" charset="0"/>
              </a:rPr>
              <a:t>training</a:t>
            </a:r>
            <a:r>
              <a:rPr lang="ru-RU" b="1" dirty="0">
                <a:latin typeface="Bookman Old Style" pitchFamily="18" charset="0"/>
              </a:rPr>
              <a:t>, </a:t>
            </a:r>
            <a:r>
              <a:rPr lang="en-US" b="1" dirty="0">
                <a:latin typeface="Bookman Old Style" pitchFamily="18" charset="0"/>
              </a:rPr>
              <a:t>train</a:t>
            </a:r>
            <a:r>
              <a:rPr lang="ru-RU" b="1" dirty="0">
                <a:latin typeface="Bookman Old Style" pitchFamily="18" charset="0"/>
              </a:rPr>
              <a:t> </a:t>
            </a:r>
            <a:r>
              <a:rPr lang="ru-RU" dirty="0">
                <a:latin typeface="Bookman Old Style" pitchFamily="18" charset="0"/>
              </a:rPr>
              <a:t>– «обучать, воспитывать») обозначает метод активного обучения детей, направленный на достижение поставленных целей, развитие познавательного интереса, сообразительности и находчивости.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Bookman Old Style" pitchFamily="18" charset="0"/>
              </a:rPr>
              <a:t>ТЕХНОЛОГИЯ СМАРТ-ТРЕНИНГА ДЛЯ ДОШКОЛЬНИКОВ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752528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>
                <a:latin typeface="Bookman Old Style" pitchFamily="18" charset="0"/>
              </a:rPr>
              <a:t>Цели, задачи, принципы</a:t>
            </a:r>
          </a:p>
          <a:p>
            <a:r>
              <a:rPr lang="ru-RU" sz="2800" dirty="0">
                <a:latin typeface="Bookman Old Style" pitchFamily="18" charset="0"/>
              </a:rPr>
              <a:t>Дидактические методы и приёмы обучения</a:t>
            </a:r>
          </a:p>
          <a:p>
            <a:r>
              <a:rPr lang="ru-RU" sz="2800" dirty="0">
                <a:latin typeface="Bookman Old Style" pitchFamily="18" charset="0"/>
              </a:rPr>
              <a:t>Содержание образовательно-игровой деятельности</a:t>
            </a:r>
          </a:p>
          <a:p>
            <a:r>
              <a:rPr lang="ru-RU" sz="2800" dirty="0">
                <a:latin typeface="Bookman Old Style" pitchFamily="18" charset="0"/>
              </a:rPr>
              <a:t>Организационно-методические мероприятия с педагогами</a:t>
            </a:r>
          </a:p>
          <a:p>
            <a:r>
              <a:rPr lang="ru-RU" sz="2800" dirty="0">
                <a:latin typeface="Bookman Old Style" pitchFamily="18" charset="0"/>
              </a:rPr>
              <a:t>Формы работы с детьми</a:t>
            </a:r>
          </a:p>
          <a:p>
            <a:r>
              <a:rPr lang="ru-RU" sz="2800" dirty="0">
                <a:latin typeface="Bookman Old Style" pitchFamily="18" charset="0"/>
              </a:rPr>
              <a:t>Взаимодействие с родителями</a:t>
            </a:r>
          </a:p>
          <a:p>
            <a:r>
              <a:rPr lang="ru-RU" sz="2800" dirty="0">
                <a:latin typeface="Bookman Old Style" pitchFamily="18" charset="0"/>
              </a:rPr>
              <a:t>Условия организации </a:t>
            </a:r>
            <a:r>
              <a:rPr lang="ru-RU" sz="2800" dirty="0" err="1">
                <a:latin typeface="Bookman Old Style" pitchFamily="18" charset="0"/>
              </a:rPr>
              <a:t>смарт-тренинга</a:t>
            </a:r>
            <a:endParaRPr lang="ru-RU" sz="2800" dirty="0">
              <a:latin typeface="Bookman Old Style" pitchFamily="18" charset="0"/>
            </a:endParaRPr>
          </a:p>
          <a:p>
            <a:r>
              <a:rPr lang="ru-RU" sz="2800" dirty="0">
                <a:latin typeface="Bookman Old Style" pitchFamily="18" charset="0"/>
              </a:rPr>
              <a:t>Ожидаемые результаты</a:t>
            </a:r>
          </a:p>
          <a:p>
            <a:r>
              <a:rPr lang="ru-RU" sz="2800" dirty="0">
                <a:latin typeface="Bookman Old Style" pitchFamily="18" charset="0"/>
              </a:rPr>
              <a:t>Памятка для взрослых</a:t>
            </a:r>
          </a:p>
          <a:p>
            <a:endParaRPr lang="ru-RU" sz="2800" dirty="0">
              <a:latin typeface="Bookman Old Style" pitchFamily="18" charset="0"/>
            </a:endParaRPr>
          </a:p>
          <a:p>
            <a:endParaRPr lang="ru-RU" sz="28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latin typeface="Bookman Old Style" pitchFamily="18" charset="0"/>
              </a:rPr>
              <a:t>ПРАВИЛА И ПРИНЦИПЫ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Bookman Old Style" pitchFamily="18" charset="0"/>
              </a:rPr>
              <a:t>Чётко формулируйте цель</a:t>
            </a:r>
          </a:p>
          <a:p>
            <a:r>
              <a:rPr lang="ru-RU" sz="2800" dirty="0">
                <a:latin typeface="Bookman Old Style" pitchFamily="18" charset="0"/>
              </a:rPr>
              <a:t>Создайте мотивирующую среду</a:t>
            </a:r>
          </a:p>
          <a:p>
            <a:r>
              <a:rPr lang="ru-RU" sz="2800" dirty="0">
                <a:latin typeface="Bookman Old Style" pitchFamily="18" charset="0"/>
              </a:rPr>
              <a:t>Учитывайте уровень сложности</a:t>
            </a:r>
          </a:p>
          <a:p>
            <a:r>
              <a:rPr lang="ru-RU" sz="2800" dirty="0">
                <a:latin typeface="Bookman Old Style" pitchFamily="18" charset="0"/>
              </a:rPr>
              <a:t>Не бойтесь корректировать цель</a:t>
            </a:r>
          </a:p>
          <a:p>
            <a:r>
              <a:rPr lang="ru-RU" sz="2800" dirty="0">
                <a:latin typeface="Bookman Old Style" pitchFamily="18" charset="0"/>
              </a:rPr>
              <a:t>При оценке результата продумайте систему поощрения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latin typeface="Bookman Old Style" pitchFamily="18" charset="0"/>
              </a:rPr>
              <a:t>ЦЕЛИ И ЗАДАЧИ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57200" y="1196753"/>
            <a:ext cx="4040188" cy="504056"/>
          </a:xfrm>
        </p:spPr>
        <p:txBody>
          <a:bodyPr>
            <a:normAutofit lnSpcReduction="10000"/>
          </a:bodyPr>
          <a:lstStyle/>
          <a:p>
            <a:r>
              <a:rPr lang="ru-RU" sz="2800" dirty="0">
                <a:latin typeface="Bookman Old Style" pitchFamily="18" charset="0"/>
              </a:rPr>
              <a:t>ЗАДАЧИ: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179512" y="1556792"/>
            <a:ext cx="4317876" cy="4968551"/>
          </a:xfrm>
        </p:spPr>
        <p:txBody>
          <a:bodyPr>
            <a:normAutofit fontScale="92500"/>
          </a:bodyPr>
          <a:lstStyle/>
          <a:p>
            <a:r>
              <a:rPr lang="ru-RU" sz="2000" dirty="0">
                <a:latin typeface="Bookman Old Style" pitchFamily="18" charset="0"/>
              </a:rPr>
              <a:t>Познакомить детей с разными видами головоломок</a:t>
            </a:r>
          </a:p>
          <a:p>
            <a:r>
              <a:rPr lang="ru-RU" sz="2000" dirty="0">
                <a:latin typeface="Bookman Old Style" pitchFamily="18" charset="0"/>
              </a:rPr>
              <a:t>Учить понимать инструкцию и соблюдать её при решении головоломок </a:t>
            </a:r>
          </a:p>
          <a:p>
            <a:r>
              <a:rPr lang="ru-RU" sz="2000" dirty="0">
                <a:latin typeface="Bookman Old Style" pitchFamily="18" charset="0"/>
              </a:rPr>
              <a:t>Обучать способам и правилам решения головоломок, используя алгоритм</a:t>
            </a:r>
          </a:p>
          <a:p>
            <a:r>
              <a:rPr lang="ru-RU" sz="2000" dirty="0">
                <a:latin typeface="Bookman Old Style" pitchFamily="18" charset="0"/>
              </a:rPr>
              <a:t>Создать условия для развития психических процессов</a:t>
            </a:r>
          </a:p>
          <a:p>
            <a:r>
              <a:rPr lang="ru-RU" sz="2000" dirty="0">
                <a:latin typeface="Bookman Old Style" pitchFamily="18" charset="0"/>
              </a:rPr>
              <a:t>Воспитывать инициативность, самостоятельность, целеустремлённость</a:t>
            </a:r>
          </a:p>
          <a:p>
            <a:endParaRPr lang="ru-RU" sz="2000" dirty="0">
              <a:latin typeface="Bookman Old Style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645025" y="1124745"/>
            <a:ext cx="4041775" cy="576064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Bookman Old Style" pitchFamily="18" charset="0"/>
              </a:rPr>
              <a:t>ЦЕЛЬ: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4645025" y="1628800"/>
            <a:ext cx="4041775" cy="4497363"/>
          </a:xfrm>
        </p:spPr>
        <p:txBody>
          <a:bodyPr/>
          <a:lstStyle/>
          <a:p>
            <a:r>
              <a:rPr lang="ru-RU" dirty="0">
                <a:latin typeface="Bookman Old Style" pitchFamily="18" charset="0"/>
              </a:rPr>
              <a:t>Развитие творческих умственных способностей с помощью игр головоломок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latin typeface="Bookman Old Style" pitchFamily="18" charset="0"/>
              </a:rPr>
              <a:t>ПРИНЦИПЫ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Bookman Old Style" pitchFamily="18" charset="0"/>
              </a:rPr>
              <a:t>Активной позиции ребенка</a:t>
            </a:r>
          </a:p>
          <a:p>
            <a:r>
              <a:rPr lang="ru-RU" sz="2400" dirty="0">
                <a:latin typeface="Bookman Old Style" pitchFamily="18" charset="0"/>
              </a:rPr>
              <a:t>Системности и регулярности</a:t>
            </a:r>
          </a:p>
          <a:p>
            <a:r>
              <a:rPr lang="ru-RU" sz="2400" dirty="0">
                <a:latin typeface="Bookman Old Style" pitchFamily="18" charset="0"/>
              </a:rPr>
              <a:t>Индивидуального подхода к ребенку</a:t>
            </a:r>
          </a:p>
          <a:p>
            <a:r>
              <a:rPr lang="ru-RU" sz="2400" dirty="0">
                <a:latin typeface="Bookman Old Style" pitchFamily="18" charset="0"/>
              </a:rPr>
              <a:t>Использования адекватных по возрасту форм работы</a:t>
            </a:r>
          </a:p>
          <a:p>
            <a:r>
              <a:rPr lang="ru-RU" sz="2400" dirty="0">
                <a:latin typeface="Bookman Old Style" pitchFamily="18" charset="0"/>
              </a:rPr>
              <a:t>Наглядности</a:t>
            </a:r>
          </a:p>
          <a:p>
            <a:r>
              <a:rPr lang="ru-RU" sz="2400" dirty="0">
                <a:latin typeface="Bookman Old Style" pitchFamily="18" charset="0"/>
              </a:rPr>
              <a:t>Интеграции</a:t>
            </a:r>
          </a:p>
          <a:p>
            <a:r>
              <a:rPr lang="ru-RU" sz="2400" dirty="0">
                <a:latin typeface="Bookman Old Style" pitchFamily="18" charset="0"/>
              </a:rPr>
              <a:t>Успешности</a:t>
            </a:r>
          </a:p>
          <a:p>
            <a:r>
              <a:rPr lang="ru-RU" sz="2400" dirty="0">
                <a:latin typeface="Bookman Old Style" pitchFamily="18" charset="0"/>
              </a:rPr>
              <a:t>Вариативности, новизны</a:t>
            </a:r>
          </a:p>
          <a:p>
            <a:r>
              <a:rPr lang="ru-RU" sz="2400" dirty="0">
                <a:latin typeface="Bookman Old Style" pitchFamily="18" charset="0"/>
              </a:rPr>
              <a:t>Поддержки инициативы</a:t>
            </a:r>
          </a:p>
          <a:p>
            <a:r>
              <a:rPr lang="ru-RU" sz="2400" dirty="0">
                <a:latin typeface="Bookman Old Style" pitchFamily="18" charset="0"/>
              </a:rPr>
              <a:t>Сотрудничество с семьёй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1250</Words>
  <Application>Microsoft Office PowerPoint</Application>
  <PresentationFormat>Экран (4:3)</PresentationFormat>
  <Paragraphs>151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3" baseType="lpstr">
      <vt:lpstr>Arial</vt:lpstr>
      <vt:lpstr>Bookman Old Style</vt:lpstr>
      <vt:lpstr>Calibri</vt:lpstr>
      <vt:lpstr>Times New Roman</vt:lpstr>
      <vt:lpstr>Тема Office</vt:lpstr>
      <vt:lpstr>Муниципальное дошкольное образовательное автономное учреждение   «Детский сад №95 общеразвивающего вида с приоритетным   осуществлением социально-личностного развития воспитанников «Смешарики» г. Орск».   </vt:lpstr>
      <vt:lpstr>Головоломки и их значение для развития детей дошкольного возраста: </vt:lpstr>
      <vt:lpstr>ОСОБЕННОСТИ ФОРМИРОВАНИЯ И РАЗВИТИЯ ЛОГИЧЕСКОГО МЫШЛЕНИЯ У ДЕТЕЙ ДОШКОЛЬНОГО ВОЗРАСТА </vt:lpstr>
      <vt:lpstr>S.M.A.R.T.</vt:lpstr>
      <vt:lpstr>СМАРТ-ТРЕНИНГ ДЛЯ ДОШКОЛЬНИКОВ</vt:lpstr>
      <vt:lpstr>ТЕХНОЛОГИЯ СМАРТ-ТРЕНИНГА ДЛЯ ДОШКОЛЬНИКОВ</vt:lpstr>
      <vt:lpstr>ПРАВИЛА И ПРИНЦИПЫ</vt:lpstr>
      <vt:lpstr>ЦЕЛИ И ЗАДАЧИ</vt:lpstr>
      <vt:lpstr>ПРИНЦИПЫ</vt:lpstr>
      <vt:lpstr>ПАМЯТКА ДЛЯ ВЗРОСЛЫХ</vt:lpstr>
      <vt:lpstr>ВСЕЛЕННАЯ ГОЛОВОЛОМОК</vt:lpstr>
      <vt:lpstr>ГОЛОВОЛОМКИ. С ЧЕГО НАЧАТЬ?</vt:lpstr>
      <vt:lpstr>ОТ ЛОГИЧЕСКИХ УПРАЖНЕНИЙ К ГОЛОВОЛОМКАМ:</vt:lpstr>
      <vt:lpstr>ИГРА-ГОЛОВОЛОМКА</vt:lpstr>
      <vt:lpstr>Smart (по-русски «умная») тренировка – это тренировка с умом. </vt:lpstr>
      <vt:lpstr>ГЕОМЕТРИЧЕСКИЕ ГОЛОВОЛОМКИ  НА ПЛОСКОСТИ. «СЛАГАЛИЦА» </vt:lpstr>
      <vt:lpstr>«СЛАГАЛИЦА» </vt:lpstr>
      <vt:lpstr>Презентация PowerPoint</vt:lpstr>
      <vt:lpstr>ИГРА-ГОЛОВОЛОМКА</vt:lpstr>
      <vt:lpstr>ИГРЫ С ПУГОВИЦАМИ</vt:lpstr>
      <vt:lpstr>ОБЪЕМНЫЕ ГОЛОВОЛОМКИ</vt:lpstr>
      <vt:lpstr>Головоломка «Гала-куб» </vt:lpstr>
      <vt:lpstr>Головоломка «Репка» </vt:lpstr>
      <vt:lpstr>ГОЛОВОЛОМКИ-ЛАБИРИНТЫ</vt:lpstr>
      <vt:lpstr>Презентация PowerPoint</vt:lpstr>
      <vt:lpstr>СЛОВЕСНЫЕ ИГРЫ-ГОЛОВОЛОМКИ</vt:lpstr>
      <vt:lpstr>В.И.Красноухов</vt:lpstr>
      <vt:lpstr>СПАСИБО ЗА ВНИМАНИЕ!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«ДЕТСКИЙ САД «СКАЗКА» СЕЛА ВЕСЕЛОЕ» ГОРОДСКОГО ОКРУГА СУДАК   «МИР ГОЛОВОЛОМОК» смарт - тренинг для дошкольников</dc:title>
  <dc:creator>Админ</dc:creator>
  <cp:lastModifiedBy>irada2023@outlook.com</cp:lastModifiedBy>
  <cp:revision>47</cp:revision>
  <dcterms:created xsi:type="dcterms:W3CDTF">2021-11-22T11:01:18Z</dcterms:created>
  <dcterms:modified xsi:type="dcterms:W3CDTF">2023-10-12T14:55:31Z</dcterms:modified>
</cp:coreProperties>
</file>