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Nunito Sans Condensed Ultra-Bold" charset="1" panose="00000000000000000000"/>
      <p:regular r:id="rId18"/>
    </p:embeddedFont>
    <p:embeddedFont>
      <p:font typeface="Roboto" charset="1" panose="02000000000000000000"/>
      <p:regular r:id="rId19"/>
    </p:embeddedFont>
    <p:embeddedFont>
      <p:font typeface="Roboto Bold" charset="1" panose="02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https://www.websynergies.com/en/discover/blogs/ai-dynamics-365-hospital-operations" TargetMode="External" Type="http://schemas.openxmlformats.org/officeDocument/2006/relationships/hyperlink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11.png" Type="http://schemas.openxmlformats.org/officeDocument/2006/relationships/image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https://www.websynergies.com/en/services/microsoft/our-offerings/solutions/dynamics-365" TargetMode="External" Type="http://schemas.openxmlformats.org/officeDocument/2006/relationships/hyperlink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svg" Type="http://schemas.openxmlformats.org/officeDocument/2006/relationships/image"/><Relationship Id="rId11" Target="../media/image47.png" Type="http://schemas.openxmlformats.org/officeDocument/2006/relationships/image"/><Relationship Id="rId12" Target="../media/image48.svg" Type="http://schemas.openxmlformats.org/officeDocument/2006/relationships/image"/><Relationship Id="rId13" Target="../media/image11.png" Type="http://schemas.openxmlformats.org/officeDocument/2006/relationships/image"/><Relationship Id="rId2" Target="../media/image12.jpe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5.png" Type="http://schemas.openxmlformats.org/officeDocument/2006/relationships/image"/><Relationship Id="rId8" Target="../media/image44.jpeg" Type="http://schemas.openxmlformats.org/officeDocument/2006/relationships/image"/><Relationship Id="rId9" Target="../media/image4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7.pn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jpe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13" Target="../media/image11.png" Type="http://schemas.openxmlformats.org/officeDocument/2006/relationships/image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.pn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5.png" Type="http://schemas.openxmlformats.org/officeDocument/2006/relationships/image"/><Relationship Id="rId9" Target="../media/image2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5.png" Type="http://schemas.openxmlformats.org/officeDocument/2006/relationships/image"/><Relationship Id="rId8" Target="../media/image26.jpeg" Type="http://schemas.openxmlformats.org/officeDocument/2006/relationships/image"/><Relationship Id="rId9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29.png" Type="http://schemas.openxmlformats.org/officeDocument/2006/relationships/image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.png" Type="http://schemas.openxmlformats.org/officeDocument/2006/relationships/image"/><Relationship Id="rId6" Target="../media/image5.png" Type="http://schemas.openxmlformats.org/officeDocument/2006/relationships/image"/><Relationship Id="rId7" Target="../media/image27.jpeg" Type="http://schemas.openxmlformats.org/officeDocument/2006/relationships/image"/><Relationship Id="rId8" Target="../media/image28.jpeg" Type="http://schemas.openxmlformats.org/officeDocument/2006/relationships/image"/><Relationship Id="rId9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5.png" Type="http://schemas.openxmlformats.org/officeDocument/2006/relationships/image"/><Relationship Id="rId6" Target="../media/image32.jpe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.png" Type="http://schemas.openxmlformats.org/officeDocument/2006/relationships/image"/><Relationship Id="rId6" Target="../media/image5.png" Type="http://schemas.openxmlformats.org/officeDocument/2006/relationships/image"/><Relationship Id="rId7" Target="../media/image33.jpeg" Type="http://schemas.openxmlformats.org/officeDocument/2006/relationships/image"/><Relationship Id="rId8" Target="https://www.websynergies.com/en/services/application-development-and-support/our-offerings/solutions/workflow-systems" TargetMode="External" Type="http://schemas.openxmlformats.org/officeDocument/2006/relationships/hyperlink"/><Relationship Id="rId9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431047"/>
            <a:ext cx="18242636" cy="5873818"/>
            <a:chOff x="0" y="0"/>
            <a:chExt cx="4804645" cy="15470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1547014"/>
            </a:xfrm>
            <a:custGeom>
              <a:avLst/>
              <a:gdLst/>
              <a:ahLst/>
              <a:cxnLst/>
              <a:rect r="r" b="b" t="t" l="l"/>
              <a:pathLst>
                <a:path h="154701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1547014"/>
                  </a:lnTo>
                  <a:lnTo>
                    <a:pt x="0" y="154701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1594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577754" y="6328332"/>
            <a:ext cx="5284658" cy="464241"/>
          </a:xfrm>
          <a:custGeom>
            <a:avLst/>
            <a:gdLst/>
            <a:ahLst/>
            <a:cxnLst/>
            <a:rect r="r" b="b" t="t" l="l"/>
            <a:pathLst>
              <a:path h="464241" w="5284658">
                <a:moveTo>
                  <a:pt x="0" y="0"/>
                </a:moveTo>
                <a:lnTo>
                  <a:pt x="5284659" y="0"/>
                </a:lnTo>
                <a:lnTo>
                  <a:pt x="5284659" y="464241"/>
                </a:lnTo>
                <a:lnTo>
                  <a:pt x="0" y="4642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7799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4706905" y="6328332"/>
            <a:ext cx="5284658" cy="464241"/>
          </a:xfrm>
          <a:custGeom>
            <a:avLst/>
            <a:gdLst/>
            <a:ahLst/>
            <a:cxnLst/>
            <a:rect r="r" b="b" t="t" l="l"/>
            <a:pathLst>
              <a:path h="464241" w="5284658">
                <a:moveTo>
                  <a:pt x="5284658" y="0"/>
                </a:moveTo>
                <a:lnTo>
                  <a:pt x="0" y="0"/>
                </a:lnTo>
                <a:lnTo>
                  <a:pt x="0" y="464241"/>
                </a:lnTo>
                <a:lnTo>
                  <a:pt x="5284658" y="464241"/>
                </a:lnTo>
                <a:lnTo>
                  <a:pt x="5284658" y="0"/>
                </a:lnTo>
                <a:close/>
              </a:path>
            </a:pathLst>
          </a:custGeom>
          <a:blipFill>
            <a:blip r:embed="rId3"/>
            <a:stretch>
              <a:fillRect l="0" t="0" r="-37799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41517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0"/>
                </a:moveTo>
                <a:lnTo>
                  <a:pt x="6146483" y="0"/>
                </a:lnTo>
                <a:lnTo>
                  <a:pt x="61464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813084">
            <a:off x="12387965" y="-1050584"/>
            <a:ext cx="2494403" cy="3627209"/>
            <a:chOff x="0" y="0"/>
            <a:chExt cx="656962" cy="9553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6962" cy="955314"/>
            </a:xfrm>
            <a:custGeom>
              <a:avLst/>
              <a:gdLst/>
              <a:ahLst/>
              <a:cxnLst/>
              <a:rect r="r" b="b" t="t" l="l"/>
              <a:pathLst>
                <a:path h="955314" w="656962">
                  <a:moveTo>
                    <a:pt x="0" y="0"/>
                  </a:moveTo>
                  <a:lnTo>
                    <a:pt x="656962" y="0"/>
                  </a:lnTo>
                  <a:lnTo>
                    <a:pt x="656962" y="955314"/>
                  </a:lnTo>
                  <a:lnTo>
                    <a:pt x="0" y="955314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656962" cy="10029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1811999">
            <a:off x="11475723" y="-1500947"/>
            <a:ext cx="1905410" cy="4448032"/>
            <a:chOff x="0" y="0"/>
            <a:chExt cx="501836" cy="11714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01836" cy="1171498"/>
            </a:xfrm>
            <a:custGeom>
              <a:avLst/>
              <a:gdLst/>
              <a:ahLst/>
              <a:cxnLst/>
              <a:rect r="r" b="b" t="t" l="l"/>
              <a:pathLst>
                <a:path h="1171498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171498"/>
                  </a:lnTo>
                  <a:lnTo>
                    <a:pt x="0" y="1171498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501836" cy="1219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0" y="9903366"/>
            <a:ext cx="11384178" cy="401500"/>
            <a:chOff x="0" y="0"/>
            <a:chExt cx="1153424" cy="4067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53424" cy="40679"/>
            </a:xfrm>
            <a:custGeom>
              <a:avLst/>
              <a:gdLst/>
              <a:ahLst/>
              <a:cxnLst/>
              <a:rect r="r" b="b" t="t" l="l"/>
              <a:pathLst>
                <a:path h="40679" w="1153424">
                  <a:moveTo>
                    <a:pt x="0" y="0"/>
                  </a:moveTo>
                  <a:lnTo>
                    <a:pt x="1153424" y="0"/>
                  </a:lnTo>
                  <a:lnTo>
                    <a:pt x="1153424" y="40679"/>
                  </a:lnTo>
                  <a:lnTo>
                    <a:pt x="0" y="40679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1153424" cy="883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1811999">
            <a:off x="10030184" y="7382244"/>
            <a:ext cx="2997185" cy="6837371"/>
            <a:chOff x="0" y="0"/>
            <a:chExt cx="789382" cy="180078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89382" cy="1800789"/>
            </a:xfrm>
            <a:custGeom>
              <a:avLst/>
              <a:gdLst/>
              <a:ahLst/>
              <a:cxnLst/>
              <a:rect r="r" b="b" t="t" l="l"/>
              <a:pathLst>
                <a:path h="1800789" w="789382">
                  <a:moveTo>
                    <a:pt x="0" y="0"/>
                  </a:moveTo>
                  <a:lnTo>
                    <a:pt x="789382" y="0"/>
                  </a:lnTo>
                  <a:lnTo>
                    <a:pt x="789382" y="1800789"/>
                  </a:lnTo>
                  <a:lnTo>
                    <a:pt x="0" y="1800789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789382" cy="18484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0" y="2419489"/>
            <a:ext cx="12606482" cy="4017739"/>
            <a:chOff x="0" y="0"/>
            <a:chExt cx="3320226" cy="105817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320226" cy="1058170"/>
            </a:xfrm>
            <a:custGeom>
              <a:avLst/>
              <a:gdLst/>
              <a:ahLst/>
              <a:cxnLst/>
              <a:rect r="r" b="b" t="t" l="l"/>
              <a:pathLst>
                <a:path h="1058170" w="3320226">
                  <a:moveTo>
                    <a:pt x="0" y="0"/>
                  </a:moveTo>
                  <a:lnTo>
                    <a:pt x="3320226" y="0"/>
                  </a:lnTo>
                  <a:lnTo>
                    <a:pt x="3320226" y="1058170"/>
                  </a:lnTo>
                  <a:lnTo>
                    <a:pt x="0" y="1058170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3320226" cy="11057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-978973" y="1526611"/>
            <a:ext cx="6087096" cy="388052"/>
          </a:xfrm>
          <a:custGeom>
            <a:avLst/>
            <a:gdLst/>
            <a:ahLst/>
            <a:cxnLst/>
            <a:rect r="r" b="b" t="t" l="l"/>
            <a:pathLst>
              <a:path h="388052" w="6087096">
                <a:moveTo>
                  <a:pt x="0" y="0"/>
                </a:moveTo>
                <a:lnTo>
                  <a:pt x="6087097" y="0"/>
                </a:lnTo>
                <a:lnTo>
                  <a:pt x="6087097" y="388053"/>
                </a:lnTo>
                <a:lnTo>
                  <a:pt x="0" y="3880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-1347624" y="-145348"/>
            <a:ext cx="7650865" cy="1832281"/>
            <a:chOff x="0" y="0"/>
            <a:chExt cx="1459978" cy="34964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11170" y="0"/>
              <a:ext cx="1437638" cy="349645"/>
            </a:xfrm>
            <a:custGeom>
              <a:avLst/>
              <a:gdLst/>
              <a:ahLst/>
              <a:cxnLst/>
              <a:rect r="r" b="b" t="t" l="l"/>
              <a:pathLst>
                <a:path h="349645" w="1437638">
                  <a:moveTo>
                    <a:pt x="218339" y="0"/>
                  </a:moveTo>
                  <a:lnTo>
                    <a:pt x="1422498" y="0"/>
                  </a:lnTo>
                  <a:cubicBezTo>
                    <a:pt x="1427915" y="0"/>
                    <a:pt x="1432919" y="2894"/>
                    <a:pt x="1435620" y="7589"/>
                  </a:cubicBezTo>
                  <a:cubicBezTo>
                    <a:pt x="1438322" y="12283"/>
                    <a:pt x="1438310" y="18064"/>
                    <a:pt x="1435588" y="22747"/>
                  </a:cubicBezTo>
                  <a:lnTo>
                    <a:pt x="1258827" y="326898"/>
                  </a:lnTo>
                  <a:cubicBezTo>
                    <a:pt x="1250643" y="340980"/>
                    <a:pt x="1235586" y="349645"/>
                    <a:pt x="1219298" y="349645"/>
                  </a:cubicBezTo>
                  <a:lnTo>
                    <a:pt x="15139" y="349645"/>
                  </a:lnTo>
                  <a:cubicBezTo>
                    <a:pt x="9723" y="349645"/>
                    <a:pt x="4719" y="346752"/>
                    <a:pt x="2017" y="342057"/>
                  </a:cubicBezTo>
                  <a:cubicBezTo>
                    <a:pt x="-684" y="337362"/>
                    <a:pt x="-672" y="331582"/>
                    <a:pt x="2050" y="326898"/>
                  </a:cubicBezTo>
                  <a:lnTo>
                    <a:pt x="178810" y="22747"/>
                  </a:lnTo>
                  <a:cubicBezTo>
                    <a:pt x="186994" y="8665"/>
                    <a:pt x="202052" y="0"/>
                    <a:pt x="21833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101600" y="-47625"/>
              <a:ext cx="1256778" cy="3972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1811999">
            <a:off x="16560711" y="4671292"/>
            <a:ext cx="3862943" cy="7764694"/>
            <a:chOff x="0" y="0"/>
            <a:chExt cx="1017401" cy="204502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17401" cy="2045022"/>
            </a:xfrm>
            <a:custGeom>
              <a:avLst/>
              <a:gdLst/>
              <a:ahLst/>
              <a:cxnLst/>
              <a:rect r="r" b="b" t="t" l="l"/>
              <a:pathLst>
                <a:path h="2045022" w="1017401">
                  <a:moveTo>
                    <a:pt x="0" y="0"/>
                  </a:moveTo>
                  <a:lnTo>
                    <a:pt x="1017401" y="0"/>
                  </a:lnTo>
                  <a:lnTo>
                    <a:pt x="1017401" y="2045022"/>
                  </a:lnTo>
                  <a:lnTo>
                    <a:pt x="0" y="2045022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1017401" cy="20926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1811999">
            <a:off x="16998575" y="-1172095"/>
            <a:ext cx="2155541" cy="5546992"/>
            <a:chOff x="0" y="0"/>
            <a:chExt cx="567714" cy="146093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67714" cy="1460936"/>
            </a:xfrm>
            <a:custGeom>
              <a:avLst/>
              <a:gdLst/>
              <a:ahLst/>
              <a:cxnLst/>
              <a:rect r="r" b="b" t="t" l="l"/>
              <a:pathLst>
                <a:path h="1460936" w="567714">
                  <a:moveTo>
                    <a:pt x="0" y="0"/>
                  </a:moveTo>
                  <a:lnTo>
                    <a:pt x="567714" y="0"/>
                  </a:lnTo>
                  <a:lnTo>
                    <a:pt x="567714" y="1460936"/>
                  </a:lnTo>
                  <a:lnTo>
                    <a:pt x="0" y="1460936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47625"/>
              <a:ext cx="567714" cy="15085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296190" y="656222"/>
            <a:ext cx="9848620" cy="8974555"/>
            <a:chOff x="0" y="0"/>
            <a:chExt cx="883927" cy="80547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9820594" y="1362331"/>
            <a:ext cx="8799811" cy="7562338"/>
            <a:chOff x="0" y="0"/>
            <a:chExt cx="812800" cy="6985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11866" y="0"/>
              <a:ext cx="789069" cy="698500"/>
            </a:xfrm>
            <a:custGeom>
              <a:avLst/>
              <a:gdLst/>
              <a:ahLst/>
              <a:cxnLst/>
              <a:rect r="r" b="b" t="t" l="l"/>
              <a:pathLst>
                <a:path h="698500" w="789069">
                  <a:moveTo>
                    <a:pt x="778812" y="387272"/>
                  </a:moveTo>
                  <a:lnTo>
                    <a:pt x="619856" y="660478"/>
                  </a:lnTo>
                  <a:cubicBezTo>
                    <a:pt x="606160" y="684018"/>
                    <a:pt x="580979" y="698500"/>
                    <a:pt x="553745" y="698500"/>
                  </a:cubicBezTo>
                  <a:lnTo>
                    <a:pt x="235323" y="698500"/>
                  </a:lnTo>
                  <a:cubicBezTo>
                    <a:pt x="208089" y="698500"/>
                    <a:pt x="182908" y="684018"/>
                    <a:pt x="169212" y="660478"/>
                  </a:cubicBezTo>
                  <a:lnTo>
                    <a:pt x="10256" y="387272"/>
                  </a:lnTo>
                  <a:cubicBezTo>
                    <a:pt x="-3419" y="363768"/>
                    <a:pt x="-3419" y="334732"/>
                    <a:pt x="10256" y="311228"/>
                  </a:cubicBezTo>
                  <a:lnTo>
                    <a:pt x="169212" y="38022"/>
                  </a:lnTo>
                  <a:cubicBezTo>
                    <a:pt x="182908" y="14482"/>
                    <a:pt x="208089" y="0"/>
                    <a:pt x="235323" y="0"/>
                  </a:cubicBezTo>
                  <a:lnTo>
                    <a:pt x="553745" y="0"/>
                  </a:lnTo>
                  <a:cubicBezTo>
                    <a:pt x="580979" y="0"/>
                    <a:pt x="606160" y="14482"/>
                    <a:pt x="619856" y="38022"/>
                  </a:cubicBezTo>
                  <a:lnTo>
                    <a:pt x="778812" y="311228"/>
                  </a:lnTo>
                  <a:cubicBezTo>
                    <a:pt x="792487" y="334732"/>
                    <a:pt x="792487" y="363768"/>
                    <a:pt x="778812" y="387272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8" id="38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0198312" y="1686933"/>
            <a:ext cx="8044375" cy="6913135"/>
            <a:chOff x="0" y="0"/>
            <a:chExt cx="812800" cy="6985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10903" y="0"/>
              <a:ext cx="790994" cy="698500"/>
            </a:xfrm>
            <a:custGeom>
              <a:avLst/>
              <a:gdLst/>
              <a:ahLst/>
              <a:cxnLst/>
              <a:rect r="r" b="b" t="t" l="l"/>
              <a:pathLst>
                <a:path h="698500" w="790994">
                  <a:moveTo>
                    <a:pt x="781570" y="384188"/>
                  </a:moveTo>
                  <a:lnTo>
                    <a:pt x="619024" y="663562"/>
                  </a:lnTo>
                  <a:cubicBezTo>
                    <a:pt x="606439" y="685193"/>
                    <a:pt x="583302" y="698500"/>
                    <a:pt x="558276" y="698500"/>
                  </a:cubicBezTo>
                  <a:lnTo>
                    <a:pt x="232718" y="698500"/>
                  </a:lnTo>
                  <a:cubicBezTo>
                    <a:pt x="207692" y="698500"/>
                    <a:pt x="184555" y="685193"/>
                    <a:pt x="171970" y="663562"/>
                  </a:cubicBezTo>
                  <a:lnTo>
                    <a:pt x="9424" y="384188"/>
                  </a:lnTo>
                  <a:cubicBezTo>
                    <a:pt x="-3141" y="362591"/>
                    <a:pt x="-3141" y="335909"/>
                    <a:pt x="9424" y="314312"/>
                  </a:cubicBezTo>
                  <a:lnTo>
                    <a:pt x="171970" y="34938"/>
                  </a:lnTo>
                  <a:cubicBezTo>
                    <a:pt x="184555" y="13307"/>
                    <a:pt x="207692" y="0"/>
                    <a:pt x="232718" y="0"/>
                  </a:cubicBezTo>
                  <a:lnTo>
                    <a:pt x="558276" y="0"/>
                  </a:lnTo>
                  <a:cubicBezTo>
                    <a:pt x="583302" y="0"/>
                    <a:pt x="606439" y="13307"/>
                    <a:pt x="619024" y="34938"/>
                  </a:cubicBezTo>
                  <a:lnTo>
                    <a:pt x="781570" y="314312"/>
                  </a:lnTo>
                  <a:cubicBezTo>
                    <a:pt x="794135" y="335909"/>
                    <a:pt x="794135" y="362591"/>
                    <a:pt x="781570" y="384188"/>
                  </a:cubicBezTo>
                  <a:close/>
                </a:path>
              </a:pathLst>
            </a:custGeom>
            <a:blipFill>
              <a:blip r:embed="rId7"/>
              <a:stretch>
                <a:fillRect l="0" t="-6620" r="0" b="-662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41" id="41"/>
          <p:cNvGrpSpPr/>
          <p:nvPr/>
        </p:nvGrpSpPr>
        <p:grpSpPr>
          <a:xfrm rot="-1811999">
            <a:off x="17123641" y="-1423533"/>
            <a:ext cx="1905410" cy="3307282"/>
            <a:chOff x="0" y="0"/>
            <a:chExt cx="501836" cy="871054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501836" cy="871054"/>
            </a:xfrm>
            <a:custGeom>
              <a:avLst/>
              <a:gdLst/>
              <a:ahLst/>
              <a:cxnLst/>
              <a:rect r="r" b="b" t="t" l="l"/>
              <a:pathLst>
                <a:path h="871054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871054"/>
                  </a:lnTo>
                  <a:lnTo>
                    <a:pt x="0" y="87105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47625"/>
              <a:ext cx="501836" cy="9186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8303530" y="590019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6909766" y="8984880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009650" y="2622749"/>
            <a:ext cx="8023574" cy="101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b="true" sz="5899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CAN AI IN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09650" y="3691947"/>
            <a:ext cx="15087776" cy="101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b="true" sz="5899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DYNAMICS 365 IMPROVE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009650" y="4755621"/>
            <a:ext cx="8023574" cy="101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b="true" sz="5899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HOSPITAL OPERATIONS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028700" y="6639213"/>
            <a:ext cx="8115300" cy="149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Improving Patient Flow, Resource Utilization, Compliance, and Operational Efficiency with </a:t>
            </a:r>
            <a:r>
              <a:rPr lang="en-US" sz="2800" u="sng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13" tooltip="https://www.websynergies.com/en/discover/blogs/ai-dynamics-365-hospital-operations"/>
              </a:rPr>
              <a:t>AI-Powered Dynamics 365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612151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660751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0"/>
                </a:moveTo>
                <a:lnTo>
                  <a:pt x="6146482" y="0"/>
                </a:lnTo>
                <a:lnTo>
                  <a:pt x="61464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-4519233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6146482" y="0"/>
                </a:moveTo>
                <a:lnTo>
                  <a:pt x="0" y="0"/>
                </a:lnTo>
                <a:lnTo>
                  <a:pt x="0" y="10287000"/>
                </a:lnTo>
                <a:lnTo>
                  <a:pt x="6146482" y="10287000"/>
                </a:lnTo>
                <a:lnTo>
                  <a:pt x="61464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811999">
            <a:off x="16348033" y="-898865"/>
            <a:ext cx="1196002" cy="4202649"/>
            <a:chOff x="0" y="0"/>
            <a:chExt cx="314996" cy="11068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4996" cy="1106871"/>
            </a:xfrm>
            <a:custGeom>
              <a:avLst/>
              <a:gdLst/>
              <a:ahLst/>
              <a:cxnLst/>
              <a:rect r="r" b="b" t="t" l="l"/>
              <a:pathLst>
                <a:path h="1106871" w="314996">
                  <a:moveTo>
                    <a:pt x="0" y="0"/>
                  </a:moveTo>
                  <a:lnTo>
                    <a:pt x="314996" y="0"/>
                  </a:lnTo>
                  <a:lnTo>
                    <a:pt x="314996" y="1106871"/>
                  </a:lnTo>
                  <a:lnTo>
                    <a:pt x="0" y="1106871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314996" cy="11544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1811999">
            <a:off x="743964" y="-898865"/>
            <a:ext cx="1196002" cy="4202649"/>
            <a:chOff x="0" y="0"/>
            <a:chExt cx="314996" cy="11068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4996" cy="1106871"/>
            </a:xfrm>
            <a:custGeom>
              <a:avLst/>
              <a:gdLst/>
              <a:ahLst/>
              <a:cxnLst/>
              <a:rect r="r" b="b" t="t" l="l"/>
              <a:pathLst>
                <a:path h="1106871" w="314996">
                  <a:moveTo>
                    <a:pt x="0" y="0"/>
                  </a:moveTo>
                  <a:lnTo>
                    <a:pt x="314996" y="0"/>
                  </a:lnTo>
                  <a:lnTo>
                    <a:pt x="314996" y="1106871"/>
                  </a:lnTo>
                  <a:lnTo>
                    <a:pt x="0" y="1106871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314996" cy="11544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197483" y="6268924"/>
            <a:ext cx="1893035" cy="1626827"/>
            <a:chOff x="0" y="0"/>
            <a:chExt cx="812800" cy="698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1032" y="0"/>
              <a:ext cx="790737" cy="698500"/>
            </a:xfrm>
            <a:custGeom>
              <a:avLst/>
              <a:gdLst/>
              <a:ahLst/>
              <a:cxnLst/>
              <a:rect r="r" b="b" t="t" l="l"/>
              <a:pathLst>
                <a:path h="698500" w="790737">
                  <a:moveTo>
                    <a:pt x="781201" y="384599"/>
                  </a:moveTo>
                  <a:lnTo>
                    <a:pt x="619135" y="663151"/>
                  </a:lnTo>
                  <a:cubicBezTo>
                    <a:pt x="606401" y="685036"/>
                    <a:pt x="582991" y="698500"/>
                    <a:pt x="557671" y="698500"/>
                  </a:cubicBezTo>
                  <a:lnTo>
                    <a:pt x="233065" y="698500"/>
                  </a:lnTo>
                  <a:cubicBezTo>
                    <a:pt x="207745" y="698500"/>
                    <a:pt x="184335" y="685036"/>
                    <a:pt x="171601" y="663151"/>
                  </a:cubicBezTo>
                  <a:lnTo>
                    <a:pt x="9535" y="384599"/>
                  </a:lnTo>
                  <a:cubicBezTo>
                    <a:pt x="-3179" y="362748"/>
                    <a:pt x="-3179" y="335752"/>
                    <a:pt x="9535" y="313901"/>
                  </a:cubicBezTo>
                  <a:lnTo>
                    <a:pt x="171601" y="35349"/>
                  </a:lnTo>
                  <a:cubicBezTo>
                    <a:pt x="184335" y="13464"/>
                    <a:pt x="207745" y="0"/>
                    <a:pt x="233065" y="0"/>
                  </a:cubicBezTo>
                  <a:lnTo>
                    <a:pt x="557671" y="0"/>
                  </a:lnTo>
                  <a:cubicBezTo>
                    <a:pt x="582991" y="0"/>
                    <a:pt x="606401" y="13464"/>
                    <a:pt x="619135" y="35349"/>
                  </a:cubicBezTo>
                  <a:lnTo>
                    <a:pt x="781201" y="313901"/>
                  </a:lnTo>
                  <a:cubicBezTo>
                    <a:pt x="793915" y="335752"/>
                    <a:pt x="793915" y="362748"/>
                    <a:pt x="781201" y="3845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825220" y="6268924"/>
            <a:ext cx="1893035" cy="1626827"/>
            <a:chOff x="0" y="0"/>
            <a:chExt cx="812800" cy="6985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1032" y="0"/>
              <a:ext cx="790737" cy="698500"/>
            </a:xfrm>
            <a:custGeom>
              <a:avLst/>
              <a:gdLst/>
              <a:ahLst/>
              <a:cxnLst/>
              <a:rect r="r" b="b" t="t" l="l"/>
              <a:pathLst>
                <a:path h="698500" w="790737">
                  <a:moveTo>
                    <a:pt x="781201" y="384599"/>
                  </a:moveTo>
                  <a:lnTo>
                    <a:pt x="619135" y="663151"/>
                  </a:lnTo>
                  <a:cubicBezTo>
                    <a:pt x="606401" y="685036"/>
                    <a:pt x="582991" y="698500"/>
                    <a:pt x="557671" y="698500"/>
                  </a:cubicBezTo>
                  <a:lnTo>
                    <a:pt x="233065" y="698500"/>
                  </a:lnTo>
                  <a:cubicBezTo>
                    <a:pt x="207745" y="698500"/>
                    <a:pt x="184335" y="685036"/>
                    <a:pt x="171601" y="663151"/>
                  </a:cubicBezTo>
                  <a:lnTo>
                    <a:pt x="9535" y="384599"/>
                  </a:lnTo>
                  <a:cubicBezTo>
                    <a:pt x="-3179" y="362748"/>
                    <a:pt x="-3179" y="335752"/>
                    <a:pt x="9535" y="313901"/>
                  </a:cubicBezTo>
                  <a:lnTo>
                    <a:pt x="171601" y="35349"/>
                  </a:lnTo>
                  <a:cubicBezTo>
                    <a:pt x="184335" y="13464"/>
                    <a:pt x="207745" y="0"/>
                    <a:pt x="233065" y="0"/>
                  </a:cubicBezTo>
                  <a:lnTo>
                    <a:pt x="557671" y="0"/>
                  </a:lnTo>
                  <a:cubicBezTo>
                    <a:pt x="582991" y="0"/>
                    <a:pt x="606401" y="13464"/>
                    <a:pt x="619135" y="35349"/>
                  </a:cubicBezTo>
                  <a:lnTo>
                    <a:pt x="781201" y="313901"/>
                  </a:lnTo>
                  <a:cubicBezTo>
                    <a:pt x="793915" y="335752"/>
                    <a:pt x="793915" y="362748"/>
                    <a:pt x="781201" y="3845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388564" y="6268924"/>
            <a:ext cx="1893035" cy="1626827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1032" y="0"/>
              <a:ext cx="790737" cy="698500"/>
            </a:xfrm>
            <a:custGeom>
              <a:avLst/>
              <a:gdLst/>
              <a:ahLst/>
              <a:cxnLst/>
              <a:rect r="r" b="b" t="t" l="l"/>
              <a:pathLst>
                <a:path h="698500" w="790737">
                  <a:moveTo>
                    <a:pt x="781201" y="384599"/>
                  </a:moveTo>
                  <a:lnTo>
                    <a:pt x="619135" y="663151"/>
                  </a:lnTo>
                  <a:cubicBezTo>
                    <a:pt x="606401" y="685036"/>
                    <a:pt x="582991" y="698500"/>
                    <a:pt x="557671" y="698500"/>
                  </a:cubicBezTo>
                  <a:lnTo>
                    <a:pt x="233065" y="698500"/>
                  </a:lnTo>
                  <a:cubicBezTo>
                    <a:pt x="207745" y="698500"/>
                    <a:pt x="184335" y="685036"/>
                    <a:pt x="171601" y="663151"/>
                  </a:cubicBezTo>
                  <a:lnTo>
                    <a:pt x="9535" y="384599"/>
                  </a:lnTo>
                  <a:cubicBezTo>
                    <a:pt x="-3179" y="362748"/>
                    <a:pt x="-3179" y="335752"/>
                    <a:pt x="9535" y="313901"/>
                  </a:cubicBezTo>
                  <a:lnTo>
                    <a:pt x="171601" y="35349"/>
                  </a:lnTo>
                  <a:cubicBezTo>
                    <a:pt x="184335" y="13464"/>
                    <a:pt x="207745" y="0"/>
                    <a:pt x="233065" y="0"/>
                  </a:cubicBezTo>
                  <a:lnTo>
                    <a:pt x="557671" y="0"/>
                  </a:lnTo>
                  <a:cubicBezTo>
                    <a:pt x="582991" y="0"/>
                    <a:pt x="606401" y="13464"/>
                    <a:pt x="619135" y="35349"/>
                  </a:cubicBezTo>
                  <a:lnTo>
                    <a:pt x="781201" y="313901"/>
                  </a:lnTo>
                  <a:cubicBezTo>
                    <a:pt x="793915" y="335752"/>
                    <a:pt x="793915" y="362748"/>
                    <a:pt x="781201" y="3845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3259412" y="6570013"/>
            <a:ext cx="1024650" cy="1024650"/>
          </a:xfrm>
          <a:custGeom>
            <a:avLst/>
            <a:gdLst/>
            <a:ahLst/>
            <a:cxnLst/>
            <a:rect r="r" b="b" t="t" l="l"/>
            <a:pathLst>
              <a:path h="1024650" w="1024650">
                <a:moveTo>
                  <a:pt x="0" y="0"/>
                </a:moveTo>
                <a:lnTo>
                  <a:pt x="1024651" y="0"/>
                </a:lnTo>
                <a:lnTo>
                  <a:pt x="1024651" y="1024650"/>
                </a:lnTo>
                <a:lnTo>
                  <a:pt x="0" y="1024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535804" y="6570013"/>
            <a:ext cx="1171029" cy="1024650"/>
          </a:xfrm>
          <a:custGeom>
            <a:avLst/>
            <a:gdLst/>
            <a:ahLst/>
            <a:cxnLst/>
            <a:rect r="r" b="b" t="t" l="l"/>
            <a:pathLst>
              <a:path h="1024650" w="1171029">
                <a:moveTo>
                  <a:pt x="0" y="0"/>
                </a:moveTo>
                <a:lnTo>
                  <a:pt x="1171028" y="0"/>
                </a:lnTo>
                <a:lnTo>
                  <a:pt x="1171028" y="1024650"/>
                </a:lnTo>
                <a:lnTo>
                  <a:pt x="0" y="10246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724261" y="6570013"/>
            <a:ext cx="1221640" cy="1024650"/>
          </a:xfrm>
          <a:custGeom>
            <a:avLst/>
            <a:gdLst/>
            <a:ahLst/>
            <a:cxnLst/>
            <a:rect r="r" b="b" t="t" l="l"/>
            <a:pathLst>
              <a:path h="1024650" w="1221640">
                <a:moveTo>
                  <a:pt x="0" y="0"/>
                </a:moveTo>
                <a:lnTo>
                  <a:pt x="1221640" y="0"/>
                </a:lnTo>
                <a:lnTo>
                  <a:pt x="1221640" y="1024650"/>
                </a:lnTo>
                <a:lnTo>
                  <a:pt x="0" y="10246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2975714" y="1488326"/>
            <a:ext cx="12336572" cy="109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BUSINESS IMPACT &amp; ROI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565658" y="2595935"/>
            <a:ext cx="13156684" cy="795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  <a:spcBef>
                <a:spcPct val="0"/>
              </a:spcBef>
            </a:pPr>
            <a:r>
              <a:rPr lang="en-US" b="true" sz="47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Driving Measurable Outcomes with AI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31844" y="3978957"/>
            <a:ext cx="13624313" cy="169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AI in Microsoft Dynamics 365 helps hospitals improve operational efficiency by automating routine tasks, optimizing resources, and enabling data-driven decisions. The result is lower costs, higher productivity, and better patient experiences while supporting long-term digital transformation.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918377" y="8039502"/>
            <a:ext cx="4451246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Increase Productivity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848083" y="8039502"/>
            <a:ext cx="3847308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Reduce Operational Costs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230245" y="8039502"/>
            <a:ext cx="4209671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Accelerate Digital Transformation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431047"/>
            <a:ext cx="18242636" cy="5873818"/>
            <a:chOff x="0" y="0"/>
            <a:chExt cx="4804645" cy="15470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1547014"/>
            </a:xfrm>
            <a:custGeom>
              <a:avLst/>
              <a:gdLst/>
              <a:ahLst/>
              <a:cxnLst/>
              <a:rect r="r" b="b" t="t" l="l"/>
              <a:pathLst>
                <a:path h="154701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1547014"/>
                  </a:lnTo>
                  <a:lnTo>
                    <a:pt x="0" y="154701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1594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9784089"/>
            <a:ext cx="18288000" cy="520776"/>
            <a:chOff x="0" y="0"/>
            <a:chExt cx="1852906" cy="5276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52906" cy="52764"/>
            </a:xfrm>
            <a:custGeom>
              <a:avLst/>
              <a:gdLst/>
              <a:ahLst/>
              <a:cxnLst/>
              <a:rect r="r" b="b" t="t" l="l"/>
              <a:pathLst>
                <a:path h="52764" w="1852906">
                  <a:moveTo>
                    <a:pt x="0" y="0"/>
                  </a:moveTo>
                  <a:lnTo>
                    <a:pt x="1852906" y="0"/>
                  </a:lnTo>
                  <a:lnTo>
                    <a:pt x="1852906" y="52764"/>
                  </a:lnTo>
                  <a:lnTo>
                    <a:pt x="0" y="52764"/>
                  </a:lnTo>
                  <a:close/>
                </a:path>
              </a:pathLst>
            </a:custGeom>
            <a:gradFill rotWithShape="true">
              <a:gsLst>
                <a:gs pos="0">
                  <a:srgbClr val="00489F">
                    <a:alpha val="100000"/>
                  </a:srgbClr>
                </a:gs>
                <a:gs pos="100000">
                  <a:srgbClr val="00193D">
                    <a:alpha val="100000"/>
                  </a:srgbClr>
                </a:gs>
              </a:gsLst>
              <a:path path="circle">
                <a:fillToRect l="50000" r="50000" t="50000" b="50000"/>
              </a:path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1852906" cy="1003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362974" y="4094722"/>
            <a:ext cx="5781026" cy="507845"/>
          </a:xfrm>
          <a:custGeom>
            <a:avLst/>
            <a:gdLst/>
            <a:ahLst/>
            <a:cxnLst/>
            <a:rect r="r" b="b" t="t" l="l"/>
            <a:pathLst>
              <a:path h="507845" w="5781026">
                <a:moveTo>
                  <a:pt x="0" y="0"/>
                </a:moveTo>
                <a:lnTo>
                  <a:pt x="5781026" y="0"/>
                </a:lnTo>
                <a:lnTo>
                  <a:pt x="5781026" y="507846"/>
                </a:lnTo>
                <a:lnTo>
                  <a:pt x="0" y="5078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7799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9144000" y="4094722"/>
            <a:ext cx="5781026" cy="507845"/>
          </a:xfrm>
          <a:custGeom>
            <a:avLst/>
            <a:gdLst/>
            <a:ahLst/>
            <a:cxnLst/>
            <a:rect r="r" b="b" t="t" l="l"/>
            <a:pathLst>
              <a:path h="507845" w="5781026">
                <a:moveTo>
                  <a:pt x="5781026" y="0"/>
                </a:moveTo>
                <a:lnTo>
                  <a:pt x="0" y="0"/>
                </a:lnTo>
                <a:lnTo>
                  <a:pt x="0" y="507846"/>
                </a:lnTo>
                <a:lnTo>
                  <a:pt x="5781026" y="507846"/>
                </a:lnTo>
                <a:lnTo>
                  <a:pt x="5781026" y="0"/>
                </a:lnTo>
                <a:close/>
              </a:path>
            </a:pathLst>
          </a:custGeom>
          <a:blipFill>
            <a:blip r:embed="rId3"/>
            <a:stretch>
              <a:fillRect l="0" t="0" r="-37799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617189" y="4621618"/>
            <a:ext cx="13053623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sng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4" tooltip="https://www.websynergies.com/en/services/microsoft/our-offerings/solutions/dynamics-365"/>
              </a:rPr>
              <a:t>Microsoft Dynamics 365 </a:t>
            </a:r>
            <a:r>
              <a:rPr lang="en-US" sz="2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empowers hospitals to move beyond reactive operations by using AI to optimize patient flow, automate administrative tasks, improve resource utilization, and strengthen compliance. With real-time insights and predictive intelligence, healthcare organizations can enhance operational efficiency while delivering better patient outcomes.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535832" y="6362630"/>
            <a:ext cx="15170973" cy="1782053"/>
            <a:chOff x="0" y="0"/>
            <a:chExt cx="5946470" cy="698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3166" y="0"/>
              <a:ext cx="5940138" cy="698500"/>
            </a:xfrm>
            <a:custGeom>
              <a:avLst/>
              <a:gdLst/>
              <a:ahLst/>
              <a:cxnLst/>
              <a:rect r="r" b="b" t="t" l="l"/>
              <a:pathLst>
                <a:path h="698500" w="5940138">
                  <a:moveTo>
                    <a:pt x="5937401" y="359395"/>
                  </a:moveTo>
                  <a:lnTo>
                    <a:pt x="5746006" y="688355"/>
                  </a:lnTo>
                  <a:cubicBezTo>
                    <a:pt x="5742352" y="694636"/>
                    <a:pt x="5735633" y="698500"/>
                    <a:pt x="5728366" y="698500"/>
                  </a:cubicBezTo>
                  <a:lnTo>
                    <a:pt x="211771" y="698500"/>
                  </a:lnTo>
                  <a:cubicBezTo>
                    <a:pt x="204504" y="698500"/>
                    <a:pt x="197786" y="694636"/>
                    <a:pt x="194131" y="688355"/>
                  </a:cubicBezTo>
                  <a:lnTo>
                    <a:pt x="2737" y="359395"/>
                  </a:lnTo>
                  <a:cubicBezTo>
                    <a:pt x="-912" y="353124"/>
                    <a:pt x="-912" y="345376"/>
                    <a:pt x="2737" y="339105"/>
                  </a:cubicBezTo>
                  <a:lnTo>
                    <a:pt x="194131" y="10145"/>
                  </a:lnTo>
                  <a:cubicBezTo>
                    <a:pt x="197786" y="3864"/>
                    <a:pt x="204504" y="0"/>
                    <a:pt x="211771" y="0"/>
                  </a:cubicBezTo>
                  <a:lnTo>
                    <a:pt x="5728366" y="0"/>
                  </a:lnTo>
                  <a:cubicBezTo>
                    <a:pt x="5735633" y="0"/>
                    <a:pt x="5742352" y="3864"/>
                    <a:pt x="5746006" y="10145"/>
                  </a:cubicBezTo>
                  <a:lnTo>
                    <a:pt x="5937401" y="339105"/>
                  </a:lnTo>
                  <a:cubicBezTo>
                    <a:pt x="5941050" y="345376"/>
                    <a:pt x="5941050" y="353124"/>
                    <a:pt x="5937401" y="359395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114300" y="-47625"/>
              <a:ext cx="571787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617189" y="6849613"/>
            <a:ext cx="13053623" cy="82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Empower your hospital with AI-powered Dynamics 365 to build a smarter, more connected, and future-ready healthcare ecosystem.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2786263" y="1529100"/>
            <a:ext cx="12715474" cy="2695312"/>
            <a:chOff x="0" y="0"/>
            <a:chExt cx="3295262" cy="6985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3777" y="0"/>
              <a:ext cx="3287707" cy="698500"/>
            </a:xfrm>
            <a:custGeom>
              <a:avLst/>
              <a:gdLst/>
              <a:ahLst/>
              <a:cxnLst/>
              <a:rect r="r" b="b" t="t" l="l"/>
              <a:pathLst>
                <a:path h="698500" w="3287707">
                  <a:moveTo>
                    <a:pt x="3284442" y="361354"/>
                  </a:moveTo>
                  <a:lnTo>
                    <a:pt x="3095327" y="686396"/>
                  </a:lnTo>
                  <a:cubicBezTo>
                    <a:pt x="3090967" y="693890"/>
                    <a:pt x="3082951" y="698500"/>
                    <a:pt x="3074281" y="698500"/>
                  </a:cubicBezTo>
                  <a:lnTo>
                    <a:pt x="213427" y="698500"/>
                  </a:lnTo>
                  <a:cubicBezTo>
                    <a:pt x="204757" y="698500"/>
                    <a:pt x="196741" y="693890"/>
                    <a:pt x="192381" y="686396"/>
                  </a:cubicBezTo>
                  <a:lnTo>
                    <a:pt x="3265" y="361354"/>
                  </a:lnTo>
                  <a:cubicBezTo>
                    <a:pt x="-1088" y="353872"/>
                    <a:pt x="-1088" y="344628"/>
                    <a:pt x="3265" y="337146"/>
                  </a:cubicBezTo>
                  <a:lnTo>
                    <a:pt x="192381" y="12104"/>
                  </a:lnTo>
                  <a:cubicBezTo>
                    <a:pt x="196741" y="4610"/>
                    <a:pt x="204757" y="0"/>
                    <a:pt x="213427" y="0"/>
                  </a:cubicBezTo>
                  <a:lnTo>
                    <a:pt x="3074281" y="0"/>
                  </a:lnTo>
                  <a:cubicBezTo>
                    <a:pt x="3082951" y="0"/>
                    <a:pt x="3090967" y="4610"/>
                    <a:pt x="3095327" y="12104"/>
                  </a:cubicBezTo>
                  <a:lnTo>
                    <a:pt x="3284442" y="337146"/>
                  </a:lnTo>
                  <a:cubicBezTo>
                    <a:pt x="3288796" y="344628"/>
                    <a:pt x="3288796" y="353872"/>
                    <a:pt x="3284442" y="361354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114300" y="-47625"/>
              <a:ext cx="3066662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3581428" y="1838017"/>
            <a:ext cx="11125144" cy="2228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TRANSFORMING HOSPITAL OPERATIONS WITH AI</a:t>
            </a:r>
          </a:p>
        </p:txBody>
      </p:sp>
      <p:sp>
        <p:nvSpPr>
          <p:cNvPr name="Freeform 20" id="20"/>
          <p:cNvSpPr/>
          <p:nvPr/>
        </p:nvSpPr>
        <p:spPr>
          <a:xfrm flipH="true" flipV="true" rot="0">
            <a:off x="-5855898" y="0"/>
            <a:ext cx="7437093" cy="12447018"/>
          </a:xfrm>
          <a:custGeom>
            <a:avLst/>
            <a:gdLst/>
            <a:ahLst/>
            <a:cxnLst/>
            <a:rect r="r" b="b" t="t" l="l"/>
            <a:pathLst>
              <a:path h="12447018" w="7437093">
                <a:moveTo>
                  <a:pt x="7437093" y="12447018"/>
                </a:moveTo>
                <a:lnTo>
                  <a:pt x="0" y="12447018"/>
                </a:lnTo>
                <a:lnTo>
                  <a:pt x="0" y="0"/>
                </a:lnTo>
                <a:lnTo>
                  <a:pt x="7437093" y="0"/>
                </a:lnTo>
                <a:lnTo>
                  <a:pt x="7437093" y="1244701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true" rot="0">
            <a:off x="16706805" y="0"/>
            <a:ext cx="7437093" cy="12447018"/>
          </a:xfrm>
          <a:custGeom>
            <a:avLst/>
            <a:gdLst/>
            <a:ahLst/>
            <a:cxnLst/>
            <a:rect r="r" b="b" t="t" l="l"/>
            <a:pathLst>
              <a:path h="12447018" w="7437093">
                <a:moveTo>
                  <a:pt x="0" y="12447018"/>
                </a:moveTo>
                <a:lnTo>
                  <a:pt x="7437093" y="12447018"/>
                </a:lnTo>
                <a:lnTo>
                  <a:pt x="7437093" y="0"/>
                </a:lnTo>
                <a:lnTo>
                  <a:pt x="0" y="0"/>
                </a:lnTo>
                <a:lnTo>
                  <a:pt x="0" y="1244701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1811999">
            <a:off x="16539859" y="-1105088"/>
            <a:ext cx="1772202" cy="5268376"/>
            <a:chOff x="0" y="0"/>
            <a:chExt cx="466753" cy="138755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66753" cy="1387556"/>
            </a:xfrm>
            <a:custGeom>
              <a:avLst/>
              <a:gdLst/>
              <a:ahLst/>
              <a:cxnLst/>
              <a:rect r="r" b="b" t="t" l="l"/>
              <a:pathLst>
                <a:path h="1387556" w="466753">
                  <a:moveTo>
                    <a:pt x="0" y="0"/>
                  </a:moveTo>
                  <a:lnTo>
                    <a:pt x="466753" y="0"/>
                  </a:lnTo>
                  <a:lnTo>
                    <a:pt x="466753" y="1387556"/>
                  </a:lnTo>
                  <a:lnTo>
                    <a:pt x="0" y="1387556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466753" cy="14351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1811999">
            <a:off x="-24061" y="-1105088"/>
            <a:ext cx="1772202" cy="5268376"/>
            <a:chOff x="0" y="0"/>
            <a:chExt cx="466753" cy="1387556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66753" cy="1387556"/>
            </a:xfrm>
            <a:custGeom>
              <a:avLst/>
              <a:gdLst/>
              <a:ahLst/>
              <a:cxnLst/>
              <a:rect r="r" b="b" t="t" l="l"/>
              <a:pathLst>
                <a:path h="1387556" w="466753">
                  <a:moveTo>
                    <a:pt x="0" y="0"/>
                  </a:moveTo>
                  <a:lnTo>
                    <a:pt x="466753" y="0"/>
                  </a:lnTo>
                  <a:lnTo>
                    <a:pt x="466753" y="1387556"/>
                  </a:lnTo>
                  <a:lnTo>
                    <a:pt x="0" y="1387556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466753" cy="14351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612151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344027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0"/>
                </a:moveTo>
                <a:lnTo>
                  <a:pt x="6146482" y="0"/>
                </a:lnTo>
                <a:lnTo>
                  <a:pt x="61464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811999">
            <a:off x="14846338" y="-848956"/>
            <a:ext cx="1840656" cy="5856402"/>
            <a:chOff x="0" y="0"/>
            <a:chExt cx="484782" cy="15424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4782" cy="1542427"/>
            </a:xfrm>
            <a:custGeom>
              <a:avLst/>
              <a:gdLst/>
              <a:ahLst/>
              <a:cxnLst/>
              <a:rect r="r" b="b" t="t" l="l"/>
              <a:pathLst>
                <a:path h="1542427" w="484782">
                  <a:moveTo>
                    <a:pt x="0" y="0"/>
                  </a:moveTo>
                  <a:lnTo>
                    <a:pt x="484782" y="0"/>
                  </a:lnTo>
                  <a:lnTo>
                    <a:pt x="484782" y="1542427"/>
                  </a:lnTo>
                  <a:lnTo>
                    <a:pt x="0" y="1542427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484782" cy="15900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9108528" y="7337589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764429" y="780540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199685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0433039" y="898936"/>
            <a:ext cx="9412650" cy="8577278"/>
            <a:chOff x="0" y="0"/>
            <a:chExt cx="883927" cy="80547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1811999">
            <a:off x="11318775" y="6419424"/>
            <a:ext cx="3634361" cy="5555158"/>
            <a:chOff x="0" y="0"/>
            <a:chExt cx="957198" cy="146308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57198" cy="1463087"/>
            </a:xfrm>
            <a:custGeom>
              <a:avLst/>
              <a:gdLst/>
              <a:ahLst/>
              <a:cxnLst/>
              <a:rect r="r" b="b" t="t" l="l"/>
              <a:pathLst>
                <a:path h="1463087" w="957198">
                  <a:moveTo>
                    <a:pt x="0" y="0"/>
                  </a:moveTo>
                  <a:lnTo>
                    <a:pt x="957198" y="0"/>
                  </a:lnTo>
                  <a:lnTo>
                    <a:pt x="957198" y="1463087"/>
                  </a:lnTo>
                  <a:lnTo>
                    <a:pt x="0" y="1463087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957198" cy="15107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999632" y="1499447"/>
            <a:ext cx="8583281" cy="7376257"/>
            <a:chOff x="0" y="0"/>
            <a:chExt cx="812800" cy="6985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2165" y="0"/>
              <a:ext cx="788470" cy="698500"/>
            </a:xfrm>
            <a:custGeom>
              <a:avLst/>
              <a:gdLst/>
              <a:ahLst/>
              <a:cxnLst/>
              <a:rect r="r" b="b" t="t" l="l"/>
              <a:pathLst>
                <a:path h="698500" w="788470">
                  <a:moveTo>
                    <a:pt x="777955" y="388231"/>
                  </a:moveTo>
                  <a:lnTo>
                    <a:pt x="620115" y="659519"/>
                  </a:lnTo>
                  <a:cubicBezTo>
                    <a:pt x="606073" y="683653"/>
                    <a:pt x="580258" y="698500"/>
                    <a:pt x="552336" y="698500"/>
                  </a:cubicBezTo>
                  <a:lnTo>
                    <a:pt x="236134" y="698500"/>
                  </a:lnTo>
                  <a:cubicBezTo>
                    <a:pt x="208212" y="698500"/>
                    <a:pt x="182397" y="683653"/>
                    <a:pt x="168355" y="659519"/>
                  </a:cubicBezTo>
                  <a:lnTo>
                    <a:pt x="10515" y="388231"/>
                  </a:lnTo>
                  <a:cubicBezTo>
                    <a:pt x="-3505" y="364135"/>
                    <a:pt x="-3505" y="334365"/>
                    <a:pt x="10515" y="310269"/>
                  </a:cubicBezTo>
                  <a:lnTo>
                    <a:pt x="168355" y="38981"/>
                  </a:lnTo>
                  <a:cubicBezTo>
                    <a:pt x="182397" y="14847"/>
                    <a:pt x="208212" y="0"/>
                    <a:pt x="236134" y="0"/>
                  </a:cubicBezTo>
                  <a:lnTo>
                    <a:pt x="552336" y="0"/>
                  </a:lnTo>
                  <a:cubicBezTo>
                    <a:pt x="580258" y="0"/>
                    <a:pt x="606073" y="14847"/>
                    <a:pt x="620115" y="38981"/>
                  </a:cubicBezTo>
                  <a:lnTo>
                    <a:pt x="777955" y="310269"/>
                  </a:lnTo>
                  <a:cubicBezTo>
                    <a:pt x="791975" y="334365"/>
                    <a:pt x="791975" y="364135"/>
                    <a:pt x="777955" y="388231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368056" y="1816061"/>
            <a:ext cx="7846433" cy="6743028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1178" y="0"/>
              <a:ext cx="790443" cy="698500"/>
            </a:xfrm>
            <a:custGeom>
              <a:avLst/>
              <a:gdLst/>
              <a:ahLst/>
              <a:cxnLst/>
              <a:rect r="r" b="b" t="t" l="l"/>
              <a:pathLst>
                <a:path h="698500" w="790443">
                  <a:moveTo>
                    <a:pt x="780782" y="385069"/>
                  </a:moveTo>
                  <a:lnTo>
                    <a:pt x="619262" y="662681"/>
                  </a:lnTo>
                  <a:cubicBezTo>
                    <a:pt x="606360" y="684857"/>
                    <a:pt x="582638" y="698500"/>
                    <a:pt x="556981" y="698500"/>
                  </a:cubicBezTo>
                  <a:lnTo>
                    <a:pt x="233463" y="698500"/>
                  </a:lnTo>
                  <a:cubicBezTo>
                    <a:pt x="207806" y="698500"/>
                    <a:pt x="184084" y="684857"/>
                    <a:pt x="171182" y="662681"/>
                  </a:cubicBezTo>
                  <a:lnTo>
                    <a:pt x="9662" y="385069"/>
                  </a:lnTo>
                  <a:cubicBezTo>
                    <a:pt x="-3220" y="362927"/>
                    <a:pt x="-3220" y="335573"/>
                    <a:pt x="9662" y="313431"/>
                  </a:cubicBezTo>
                  <a:lnTo>
                    <a:pt x="171182" y="35819"/>
                  </a:lnTo>
                  <a:cubicBezTo>
                    <a:pt x="184084" y="13643"/>
                    <a:pt x="207806" y="0"/>
                    <a:pt x="233463" y="0"/>
                  </a:cubicBezTo>
                  <a:lnTo>
                    <a:pt x="556981" y="0"/>
                  </a:lnTo>
                  <a:cubicBezTo>
                    <a:pt x="582638" y="0"/>
                    <a:pt x="606360" y="13643"/>
                    <a:pt x="619262" y="35819"/>
                  </a:cubicBezTo>
                  <a:lnTo>
                    <a:pt x="780782" y="313431"/>
                  </a:lnTo>
                  <a:cubicBezTo>
                    <a:pt x="793664" y="335573"/>
                    <a:pt x="793664" y="362927"/>
                    <a:pt x="780782" y="385069"/>
                  </a:cubicBezTo>
                  <a:close/>
                </a:path>
              </a:pathLst>
            </a:custGeom>
            <a:blipFill>
              <a:blip r:embed="rId8"/>
              <a:stretch>
                <a:fillRect l="-16276" t="0" r="-16276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22" id="22"/>
          <p:cNvGrpSpPr/>
          <p:nvPr/>
        </p:nvGrpSpPr>
        <p:grpSpPr>
          <a:xfrm rot="-1811999">
            <a:off x="12353404" y="-1815988"/>
            <a:ext cx="1790894" cy="3899712"/>
            <a:chOff x="0" y="0"/>
            <a:chExt cx="471676" cy="102708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71676" cy="1027084"/>
            </a:xfrm>
            <a:custGeom>
              <a:avLst/>
              <a:gdLst/>
              <a:ahLst/>
              <a:cxnLst/>
              <a:rect r="r" b="b" t="t" l="l"/>
              <a:pathLst>
                <a:path h="1027084" w="471676">
                  <a:moveTo>
                    <a:pt x="0" y="0"/>
                  </a:moveTo>
                  <a:lnTo>
                    <a:pt x="471676" y="0"/>
                  </a:lnTo>
                  <a:lnTo>
                    <a:pt x="471676" y="1027084"/>
                  </a:lnTo>
                  <a:lnTo>
                    <a:pt x="0" y="102708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471676" cy="1074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666422" y="7120930"/>
            <a:ext cx="777876" cy="915148"/>
          </a:xfrm>
          <a:custGeom>
            <a:avLst/>
            <a:gdLst/>
            <a:ahLst/>
            <a:cxnLst/>
            <a:rect r="r" b="b" t="t" l="l"/>
            <a:pathLst>
              <a:path h="915148" w="777876">
                <a:moveTo>
                  <a:pt x="0" y="0"/>
                </a:moveTo>
                <a:lnTo>
                  <a:pt x="777876" y="0"/>
                </a:lnTo>
                <a:lnTo>
                  <a:pt x="777876" y="915148"/>
                </a:lnTo>
                <a:lnTo>
                  <a:pt x="0" y="9151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66422" y="8170152"/>
            <a:ext cx="777876" cy="777876"/>
          </a:xfrm>
          <a:custGeom>
            <a:avLst/>
            <a:gdLst/>
            <a:ahLst/>
            <a:cxnLst/>
            <a:rect r="r" b="b" t="t" l="l"/>
            <a:pathLst>
              <a:path h="777876" w="777876">
                <a:moveTo>
                  <a:pt x="0" y="0"/>
                </a:moveTo>
                <a:lnTo>
                  <a:pt x="777876" y="0"/>
                </a:lnTo>
                <a:lnTo>
                  <a:pt x="777876" y="777875"/>
                </a:lnTo>
                <a:lnTo>
                  <a:pt x="0" y="7778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28700" y="1488326"/>
            <a:ext cx="5961320" cy="1400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440"/>
              </a:lnSpc>
              <a:spcBef>
                <a:spcPct val="0"/>
              </a:spcBef>
            </a:pPr>
            <a:r>
              <a:rPr lang="en-US" b="true" sz="8171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THANK</a:t>
            </a:r>
            <a:r>
              <a:rPr lang="en-US" b="true" sz="8171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 YOU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2972614"/>
            <a:ext cx="7894921" cy="1100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40"/>
              </a:lnSpc>
              <a:spcBef>
                <a:spcPct val="0"/>
              </a:spcBef>
            </a:pPr>
            <a:r>
              <a:rPr lang="en-US" b="true" sz="3171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BUILD</a:t>
            </a:r>
            <a:r>
              <a:rPr lang="en-US" b="true" sz="3171" strike="noStrike" u="none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ING </a:t>
            </a:r>
            <a:r>
              <a:rPr lang="en-US" b="true" sz="3171" strike="noStrike" u="none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THE FUTURE OF </a:t>
            </a:r>
            <a:r>
              <a:rPr lang="en-US" b="true" sz="3171" strike="noStrike" u="none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HEALTHCARE WITH AI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28700" y="4416050"/>
            <a:ext cx="8809522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Empowering hospitals with intelligent automation, predictive insights, and connected operations through Microsoft Dynamics 365.</a:t>
            </a:r>
          </a:p>
          <a:p>
            <a:pPr algn="l">
              <a:lnSpc>
                <a:spcPts val="3000"/>
              </a:lnSpc>
            </a:pP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Let's Transform Healthcare Together.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1636378" y="7318539"/>
            <a:ext cx="474596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www.websynergies.com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636378" y="8330490"/>
            <a:ext cx="474596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sales@websynergies.com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630016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7366454"/>
            <a:ext cx="1721332" cy="1479270"/>
            <a:chOff x="0" y="0"/>
            <a:chExt cx="812800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132" y="0"/>
              <a:ext cx="788536" cy="698500"/>
            </a:xfrm>
            <a:custGeom>
              <a:avLst/>
              <a:gdLst/>
              <a:ahLst/>
              <a:cxnLst/>
              <a:rect r="r" b="b" t="t" l="l"/>
              <a:pathLst>
                <a:path h="698500" w="788536">
                  <a:moveTo>
                    <a:pt x="778050" y="388125"/>
                  </a:moveTo>
                  <a:lnTo>
                    <a:pt x="620086" y="659625"/>
                  </a:lnTo>
                  <a:cubicBezTo>
                    <a:pt x="606083" y="683693"/>
                    <a:pt x="580338" y="698500"/>
                    <a:pt x="552492" y="698500"/>
                  </a:cubicBezTo>
                  <a:lnTo>
                    <a:pt x="236044" y="698500"/>
                  </a:lnTo>
                  <a:cubicBezTo>
                    <a:pt x="208198" y="698500"/>
                    <a:pt x="182453" y="683693"/>
                    <a:pt x="168450" y="659625"/>
                  </a:cubicBezTo>
                  <a:lnTo>
                    <a:pt x="10486" y="388125"/>
                  </a:lnTo>
                  <a:cubicBezTo>
                    <a:pt x="-3495" y="364094"/>
                    <a:pt x="-3495" y="334406"/>
                    <a:pt x="10486" y="310375"/>
                  </a:cubicBezTo>
                  <a:lnTo>
                    <a:pt x="168450" y="38875"/>
                  </a:lnTo>
                  <a:cubicBezTo>
                    <a:pt x="182453" y="14807"/>
                    <a:pt x="208198" y="0"/>
                    <a:pt x="236044" y="0"/>
                  </a:cubicBezTo>
                  <a:lnTo>
                    <a:pt x="552492" y="0"/>
                  </a:lnTo>
                  <a:cubicBezTo>
                    <a:pt x="580338" y="0"/>
                    <a:pt x="606083" y="14807"/>
                    <a:pt x="620086" y="38875"/>
                  </a:cubicBezTo>
                  <a:lnTo>
                    <a:pt x="778050" y="310375"/>
                  </a:lnTo>
                  <a:cubicBezTo>
                    <a:pt x="792031" y="334406"/>
                    <a:pt x="792031" y="364094"/>
                    <a:pt x="778050" y="3881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0">
            <a:off x="13570838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10287000"/>
                </a:moveTo>
                <a:lnTo>
                  <a:pt x="6146482" y="10287000"/>
                </a:lnTo>
                <a:lnTo>
                  <a:pt x="6146482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-1811999">
            <a:off x="12291356" y="-1525476"/>
            <a:ext cx="1905410" cy="4809479"/>
            <a:chOff x="0" y="0"/>
            <a:chExt cx="501836" cy="126669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01836" cy="1266694"/>
            </a:xfrm>
            <a:custGeom>
              <a:avLst/>
              <a:gdLst/>
              <a:ahLst/>
              <a:cxnLst/>
              <a:rect r="r" b="b" t="t" l="l"/>
              <a:pathLst>
                <a:path h="1266694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266694"/>
                  </a:lnTo>
                  <a:lnTo>
                    <a:pt x="0" y="126669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501836" cy="1314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477462" y="7694185"/>
            <a:ext cx="823809" cy="823809"/>
          </a:xfrm>
          <a:custGeom>
            <a:avLst/>
            <a:gdLst/>
            <a:ahLst/>
            <a:cxnLst/>
            <a:rect r="r" b="b" t="t" l="l"/>
            <a:pathLst>
              <a:path h="823809" w="823809">
                <a:moveTo>
                  <a:pt x="0" y="0"/>
                </a:moveTo>
                <a:lnTo>
                  <a:pt x="823809" y="0"/>
                </a:lnTo>
                <a:lnTo>
                  <a:pt x="823809" y="823809"/>
                </a:lnTo>
                <a:lnTo>
                  <a:pt x="0" y="82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2328252" y="1441276"/>
            <a:ext cx="5651331" cy="8876094"/>
            <a:chOff x="0" y="0"/>
            <a:chExt cx="875539" cy="137513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75539" cy="1375139"/>
            </a:xfrm>
            <a:custGeom>
              <a:avLst/>
              <a:gdLst/>
              <a:ahLst/>
              <a:cxnLst/>
              <a:rect r="r" b="b" t="t" l="l"/>
              <a:pathLst>
                <a:path h="1375139" w="875539">
                  <a:moveTo>
                    <a:pt x="0" y="0"/>
                  </a:moveTo>
                  <a:lnTo>
                    <a:pt x="875539" y="0"/>
                  </a:lnTo>
                  <a:lnTo>
                    <a:pt x="875539" y="1375139"/>
                  </a:lnTo>
                  <a:lnTo>
                    <a:pt x="0" y="1375139"/>
                  </a:lnTo>
                  <a:close/>
                </a:path>
              </a:pathLst>
            </a:custGeom>
            <a:blipFill>
              <a:blip r:embed="rId7"/>
              <a:stretch>
                <a:fillRect l="-96911" t="0" r="-96911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028700" y="1038225"/>
            <a:ext cx="11053775" cy="1911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52"/>
              </a:lnSpc>
            </a:pPr>
            <a:r>
              <a:rPr lang="en-US" sz="6400" b="true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HEALTHCARE CHALLENGES TODAY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5682" y="3181350"/>
            <a:ext cx="10182330" cy="4462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Hospitals face increasing operational pressure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Healthcare worker shortage projected to reach 11 million by 2030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Rising operational and labor costs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Increasing patient volumes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Disconnected healthcare systems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Long patient wait times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• Growing compliance requirements</a:t>
            </a:r>
          </a:p>
          <a:p>
            <a:pPr algn="just" marL="0" indent="0" lvl="0">
              <a:lnSpc>
                <a:spcPts val="391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914443" y="7675135"/>
            <a:ext cx="8050292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Result: Higher costs, staff burnout, and reduced operational efficiency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2682" y="4636523"/>
            <a:ext cx="18242636" cy="5873818"/>
            <a:chOff x="0" y="0"/>
            <a:chExt cx="4804645" cy="15470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1547014"/>
            </a:xfrm>
            <a:custGeom>
              <a:avLst/>
              <a:gdLst/>
              <a:ahLst/>
              <a:cxnLst/>
              <a:rect r="r" b="b" t="t" l="l"/>
              <a:pathLst>
                <a:path h="154701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1547014"/>
                  </a:lnTo>
                  <a:lnTo>
                    <a:pt x="0" y="154701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1594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453482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0"/>
                </a:moveTo>
                <a:lnTo>
                  <a:pt x="6146482" y="0"/>
                </a:lnTo>
                <a:lnTo>
                  <a:pt x="61464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323827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2" y="0"/>
                </a:lnTo>
                <a:lnTo>
                  <a:pt x="6554072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230245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3" y="0"/>
                </a:moveTo>
                <a:lnTo>
                  <a:pt x="0" y="0"/>
                </a:lnTo>
                <a:lnTo>
                  <a:pt x="0" y="575755"/>
                </a:lnTo>
                <a:lnTo>
                  <a:pt x="6554073" y="575755"/>
                </a:lnTo>
                <a:lnTo>
                  <a:pt x="6554073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-1274988" y="1529100"/>
            <a:ext cx="17246668" cy="2695312"/>
            <a:chOff x="0" y="0"/>
            <a:chExt cx="4469537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785" y="0"/>
              <a:ext cx="4463967" cy="698500"/>
            </a:xfrm>
            <a:custGeom>
              <a:avLst/>
              <a:gdLst/>
              <a:ahLst/>
              <a:cxnLst/>
              <a:rect r="r" b="b" t="t" l="l"/>
              <a:pathLst>
                <a:path h="698500" w="4463967">
                  <a:moveTo>
                    <a:pt x="4461560" y="358174"/>
                  </a:moveTo>
                  <a:lnTo>
                    <a:pt x="4268745" y="689576"/>
                  </a:lnTo>
                  <a:cubicBezTo>
                    <a:pt x="4265530" y="695101"/>
                    <a:pt x="4259620" y="698500"/>
                    <a:pt x="4253228" y="698500"/>
                  </a:cubicBezTo>
                  <a:lnTo>
                    <a:pt x="210740" y="698500"/>
                  </a:lnTo>
                  <a:cubicBezTo>
                    <a:pt x="204347" y="698500"/>
                    <a:pt x="198437" y="695101"/>
                    <a:pt x="195223" y="689576"/>
                  </a:cubicBezTo>
                  <a:lnTo>
                    <a:pt x="2407" y="358174"/>
                  </a:lnTo>
                  <a:cubicBezTo>
                    <a:pt x="-802" y="352658"/>
                    <a:pt x="-802" y="345842"/>
                    <a:pt x="2407" y="340326"/>
                  </a:cubicBezTo>
                  <a:lnTo>
                    <a:pt x="195223" y="8924"/>
                  </a:lnTo>
                  <a:cubicBezTo>
                    <a:pt x="198437" y="3399"/>
                    <a:pt x="204347" y="0"/>
                    <a:pt x="210740" y="0"/>
                  </a:cubicBezTo>
                  <a:lnTo>
                    <a:pt x="4253228" y="0"/>
                  </a:lnTo>
                  <a:cubicBezTo>
                    <a:pt x="4259620" y="0"/>
                    <a:pt x="4265530" y="3399"/>
                    <a:pt x="4268745" y="8924"/>
                  </a:cubicBezTo>
                  <a:lnTo>
                    <a:pt x="4461560" y="340326"/>
                  </a:lnTo>
                  <a:cubicBezTo>
                    <a:pt x="4464770" y="345842"/>
                    <a:pt x="4464770" y="352658"/>
                    <a:pt x="4461560" y="358174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47625"/>
              <a:ext cx="4240937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051382" y="5853944"/>
            <a:ext cx="406083" cy="406083"/>
          </a:xfrm>
          <a:custGeom>
            <a:avLst/>
            <a:gdLst/>
            <a:ahLst/>
            <a:cxnLst/>
            <a:rect r="r" b="b" t="t" l="l"/>
            <a:pathLst>
              <a:path h="406083" w="406083">
                <a:moveTo>
                  <a:pt x="0" y="0"/>
                </a:moveTo>
                <a:lnTo>
                  <a:pt x="406083" y="0"/>
                </a:lnTo>
                <a:lnTo>
                  <a:pt x="406083" y="406083"/>
                </a:lnTo>
                <a:lnTo>
                  <a:pt x="0" y="40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51382" y="6395654"/>
            <a:ext cx="406083" cy="406083"/>
          </a:xfrm>
          <a:custGeom>
            <a:avLst/>
            <a:gdLst/>
            <a:ahLst/>
            <a:cxnLst/>
            <a:rect r="r" b="b" t="t" l="l"/>
            <a:pathLst>
              <a:path h="406083" w="406083">
                <a:moveTo>
                  <a:pt x="0" y="0"/>
                </a:moveTo>
                <a:lnTo>
                  <a:pt x="406083" y="0"/>
                </a:lnTo>
                <a:lnTo>
                  <a:pt x="406083" y="406083"/>
                </a:lnTo>
                <a:lnTo>
                  <a:pt x="0" y="40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48284" y="2261185"/>
            <a:ext cx="13371743" cy="109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WHY AI IS BECOMING ESSENTIAL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051382" y="6937364"/>
            <a:ext cx="406083" cy="406083"/>
          </a:xfrm>
          <a:custGeom>
            <a:avLst/>
            <a:gdLst/>
            <a:ahLst/>
            <a:cxnLst/>
            <a:rect r="r" b="b" t="t" l="l"/>
            <a:pathLst>
              <a:path h="406083" w="406083">
                <a:moveTo>
                  <a:pt x="0" y="0"/>
                </a:moveTo>
                <a:lnTo>
                  <a:pt x="406083" y="0"/>
                </a:lnTo>
                <a:lnTo>
                  <a:pt x="406083" y="406083"/>
                </a:lnTo>
                <a:lnTo>
                  <a:pt x="0" y="40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1811999">
            <a:off x="16852462" y="6420545"/>
            <a:ext cx="2832033" cy="5266520"/>
            <a:chOff x="0" y="0"/>
            <a:chExt cx="745885" cy="138706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45885" cy="1387067"/>
            </a:xfrm>
            <a:custGeom>
              <a:avLst/>
              <a:gdLst/>
              <a:ahLst/>
              <a:cxnLst/>
              <a:rect r="r" b="b" t="t" l="l"/>
              <a:pathLst>
                <a:path h="1387067" w="745885">
                  <a:moveTo>
                    <a:pt x="0" y="0"/>
                  </a:moveTo>
                  <a:lnTo>
                    <a:pt x="745885" y="0"/>
                  </a:lnTo>
                  <a:lnTo>
                    <a:pt x="745885" y="1387067"/>
                  </a:lnTo>
                  <a:lnTo>
                    <a:pt x="0" y="1387067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745885" cy="143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1811999">
            <a:off x="16882664" y="3382205"/>
            <a:ext cx="2415496" cy="4754985"/>
            <a:chOff x="0" y="0"/>
            <a:chExt cx="636180" cy="125234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6180" cy="1252342"/>
            </a:xfrm>
            <a:custGeom>
              <a:avLst/>
              <a:gdLst/>
              <a:ahLst/>
              <a:cxnLst/>
              <a:rect r="r" b="b" t="t" l="l"/>
              <a:pathLst>
                <a:path h="1252342" w="636180">
                  <a:moveTo>
                    <a:pt x="0" y="0"/>
                  </a:moveTo>
                  <a:lnTo>
                    <a:pt x="636180" y="0"/>
                  </a:lnTo>
                  <a:lnTo>
                    <a:pt x="636180" y="1252342"/>
                  </a:lnTo>
                  <a:lnTo>
                    <a:pt x="0" y="1252342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636180" cy="12999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272030" y="1108175"/>
            <a:ext cx="6509387" cy="5931679"/>
            <a:chOff x="0" y="0"/>
            <a:chExt cx="883927" cy="80547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2677255" y="1529100"/>
            <a:ext cx="5922709" cy="5089828"/>
            <a:chOff x="0" y="0"/>
            <a:chExt cx="812800" cy="6985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4456" y="0"/>
              <a:ext cx="783887" cy="698500"/>
            </a:xfrm>
            <a:custGeom>
              <a:avLst/>
              <a:gdLst/>
              <a:ahLst/>
              <a:cxnLst/>
              <a:rect r="r" b="b" t="t" l="l"/>
              <a:pathLst>
                <a:path h="698500" w="783887">
                  <a:moveTo>
                    <a:pt x="771392" y="395573"/>
                  </a:moveTo>
                  <a:lnTo>
                    <a:pt x="622096" y="652177"/>
                  </a:lnTo>
                  <a:cubicBezTo>
                    <a:pt x="605409" y="680856"/>
                    <a:pt x="574731" y="698500"/>
                    <a:pt x="541551" y="698500"/>
                  </a:cubicBezTo>
                  <a:lnTo>
                    <a:pt x="242338" y="698500"/>
                  </a:lnTo>
                  <a:cubicBezTo>
                    <a:pt x="209157" y="698500"/>
                    <a:pt x="178479" y="680856"/>
                    <a:pt x="161792" y="652177"/>
                  </a:cubicBezTo>
                  <a:lnTo>
                    <a:pt x="12496" y="395573"/>
                  </a:lnTo>
                  <a:cubicBezTo>
                    <a:pt x="-4165" y="366938"/>
                    <a:pt x="-4165" y="331562"/>
                    <a:pt x="12496" y="302927"/>
                  </a:cubicBezTo>
                  <a:lnTo>
                    <a:pt x="161792" y="46323"/>
                  </a:lnTo>
                  <a:cubicBezTo>
                    <a:pt x="178479" y="17644"/>
                    <a:pt x="209157" y="0"/>
                    <a:pt x="242338" y="0"/>
                  </a:cubicBezTo>
                  <a:lnTo>
                    <a:pt x="541551" y="0"/>
                  </a:lnTo>
                  <a:cubicBezTo>
                    <a:pt x="574731" y="0"/>
                    <a:pt x="605409" y="17644"/>
                    <a:pt x="622096" y="46323"/>
                  </a:cubicBezTo>
                  <a:lnTo>
                    <a:pt x="771392" y="302927"/>
                  </a:lnTo>
                  <a:cubicBezTo>
                    <a:pt x="788053" y="331562"/>
                    <a:pt x="788053" y="366938"/>
                    <a:pt x="771392" y="395573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6" id="26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931478" y="1747573"/>
            <a:ext cx="5414263" cy="4652882"/>
            <a:chOff x="0" y="0"/>
            <a:chExt cx="812800" cy="6985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1571" y="0"/>
              <a:ext cx="789658" cy="698500"/>
            </a:xfrm>
            <a:custGeom>
              <a:avLst/>
              <a:gdLst/>
              <a:ahLst/>
              <a:cxnLst/>
              <a:rect r="r" b="b" t="t" l="l"/>
              <a:pathLst>
                <a:path h="698500" w="789658">
                  <a:moveTo>
                    <a:pt x="779656" y="386328"/>
                  </a:moveTo>
                  <a:lnTo>
                    <a:pt x="619602" y="661422"/>
                  </a:lnTo>
                  <a:cubicBezTo>
                    <a:pt x="606246" y="684378"/>
                    <a:pt x="581690" y="698500"/>
                    <a:pt x="555132" y="698500"/>
                  </a:cubicBezTo>
                  <a:lnTo>
                    <a:pt x="234526" y="698500"/>
                  </a:lnTo>
                  <a:cubicBezTo>
                    <a:pt x="207968" y="698500"/>
                    <a:pt x="183412" y="684378"/>
                    <a:pt x="170056" y="661422"/>
                  </a:cubicBezTo>
                  <a:lnTo>
                    <a:pt x="10002" y="386328"/>
                  </a:lnTo>
                  <a:cubicBezTo>
                    <a:pt x="-3334" y="363408"/>
                    <a:pt x="-3334" y="335092"/>
                    <a:pt x="10002" y="312172"/>
                  </a:cubicBezTo>
                  <a:lnTo>
                    <a:pt x="170056" y="37078"/>
                  </a:lnTo>
                  <a:cubicBezTo>
                    <a:pt x="183412" y="14122"/>
                    <a:pt x="207968" y="0"/>
                    <a:pt x="234526" y="0"/>
                  </a:cubicBezTo>
                  <a:lnTo>
                    <a:pt x="555132" y="0"/>
                  </a:lnTo>
                  <a:cubicBezTo>
                    <a:pt x="581690" y="0"/>
                    <a:pt x="606246" y="14122"/>
                    <a:pt x="619602" y="37078"/>
                  </a:cubicBezTo>
                  <a:lnTo>
                    <a:pt x="779656" y="312172"/>
                  </a:lnTo>
                  <a:cubicBezTo>
                    <a:pt x="792992" y="335092"/>
                    <a:pt x="792992" y="363408"/>
                    <a:pt x="779656" y="386328"/>
                  </a:cubicBezTo>
                  <a:close/>
                </a:path>
              </a:pathLst>
            </a:custGeom>
            <a:blipFill>
              <a:blip r:embed="rId9"/>
              <a:stretch>
                <a:fillRect l="-24304" t="0" r="-12306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29" id="29"/>
          <p:cNvGrpSpPr/>
          <p:nvPr/>
        </p:nvGrpSpPr>
        <p:grpSpPr>
          <a:xfrm rot="1811999">
            <a:off x="10954746" y="6134194"/>
            <a:ext cx="2832033" cy="5573717"/>
            <a:chOff x="0" y="0"/>
            <a:chExt cx="745885" cy="14679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45885" cy="1467975"/>
            </a:xfrm>
            <a:custGeom>
              <a:avLst/>
              <a:gdLst/>
              <a:ahLst/>
              <a:cxnLst/>
              <a:rect r="r" b="b" t="t" l="l"/>
              <a:pathLst>
                <a:path h="1467975" w="745885">
                  <a:moveTo>
                    <a:pt x="0" y="0"/>
                  </a:moveTo>
                  <a:lnTo>
                    <a:pt x="745885" y="0"/>
                  </a:lnTo>
                  <a:lnTo>
                    <a:pt x="745885" y="1467975"/>
                  </a:lnTo>
                  <a:lnTo>
                    <a:pt x="0" y="1467975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745885" cy="1515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277435" y="5328314"/>
            <a:ext cx="4857797" cy="4426668"/>
            <a:chOff x="0" y="0"/>
            <a:chExt cx="883927" cy="80547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1562008" y="5641960"/>
            <a:ext cx="4288651" cy="3685560"/>
            <a:chOff x="0" y="0"/>
            <a:chExt cx="812800" cy="6985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10713" y="0"/>
              <a:ext cx="791375" cy="698500"/>
            </a:xfrm>
            <a:custGeom>
              <a:avLst/>
              <a:gdLst/>
              <a:ahLst/>
              <a:cxnLst/>
              <a:rect r="r" b="b" t="t" l="l"/>
              <a:pathLst>
                <a:path h="698500" w="791375">
                  <a:moveTo>
                    <a:pt x="782115" y="383577"/>
                  </a:moveTo>
                  <a:lnTo>
                    <a:pt x="618859" y="664173"/>
                  </a:lnTo>
                  <a:cubicBezTo>
                    <a:pt x="606494" y="685426"/>
                    <a:pt x="583761" y="698500"/>
                    <a:pt x="559172" y="698500"/>
                  </a:cubicBezTo>
                  <a:lnTo>
                    <a:pt x="232202" y="698500"/>
                  </a:lnTo>
                  <a:cubicBezTo>
                    <a:pt x="207613" y="698500"/>
                    <a:pt x="184880" y="685426"/>
                    <a:pt x="172515" y="664173"/>
                  </a:cubicBezTo>
                  <a:lnTo>
                    <a:pt x="9259" y="383577"/>
                  </a:lnTo>
                  <a:cubicBezTo>
                    <a:pt x="-3087" y="362358"/>
                    <a:pt x="-3087" y="336142"/>
                    <a:pt x="9259" y="314923"/>
                  </a:cubicBezTo>
                  <a:lnTo>
                    <a:pt x="172515" y="34327"/>
                  </a:lnTo>
                  <a:cubicBezTo>
                    <a:pt x="184880" y="13075"/>
                    <a:pt x="207613" y="0"/>
                    <a:pt x="232202" y="0"/>
                  </a:cubicBezTo>
                  <a:lnTo>
                    <a:pt x="559172" y="0"/>
                  </a:lnTo>
                  <a:cubicBezTo>
                    <a:pt x="583761" y="0"/>
                    <a:pt x="606494" y="13075"/>
                    <a:pt x="618859" y="34327"/>
                  </a:cubicBezTo>
                  <a:lnTo>
                    <a:pt x="782115" y="314923"/>
                  </a:lnTo>
                  <a:cubicBezTo>
                    <a:pt x="794461" y="336142"/>
                    <a:pt x="794461" y="362358"/>
                    <a:pt x="782115" y="383577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6" id="36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774058" y="5824190"/>
            <a:ext cx="3864552" cy="3321099"/>
            <a:chOff x="0" y="0"/>
            <a:chExt cx="812800" cy="6985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9727" y="0"/>
              <a:ext cx="793346" cy="698500"/>
            </a:xfrm>
            <a:custGeom>
              <a:avLst/>
              <a:gdLst/>
              <a:ahLst/>
              <a:cxnLst/>
              <a:rect r="r" b="b" t="t" l="l"/>
              <a:pathLst>
                <a:path h="698500" w="793346">
                  <a:moveTo>
                    <a:pt x="784939" y="380418"/>
                  </a:moveTo>
                  <a:lnTo>
                    <a:pt x="618007" y="667332"/>
                  </a:lnTo>
                  <a:cubicBezTo>
                    <a:pt x="606780" y="686629"/>
                    <a:pt x="586139" y="698500"/>
                    <a:pt x="563813" y="698500"/>
                  </a:cubicBezTo>
                  <a:lnTo>
                    <a:pt x="229533" y="698500"/>
                  </a:lnTo>
                  <a:cubicBezTo>
                    <a:pt x="207207" y="698500"/>
                    <a:pt x="186566" y="686629"/>
                    <a:pt x="175339" y="667332"/>
                  </a:cubicBezTo>
                  <a:lnTo>
                    <a:pt x="8407" y="380418"/>
                  </a:lnTo>
                  <a:cubicBezTo>
                    <a:pt x="-2803" y="361151"/>
                    <a:pt x="-2803" y="337349"/>
                    <a:pt x="8407" y="318082"/>
                  </a:cubicBezTo>
                  <a:lnTo>
                    <a:pt x="175339" y="31168"/>
                  </a:lnTo>
                  <a:cubicBezTo>
                    <a:pt x="186566" y="11871"/>
                    <a:pt x="207207" y="0"/>
                    <a:pt x="229533" y="0"/>
                  </a:cubicBezTo>
                  <a:lnTo>
                    <a:pt x="563813" y="0"/>
                  </a:lnTo>
                  <a:cubicBezTo>
                    <a:pt x="586139" y="0"/>
                    <a:pt x="606780" y="11871"/>
                    <a:pt x="618007" y="31168"/>
                  </a:cubicBezTo>
                  <a:lnTo>
                    <a:pt x="784939" y="318082"/>
                  </a:lnTo>
                  <a:cubicBezTo>
                    <a:pt x="796149" y="337349"/>
                    <a:pt x="796149" y="361151"/>
                    <a:pt x="784939" y="380418"/>
                  </a:cubicBezTo>
                  <a:close/>
                </a:path>
              </a:pathLst>
            </a:custGeom>
            <a:blipFill>
              <a:blip r:embed="rId10"/>
              <a:stretch>
                <a:fillRect l="-28356" t="0" r="-28357" b="0"/>
              </a:stretch>
            </a:blipFill>
            <a:ln w="14287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39" id="39"/>
          <p:cNvSpPr/>
          <p:nvPr/>
        </p:nvSpPr>
        <p:spPr>
          <a:xfrm flipH="false" flipV="false" rot="0">
            <a:off x="9276736" y="9301443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1028700" y="4750823"/>
            <a:ext cx="9699376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Healthcare generates enormous amounts of data every day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574677" y="5828386"/>
            <a:ext cx="9334196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80% of healthcare data remains siloed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574677" y="6370096"/>
            <a:ext cx="9245705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Manual decision-making slows response times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74677" y="6911805"/>
            <a:ext cx="6082160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Resource allocation remains reactive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1051382" y="7489814"/>
            <a:ext cx="406083" cy="406083"/>
          </a:xfrm>
          <a:custGeom>
            <a:avLst/>
            <a:gdLst/>
            <a:ahLst/>
            <a:cxnLst/>
            <a:rect r="r" b="b" t="t" l="l"/>
            <a:pathLst>
              <a:path h="406083" w="406083">
                <a:moveTo>
                  <a:pt x="0" y="0"/>
                </a:moveTo>
                <a:lnTo>
                  <a:pt x="406083" y="0"/>
                </a:lnTo>
                <a:lnTo>
                  <a:pt x="406083" y="406083"/>
                </a:lnTo>
                <a:lnTo>
                  <a:pt x="0" y="40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1574677" y="7464255"/>
            <a:ext cx="9334196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Staffing and capacity planning are increasingly complex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28700" y="8220805"/>
            <a:ext cx="9699376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AI enables hospitals to move from reactive operations to predictive decision-making.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5244531"/>
            <a:ext cx="9699376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Challenges:</a:t>
            </a:r>
          </a:p>
        </p:txBody>
      </p:sp>
      <p:sp>
        <p:nvSpPr>
          <p:cNvPr name="Freeform 48" id="48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2682" y="1768720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true" rot="0">
            <a:off x="13570838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10287000"/>
                </a:moveTo>
                <a:lnTo>
                  <a:pt x="6146482" y="10287000"/>
                </a:lnTo>
                <a:lnTo>
                  <a:pt x="6146482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811999">
            <a:off x="12291356" y="-1525476"/>
            <a:ext cx="1905410" cy="4809479"/>
            <a:chOff x="0" y="0"/>
            <a:chExt cx="501836" cy="126669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01836" cy="1266694"/>
            </a:xfrm>
            <a:custGeom>
              <a:avLst/>
              <a:gdLst/>
              <a:ahLst/>
              <a:cxnLst/>
              <a:rect r="r" b="b" t="t" l="l"/>
              <a:pathLst>
                <a:path h="1266694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266694"/>
                  </a:lnTo>
                  <a:lnTo>
                    <a:pt x="0" y="126669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501836" cy="1314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28700" y="5196430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40"/>
                </a:lnTo>
                <a:lnTo>
                  <a:pt x="0" y="31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5739974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40"/>
                </a:lnTo>
                <a:lnTo>
                  <a:pt x="0" y="31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1838017"/>
            <a:ext cx="12336572" cy="109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DYNAMICS 365 + AI OVERVIEW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028700" y="6283519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39"/>
                </a:lnTo>
                <a:lnTo>
                  <a:pt x="0" y="3132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28700" y="6827063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40"/>
                </a:lnTo>
                <a:lnTo>
                  <a:pt x="0" y="31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1527710" y="2138538"/>
            <a:ext cx="8189610" cy="7462782"/>
            <a:chOff x="0" y="0"/>
            <a:chExt cx="883927" cy="80547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2020682" y="2661020"/>
            <a:ext cx="7468006" cy="6417817"/>
            <a:chOff x="0" y="0"/>
            <a:chExt cx="812800" cy="6985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3982" y="0"/>
              <a:ext cx="784836" cy="698500"/>
            </a:xfrm>
            <a:custGeom>
              <a:avLst/>
              <a:gdLst/>
              <a:ahLst/>
              <a:cxnLst/>
              <a:rect r="r" b="b" t="t" l="l"/>
              <a:pathLst>
                <a:path h="698500" w="784836">
                  <a:moveTo>
                    <a:pt x="772751" y="394053"/>
                  </a:moveTo>
                  <a:lnTo>
                    <a:pt x="621685" y="653697"/>
                  </a:lnTo>
                  <a:cubicBezTo>
                    <a:pt x="605546" y="681436"/>
                    <a:pt x="575876" y="698500"/>
                    <a:pt x="543784" y="698500"/>
                  </a:cubicBezTo>
                  <a:lnTo>
                    <a:pt x="241052" y="698500"/>
                  </a:lnTo>
                  <a:cubicBezTo>
                    <a:pt x="208960" y="698500"/>
                    <a:pt x="179290" y="681436"/>
                    <a:pt x="163151" y="653697"/>
                  </a:cubicBezTo>
                  <a:lnTo>
                    <a:pt x="12085" y="394053"/>
                  </a:lnTo>
                  <a:cubicBezTo>
                    <a:pt x="-4029" y="366357"/>
                    <a:pt x="-4029" y="332143"/>
                    <a:pt x="12085" y="304447"/>
                  </a:cubicBezTo>
                  <a:lnTo>
                    <a:pt x="163151" y="44803"/>
                  </a:lnTo>
                  <a:cubicBezTo>
                    <a:pt x="179290" y="17064"/>
                    <a:pt x="208960" y="0"/>
                    <a:pt x="241052" y="0"/>
                  </a:cubicBezTo>
                  <a:lnTo>
                    <a:pt x="543784" y="0"/>
                  </a:lnTo>
                  <a:cubicBezTo>
                    <a:pt x="575876" y="0"/>
                    <a:pt x="605546" y="17064"/>
                    <a:pt x="621685" y="44803"/>
                  </a:cubicBezTo>
                  <a:lnTo>
                    <a:pt x="772751" y="304447"/>
                  </a:lnTo>
                  <a:cubicBezTo>
                    <a:pt x="788865" y="332143"/>
                    <a:pt x="788865" y="366357"/>
                    <a:pt x="772751" y="394053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341235" y="2936495"/>
            <a:ext cx="6826901" cy="5866868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2848" y="0"/>
              <a:ext cx="787105" cy="698500"/>
            </a:xfrm>
            <a:custGeom>
              <a:avLst/>
              <a:gdLst/>
              <a:ahLst/>
              <a:cxnLst/>
              <a:rect r="r" b="b" t="t" l="l"/>
              <a:pathLst>
                <a:path h="698500" w="787105">
                  <a:moveTo>
                    <a:pt x="776000" y="390418"/>
                  </a:moveTo>
                  <a:lnTo>
                    <a:pt x="620704" y="657332"/>
                  </a:lnTo>
                  <a:cubicBezTo>
                    <a:pt x="605875" y="682820"/>
                    <a:pt x="578611" y="698500"/>
                    <a:pt x="549123" y="698500"/>
                  </a:cubicBezTo>
                  <a:lnTo>
                    <a:pt x="237981" y="698500"/>
                  </a:lnTo>
                  <a:cubicBezTo>
                    <a:pt x="208493" y="698500"/>
                    <a:pt x="181229" y="682820"/>
                    <a:pt x="166400" y="657332"/>
                  </a:cubicBezTo>
                  <a:lnTo>
                    <a:pt x="11104" y="390418"/>
                  </a:lnTo>
                  <a:cubicBezTo>
                    <a:pt x="-3702" y="364970"/>
                    <a:pt x="-3702" y="333530"/>
                    <a:pt x="11104" y="308082"/>
                  </a:cubicBezTo>
                  <a:lnTo>
                    <a:pt x="166400" y="41168"/>
                  </a:lnTo>
                  <a:cubicBezTo>
                    <a:pt x="181229" y="15680"/>
                    <a:pt x="208493" y="0"/>
                    <a:pt x="237981" y="0"/>
                  </a:cubicBezTo>
                  <a:lnTo>
                    <a:pt x="549123" y="0"/>
                  </a:lnTo>
                  <a:cubicBezTo>
                    <a:pt x="578611" y="0"/>
                    <a:pt x="605875" y="15680"/>
                    <a:pt x="620704" y="41168"/>
                  </a:cubicBezTo>
                  <a:lnTo>
                    <a:pt x="776000" y="308082"/>
                  </a:lnTo>
                  <a:cubicBezTo>
                    <a:pt x="790806" y="333530"/>
                    <a:pt x="790806" y="364970"/>
                    <a:pt x="776000" y="390418"/>
                  </a:cubicBezTo>
                  <a:close/>
                </a:path>
              </a:pathLst>
            </a:custGeom>
            <a:blipFill>
              <a:blip r:embed="rId8"/>
              <a:stretch>
                <a:fillRect l="-16536" t="0" r="-16536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22" id="22"/>
          <p:cNvGrpSpPr/>
          <p:nvPr/>
        </p:nvGrpSpPr>
        <p:grpSpPr>
          <a:xfrm rot="-1811999">
            <a:off x="17123641" y="-1423533"/>
            <a:ext cx="1905410" cy="3307282"/>
            <a:chOff x="0" y="0"/>
            <a:chExt cx="501836" cy="87105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01836" cy="871054"/>
            </a:xfrm>
            <a:custGeom>
              <a:avLst/>
              <a:gdLst/>
              <a:ahLst/>
              <a:cxnLst/>
              <a:rect r="r" b="b" t="t" l="l"/>
              <a:pathLst>
                <a:path h="871054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871054"/>
                  </a:lnTo>
                  <a:lnTo>
                    <a:pt x="0" y="87105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501836" cy="9186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2514367" y="8919095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028700" y="3620722"/>
            <a:ext cx="10182330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Creating an Intelligent Healthcare Ecosystem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03650" y="5124450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Patient Data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03650" y="5667994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Clinical Operations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03650" y="6211539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Workforce Management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03650" y="6755083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Financial Systems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1028700" y="7360463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40"/>
                </a:lnTo>
                <a:lnTo>
                  <a:pt x="0" y="31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503650" y="7288483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Resource Planning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1051382" y="7936132"/>
            <a:ext cx="313240" cy="313240"/>
          </a:xfrm>
          <a:custGeom>
            <a:avLst/>
            <a:gdLst/>
            <a:ahLst/>
            <a:cxnLst/>
            <a:rect r="r" b="b" t="t" l="l"/>
            <a:pathLst>
              <a:path h="313240" w="313240">
                <a:moveTo>
                  <a:pt x="0" y="0"/>
                </a:moveTo>
                <a:lnTo>
                  <a:pt x="313240" y="0"/>
                </a:lnTo>
                <a:lnTo>
                  <a:pt x="313240" y="313240"/>
                </a:lnTo>
                <a:lnTo>
                  <a:pt x="0" y="31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1526332" y="7864152"/>
            <a:ext cx="108375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Compliance Monitoring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28700" y="8950002"/>
            <a:ext cx="9211521" cy="500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Delivering a single source of operational intelligence.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4372586"/>
            <a:ext cx="10182330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Dynamics 365 connects: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1099093" y="0"/>
            <a:ext cx="7018157" cy="11745869"/>
          </a:xfrm>
          <a:custGeom>
            <a:avLst/>
            <a:gdLst/>
            <a:ahLst/>
            <a:cxnLst/>
            <a:rect r="r" b="b" t="t" l="l"/>
            <a:pathLst>
              <a:path h="11745869" w="7018157">
                <a:moveTo>
                  <a:pt x="7018157" y="0"/>
                </a:moveTo>
                <a:lnTo>
                  <a:pt x="0" y="0"/>
                </a:lnTo>
                <a:lnTo>
                  <a:pt x="0" y="11745869"/>
                </a:lnTo>
                <a:lnTo>
                  <a:pt x="7018157" y="11745869"/>
                </a:lnTo>
                <a:lnTo>
                  <a:pt x="701815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1811999">
            <a:off x="2383598" y="3981573"/>
            <a:ext cx="2988112" cy="8276091"/>
            <a:chOff x="0" y="0"/>
            <a:chExt cx="786992" cy="217971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86992" cy="2179711"/>
            </a:xfrm>
            <a:custGeom>
              <a:avLst/>
              <a:gdLst/>
              <a:ahLst/>
              <a:cxnLst/>
              <a:rect r="r" b="b" t="t" l="l"/>
              <a:pathLst>
                <a:path h="2179711" w="786992">
                  <a:moveTo>
                    <a:pt x="0" y="0"/>
                  </a:moveTo>
                  <a:lnTo>
                    <a:pt x="786992" y="0"/>
                  </a:lnTo>
                  <a:lnTo>
                    <a:pt x="786992" y="2179711"/>
                  </a:lnTo>
                  <a:lnTo>
                    <a:pt x="0" y="2179711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786992" cy="22273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775650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2" y="0"/>
                </a:lnTo>
                <a:lnTo>
                  <a:pt x="6554072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12329722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3" y="0"/>
                </a:moveTo>
                <a:lnTo>
                  <a:pt x="0" y="0"/>
                </a:lnTo>
                <a:lnTo>
                  <a:pt x="0" y="575755"/>
                </a:lnTo>
                <a:lnTo>
                  <a:pt x="6554073" y="575755"/>
                </a:lnTo>
                <a:lnTo>
                  <a:pt x="6554073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3152139" y="1529100"/>
            <a:ext cx="19570743" cy="2695312"/>
            <a:chOff x="0" y="0"/>
            <a:chExt cx="5071830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454" y="0"/>
              <a:ext cx="5066921" cy="698500"/>
            </a:xfrm>
            <a:custGeom>
              <a:avLst/>
              <a:gdLst/>
              <a:ahLst/>
              <a:cxnLst/>
              <a:rect r="r" b="b" t="t" l="l"/>
              <a:pathLst>
                <a:path h="698500" w="5066921">
                  <a:moveTo>
                    <a:pt x="5064800" y="357114"/>
                  </a:moveTo>
                  <a:lnTo>
                    <a:pt x="4870752" y="690636"/>
                  </a:lnTo>
                  <a:cubicBezTo>
                    <a:pt x="4867919" y="695505"/>
                    <a:pt x="4862711" y="698500"/>
                    <a:pt x="4857077" y="698500"/>
                  </a:cubicBezTo>
                  <a:lnTo>
                    <a:pt x="209844" y="698500"/>
                  </a:lnTo>
                  <a:cubicBezTo>
                    <a:pt x="204211" y="698500"/>
                    <a:pt x="199003" y="695505"/>
                    <a:pt x="196170" y="690636"/>
                  </a:cubicBezTo>
                  <a:lnTo>
                    <a:pt x="2122" y="357114"/>
                  </a:lnTo>
                  <a:cubicBezTo>
                    <a:pt x="-707" y="352253"/>
                    <a:pt x="-707" y="346247"/>
                    <a:pt x="2122" y="341386"/>
                  </a:cubicBezTo>
                  <a:lnTo>
                    <a:pt x="196170" y="7864"/>
                  </a:lnTo>
                  <a:cubicBezTo>
                    <a:pt x="199003" y="2995"/>
                    <a:pt x="204211" y="0"/>
                    <a:pt x="209844" y="0"/>
                  </a:cubicBezTo>
                  <a:lnTo>
                    <a:pt x="4857077" y="0"/>
                  </a:lnTo>
                  <a:cubicBezTo>
                    <a:pt x="4862711" y="0"/>
                    <a:pt x="4867919" y="2995"/>
                    <a:pt x="4870752" y="7864"/>
                  </a:cubicBezTo>
                  <a:lnTo>
                    <a:pt x="5064800" y="341386"/>
                  </a:lnTo>
                  <a:cubicBezTo>
                    <a:pt x="5067629" y="346247"/>
                    <a:pt x="5067629" y="352253"/>
                    <a:pt x="5064800" y="357114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47625"/>
              <a:ext cx="484323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1811999">
            <a:off x="2924949" y="5678618"/>
            <a:ext cx="1905410" cy="4809479"/>
            <a:chOff x="0" y="0"/>
            <a:chExt cx="501836" cy="126669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01836" cy="1266694"/>
            </a:xfrm>
            <a:custGeom>
              <a:avLst/>
              <a:gdLst/>
              <a:ahLst/>
              <a:cxnLst/>
              <a:rect r="r" b="b" t="t" l="l"/>
              <a:pathLst>
                <a:path h="1266694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266694"/>
                  </a:lnTo>
                  <a:lnTo>
                    <a:pt x="0" y="1266694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501836" cy="1314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610523" y="994340"/>
            <a:ext cx="6759231" cy="6159349"/>
            <a:chOff x="0" y="0"/>
            <a:chExt cx="883927" cy="80547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-192262" y="1529100"/>
            <a:ext cx="5922709" cy="5089828"/>
            <a:chOff x="0" y="0"/>
            <a:chExt cx="812800" cy="6985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3751" y="0"/>
              <a:ext cx="785298" cy="698500"/>
            </a:xfrm>
            <a:custGeom>
              <a:avLst/>
              <a:gdLst/>
              <a:ahLst/>
              <a:cxnLst/>
              <a:rect r="r" b="b" t="t" l="l"/>
              <a:pathLst>
                <a:path h="698500" w="785298">
                  <a:moveTo>
                    <a:pt x="773412" y="393314"/>
                  </a:moveTo>
                  <a:lnTo>
                    <a:pt x="621486" y="654436"/>
                  </a:lnTo>
                  <a:cubicBezTo>
                    <a:pt x="605614" y="681717"/>
                    <a:pt x="576432" y="698500"/>
                    <a:pt x="544870" y="698500"/>
                  </a:cubicBezTo>
                  <a:lnTo>
                    <a:pt x="240428" y="698500"/>
                  </a:lnTo>
                  <a:cubicBezTo>
                    <a:pt x="208866" y="698500"/>
                    <a:pt x="179684" y="681717"/>
                    <a:pt x="163812" y="654436"/>
                  </a:cubicBezTo>
                  <a:lnTo>
                    <a:pt x="11886" y="393314"/>
                  </a:lnTo>
                  <a:cubicBezTo>
                    <a:pt x="-3962" y="366075"/>
                    <a:pt x="-3962" y="332425"/>
                    <a:pt x="11886" y="305186"/>
                  </a:cubicBezTo>
                  <a:lnTo>
                    <a:pt x="163812" y="44064"/>
                  </a:lnTo>
                  <a:cubicBezTo>
                    <a:pt x="179684" y="16783"/>
                    <a:pt x="208866" y="0"/>
                    <a:pt x="240428" y="0"/>
                  </a:cubicBezTo>
                  <a:lnTo>
                    <a:pt x="544870" y="0"/>
                  </a:lnTo>
                  <a:cubicBezTo>
                    <a:pt x="576432" y="0"/>
                    <a:pt x="605614" y="16783"/>
                    <a:pt x="621486" y="44064"/>
                  </a:cubicBezTo>
                  <a:lnTo>
                    <a:pt x="773412" y="305186"/>
                  </a:lnTo>
                  <a:cubicBezTo>
                    <a:pt x="789260" y="332425"/>
                    <a:pt x="789260" y="366075"/>
                    <a:pt x="773412" y="393314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1961" y="1747573"/>
            <a:ext cx="5414263" cy="4652882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9643" y="0"/>
              <a:ext cx="793515" cy="698500"/>
            </a:xfrm>
            <a:custGeom>
              <a:avLst/>
              <a:gdLst/>
              <a:ahLst/>
              <a:cxnLst/>
              <a:rect r="r" b="b" t="t" l="l"/>
              <a:pathLst>
                <a:path h="698500" w="793515">
                  <a:moveTo>
                    <a:pt x="785180" y="380149"/>
                  </a:moveTo>
                  <a:lnTo>
                    <a:pt x="617934" y="667601"/>
                  </a:lnTo>
                  <a:cubicBezTo>
                    <a:pt x="606804" y="686731"/>
                    <a:pt x="586341" y="698500"/>
                    <a:pt x="564209" y="698500"/>
                  </a:cubicBezTo>
                  <a:lnTo>
                    <a:pt x="229305" y="698500"/>
                  </a:lnTo>
                  <a:cubicBezTo>
                    <a:pt x="207173" y="698500"/>
                    <a:pt x="186710" y="686731"/>
                    <a:pt x="175580" y="667601"/>
                  </a:cubicBezTo>
                  <a:lnTo>
                    <a:pt x="8334" y="380149"/>
                  </a:lnTo>
                  <a:cubicBezTo>
                    <a:pt x="-2779" y="361048"/>
                    <a:pt x="-2779" y="337452"/>
                    <a:pt x="8334" y="318351"/>
                  </a:cubicBezTo>
                  <a:lnTo>
                    <a:pt x="175580" y="30899"/>
                  </a:lnTo>
                  <a:cubicBezTo>
                    <a:pt x="186710" y="11769"/>
                    <a:pt x="207173" y="0"/>
                    <a:pt x="229305" y="0"/>
                  </a:cubicBezTo>
                  <a:lnTo>
                    <a:pt x="564209" y="0"/>
                  </a:lnTo>
                  <a:cubicBezTo>
                    <a:pt x="586341" y="0"/>
                    <a:pt x="606804" y="11769"/>
                    <a:pt x="617934" y="30899"/>
                  </a:cubicBezTo>
                  <a:lnTo>
                    <a:pt x="785180" y="318351"/>
                  </a:lnTo>
                  <a:cubicBezTo>
                    <a:pt x="796293" y="337452"/>
                    <a:pt x="796293" y="361048"/>
                    <a:pt x="785180" y="380149"/>
                  </a:cubicBezTo>
                  <a:close/>
                </a:path>
              </a:pathLst>
            </a:custGeom>
            <a:blipFill>
              <a:blip r:embed="rId7"/>
              <a:stretch>
                <a:fillRect l="-30823" t="0" r="-1215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530195" y="5041434"/>
            <a:ext cx="4516468" cy="4115631"/>
            <a:chOff x="0" y="0"/>
            <a:chExt cx="883927" cy="80547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769092" y="5363882"/>
            <a:ext cx="4038674" cy="3470736"/>
            <a:chOff x="0" y="0"/>
            <a:chExt cx="812800" cy="6985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6547" y="0"/>
              <a:ext cx="779707" cy="698500"/>
            </a:xfrm>
            <a:custGeom>
              <a:avLst/>
              <a:gdLst/>
              <a:ahLst/>
              <a:cxnLst/>
              <a:rect r="r" b="b" t="t" l="l"/>
              <a:pathLst>
                <a:path h="698500" w="779707">
                  <a:moveTo>
                    <a:pt x="765404" y="402271"/>
                  </a:moveTo>
                  <a:lnTo>
                    <a:pt x="623902" y="645479"/>
                  </a:lnTo>
                  <a:cubicBezTo>
                    <a:pt x="604803" y="678305"/>
                    <a:pt x="569689" y="698500"/>
                    <a:pt x="531711" y="698500"/>
                  </a:cubicBezTo>
                  <a:lnTo>
                    <a:pt x="247995" y="698500"/>
                  </a:lnTo>
                  <a:cubicBezTo>
                    <a:pt x="210017" y="698500"/>
                    <a:pt x="174903" y="678305"/>
                    <a:pt x="155804" y="645479"/>
                  </a:cubicBezTo>
                  <a:lnTo>
                    <a:pt x="14302" y="402271"/>
                  </a:lnTo>
                  <a:cubicBezTo>
                    <a:pt x="-4768" y="369496"/>
                    <a:pt x="-4768" y="329004"/>
                    <a:pt x="14302" y="296229"/>
                  </a:cubicBezTo>
                  <a:lnTo>
                    <a:pt x="155804" y="53021"/>
                  </a:lnTo>
                  <a:cubicBezTo>
                    <a:pt x="174903" y="20195"/>
                    <a:pt x="210017" y="0"/>
                    <a:pt x="247995" y="0"/>
                  </a:cubicBezTo>
                  <a:lnTo>
                    <a:pt x="531711" y="0"/>
                  </a:lnTo>
                  <a:cubicBezTo>
                    <a:pt x="569689" y="0"/>
                    <a:pt x="604803" y="20195"/>
                    <a:pt x="623902" y="53021"/>
                  </a:cubicBezTo>
                  <a:lnTo>
                    <a:pt x="765404" y="296229"/>
                  </a:lnTo>
                  <a:cubicBezTo>
                    <a:pt x="784474" y="329004"/>
                    <a:pt x="784474" y="369496"/>
                    <a:pt x="765404" y="402271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6" id="26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975198" y="5541004"/>
            <a:ext cx="3626463" cy="3116492"/>
            <a:chOff x="0" y="0"/>
            <a:chExt cx="812800" cy="6985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0941" y="0"/>
              <a:ext cx="790917" cy="698500"/>
            </a:xfrm>
            <a:custGeom>
              <a:avLst/>
              <a:gdLst/>
              <a:ahLst/>
              <a:cxnLst/>
              <a:rect r="r" b="b" t="t" l="l"/>
              <a:pathLst>
                <a:path h="698500" w="790917">
                  <a:moveTo>
                    <a:pt x="781461" y="384310"/>
                  </a:moveTo>
                  <a:lnTo>
                    <a:pt x="619057" y="663440"/>
                  </a:lnTo>
                  <a:cubicBezTo>
                    <a:pt x="606428" y="685147"/>
                    <a:pt x="583210" y="698500"/>
                    <a:pt x="558097" y="698500"/>
                  </a:cubicBezTo>
                  <a:lnTo>
                    <a:pt x="232821" y="698500"/>
                  </a:lnTo>
                  <a:cubicBezTo>
                    <a:pt x="207708" y="698500"/>
                    <a:pt x="184490" y="685147"/>
                    <a:pt x="171861" y="663440"/>
                  </a:cubicBezTo>
                  <a:lnTo>
                    <a:pt x="9457" y="384310"/>
                  </a:lnTo>
                  <a:cubicBezTo>
                    <a:pt x="-3152" y="362637"/>
                    <a:pt x="-3152" y="335863"/>
                    <a:pt x="9457" y="314190"/>
                  </a:cubicBezTo>
                  <a:lnTo>
                    <a:pt x="171861" y="35060"/>
                  </a:lnTo>
                  <a:cubicBezTo>
                    <a:pt x="184490" y="13353"/>
                    <a:pt x="207708" y="0"/>
                    <a:pt x="232821" y="0"/>
                  </a:cubicBezTo>
                  <a:lnTo>
                    <a:pt x="558097" y="0"/>
                  </a:lnTo>
                  <a:cubicBezTo>
                    <a:pt x="583210" y="0"/>
                    <a:pt x="606428" y="13353"/>
                    <a:pt x="619057" y="35060"/>
                  </a:cubicBezTo>
                  <a:lnTo>
                    <a:pt x="781461" y="314190"/>
                  </a:lnTo>
                  <a:cubicBezTo>
                    <a:pt x="794070" y="335863"/>
                    <a:pt x="794070" y="362637"/>
                    <a:pt x="781461" y="384310"/>
                  </a:cubicBezTo>
                  <a:close/>
                </a:path>
              </a:pathLst>
            </a:custGeom>
            <a:blipFill>
              <a:blip r:embed="rId8"/>
              <a:stretch>
                <a:fillRect l="-52646" t="0" r="-4358" b="0"/>
              </a:stretch>
            </a:blipFill>
            <a:ln w="1428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-1811999">
            <a:off x="-1164505" y="6610602"/>
            <a:ext cx="1905410" cy="4448032"/>
            <a:chOff x="0" y="0"/>
            <a:chExt cx="501836" cy="117149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01836" cy="1171498"/>
            </a:xfrm>
            <a:custGeom>
              <a:avLst/>
              <a:gdLst/>
              <a:ahLst/>
              <a:cxnLst/>
              <a:rect r="r" b="b" t="t" l="l"/>
              <a:pathLst>
                <a:path h="1171498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171498"/>
                  </a:lnTo>
                  <a:lnTo>
                    <a:pt x="0" y="1171498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501836" cy="1219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16529606" y="8109203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6"/>
                </a:lnTo>
                <a:lnTo>
                  <a:pt x="0" y="718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5775650" y="1757773"/>
            <a:ext cx="13687470" cy="2121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40"/>
              </a:lnSpc>
              <a:spcBef>
                <a:spcPct val="0"/>
              </a:spcBef>
            </a:pPr>
            <a:r>
              <a:rPr lang="en-US" b="true" sz="61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AI-POWERED ADMINISTRATIVE AUTOMATION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16093284" y="-313118"/>
            <a:ext cx="2194716" cy="2194716"/>
          </a:xfrm>
          <a:custGeom>
            <a:avLst/>
            <a:gdLst/>
            <a:ahLst/>
            <a:cxnLst/>
            <a:rect r="r" b="b" t="t" l="l"/>
            <a:pathLst>
              <a:path h="2194716" w="2194716">
                <a:moveTo>
                  <a:pt x="0" y="0"/>
                </a:moveTo>
                <a:lnTo>
                  <a:pt x="2194716" y="0"/>
                </a:lnTo>
                <a:lnTo>
                  <a:pt x="2194716" y="2194716"/>
                </a:lnTo>
                <a:lnTo>
                  <a:pt x="0" y="219471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7364748" y="4750823"/>
            <a:ext cx="9826881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Reduce Administrative Burden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364748" y="5684273"/>
            <a:ext cx="4651772" cy="348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AI automates: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Appointment scheduling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Patient registration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Documentation workflows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Billing and claims processing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Internal approvals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12568970" y="5608828"/>
            <a:ext cx="4321789" cy="2585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Benefits: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Faster operations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Reduced manual effort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Improved productivity</a:t>
            </a: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Better staff experience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886510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true" rot="0">
            <a:off x="16660751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10287000"/>
                </a:moveTo>
                <a:lnTo>
                  <a:pt x="6146482" y="10287000"/>
                </a:lnTo>
                <a:lnTo>
                  <a:pt x="6146482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true" rot="0">
            <a:off x="-4519233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6146482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6146482" y="0"/>
                </a:lnTo>
                <a:lnTo>
                  <a:pt x="6146482" y="102870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364729" y="904875"/>
            <a:ext cx="13558543" cy="2228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 SMART STAFFING &amp; RESOURCE ALLOCATION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7912" y="3489070"/>
            <a:ext cx="16472175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Optimize Workforce and Facility Utilization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364729" y="4471373"/>
            <a:ext cx="1234450" cy="1060856"/>
            <a:chOff x="0" y="0"/>
            <a:chExt cx="812800" cy="6985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917" y="0"/>
              <a:ext cx="778966" cy="698500"/>
            </a:xfrm>
            <a:custGeom>
              <a:avLst/>
              <a:gdLst/>
              <a:ahLst/>
              <a:cxnLst/>
              <a:rect r="r" b="b" t="t" l="l"/>
              <a:pathLst>
                <a:path h="698500" w="778966">
                  <a:moveTo>
                    <a:pt x="764344" y="403458"/>
                  </a:moveTo>
                  <a:lnTo>
                    <a:pt x="624222" y="644292"/>
                  </a:lnTo>
                  <a:cubicBezTo>
                    <a:pt x="604696" y="677853"/>
                    <a:pt x="568796" y="698500"/>
                    <a:pt x="529967" y="698500"/>
                  </a:cubicBezTo>
                  <a:lnTo>
                    <a:pt x="248999" y="698500"/>
                  </a:lnTo>
                  <a:cubicBezTo>
                    <a:pt x="210170" y="698500"/>
                    <a:pt x="174270" y="677853"/>
                    <a:pt x="154744" y="644292"/>
                  </a:cubicBezTo>
                  <a:lnTo>
                    <a:pt x="14622" y="403458"/>
                  </a:lnTo>
                  <a:cubicBezTo>
                    <a:pt x="-4874" y="369949"/>
                    <a:pt x="-4874" y="328551"/>
                    <a:pt x="14622" y="295042"/>
                  </a:cubicBezTo>
                  <a:lnTo>
                    <a:pt x="154744" y="54208"/>
                  </a:lnTo>
                  <a:cubicBezTo>
                    <a:pt x="174270" y="20647"/>
                    <a:pt x="210170" y="0"/>
                    <a:pt x="248999" y="0"/>
                  </a:cubicBezTo>
                  <a:lnTo>
                    <a:pt x="529967" y="0"/>
                  </a:lnTo>
                  <a:cubicBezTo>
                    <a:pt x="568796" y="0"/>
                    <a:pt x="604696" y="20647"/>
                    <a:pt x="624222" y="54208"/>
                  </a:cubicBezTo>
                  <a:lnTo>
                    <a:pt x="764344" y="295042"/>
                  </a:lnTo>
                  <a:cubicBezTo>
                    <a:pt x="783840" y="328551"/>
                    <a:pt x="783840" y="369949"/>
                    <a:pt x="764344" y="4034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014611" y="4471373"/>
            <a:ext cx="1234450" cy="1060856"/>
            <a:chOff x="0" y="0"/>
            <a:chExt cx="812800" cy="6985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917" y="0"/>
              <a:ext cx="778966" cy="698500"/>
            </a:xfrm>
            <a:custGeom>
              <a:avLst/>
              <a:gdLst/>
              <a:ahLst/>
              <a:cxnLst/>
              <a:rect r="r" b="b" t="t" l="l"/>
              <a:pathLst>
                <a:path h="698500" w="778966">
                  <a:moveTo>
                    <a:pt x="764344" y="403458"/>
                  </a:moveTo>
                  <a:lnTo>
                    <a:pt x="624222" y="644292"/>
                  </a:lnTo>
                  <a:cubicBezTo>
                    <a:pt x="604696" y="677853"/>
                    <a:pt x="568796" y="698500"/>
                    <a:pt x="529967" y="698500"/>
                  </a:cubicBezTo>
                  <a:lnTo>
                    <a:pt x="248999" y="698500"/>
                  </a:lnTo>
                  <a:cubicBezTo>
                    <a:pt x="210170" y="698500"/>
                    <a:pt x="174270" y="677853"/>
                    <a:pt x="154744" y="644292"/>
                  </a:cubicBezTo>
                  <a:lnTo>
                    <a:pt x="14622" y="403458"/>
                  </a:lnTo>
                  <a:cubicBezTo>
                    <a:pt x="-4874" y="369949"/>
                    <a:pt x="-4874" y="328551"/>
                    <a:pt x="14622" y="295042"/>
                  </a:cubicBezTo>
                  <a:lnTo>
                    <a:pt x="154744" y="54208"/>
                  </a:lnTo>
                  <a:cubicBezTo>
                    <a:pt x="174270" y="20647"/>
                    <a:pt x="210170" y="0"/>
                    <a:pt x="248999" y="0"/>
                  </a:cubicBezTo>
                  <a:lnTo>
                    <a:pt x="529967" y="0"/>
                  </a:lnTo>
                  <a:cubicBezTo>
                    <a:pt x="568796" y="0"/>
                    <a:pt x="604696" y="20647"/>
                    <a:pt x="624222" y="54208"/>
                  </a:cubicBezTo>
                  <a:lnTo>
                    <a:pt x="764344" y="295042"/>
                  </a:lnTo>
                  <a:cubicBezTo>
                    <a:pt x="783840" y="328551"/>
                    <a:pt x="783840" y="369949"/>
                    <a:pt x="764344" y="4034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364729" y="5835978"/>
            <a:ext cx="1234450" cy="1060856"/>
            <a:chOff x="0" y="0"/>
            <a:chExt cx="812800" cy="6985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6917" y="0"/>
              <a:ext cx="778966" cy="698500"/>
            </a:xfrm>
            <a:custGeom>
              <a:avLst/>
              <a:gdLst/>
              <a:ahLst/>
              <a:cxnLst/>
              <a:rect r="r" b="b" t="t" l="l"/>
              <a:pathLst>
                <a:path h="698500" w="778966">
                  <a:moveTo>
                    <a:pt x="764344" y="403458"/>
                  </a:moveTo>
                  <a:lnTo>
                    <a:pt x="624222" y="644292"/>
                  </a:lnTo>
                  <a:cubicBezTo>
                    <a:pt x="604696" y="677853"/>
                    <a:pt x="568796" y="698500"/>
                    <a:pt x="529967" y="698500"/>
                  </a:cubicBezTo>
                  <a:lnTo>
                    <a:pt x="248999" y="698500"/>
                  </a:lnTo>
                  <a:cubicBezTo>
                    <a:pt x="210170" y="698500"/>
                    <a:pt x="174270" y="677853"/>
                    <a:pt x="154744" y="644292"/>
                  </a:cubicBezTo>
                  <a:lnTo>
                    <a:pt x="14622" y="403458"/>
                  </a:lnTo>
                  <a:cubicBezTo>
                    <a:pt x="-4874" y="369949"/>
                    <a:pt x="-4874" y="328551"/>
                    <a:pt x="14622" y="295042"/>
                  </a:cubicBezTo>
                  <a:lnTo>
                    <a:pt x="154744" y="54208"/>
                  </a:lnTo>
                  <a:cubicBezTo>
                    <a:pt x="174270" y="20647"/>
                    <a:pt x="210170" y="0"/>
                    <a:pt x="248999" y="0"/>
                  </a:cubicBezTo>
                  <a:lnTo>
                    <a:pt x="529967" y="0"/>
                  </a:lnTo>
                  <a:cubicBezTo>
                    <a:pt x="568796" y="0"/>
                    <a:pt x="604696" y="20647"/>
                    <a:pt x="624222" y="54208"/>
                  </a:cubicBezTo>
                  <a:lnTo>
                    <a:pt x="764344" y="295042"/>
                  </a:lnTo>
                  <a:cubicBezTo>
                    <a:pt x="783840" y="328551"/>
                    <a:pt x="783840" y="369949"/>
                    <a:pt x="764344" y="4034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014611" y="5835978"/>
            <a:ext cx="1234450" cy="1060856"/>
            <a:chOff x="0" y="0"/>
            <a:chExt cx="812800" cy="6985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6917" y="0"/>
              <a:ext cx="778966" cy="698500"/>
            </a:xfrm>
            <a:custGeom>
              <a:avLst/>
              <a:gdLst/>
              <a:ahLst/>
              <a:cxnLst/>
              <a:rect r="r" b="b" t="t" l="l"/>
              <a:pathLst>
                <a:path h="698500" w="778966">
                  <a:moveTo>
                    <a:pt x="764344" y="403458"/>
                  </a:moveTo>
                  <a:lnTo>
                    <a:pt x="624222" y="644292"/>
                  </a:lnTo>
                  <a:cubicBezTo>
                    <a:pt x="604696" y="677853"/>
                    <a:pt x="568796" y="698500"/>
                    <a:pt x="529967" y="698500"/>
                  </a:cubicBezTo>
                  <a:lnTo>
                    <a:pt x="248999" y="698500"/>
                  </a:lnTo>
                  <a:cubicBezTo>
                    <a:pt x="210170" y="698500"/>
                    <a:pt x="174270" y="677853"/>
                    <a:pt x="154744" y="644292"/>
                  </a:cubicBezTo>
                  <a:lnTo>
                    <a:pt x="14622" y="403458"/>
                  </a:lnTo>
                  <a:cubicBezTo>
                    <a:pt x="-4874" y="369949"/>
                    <a:pt x="-4874" y="328551"/>
                    <a:pt x="14622" y="295042"/>
                  </a:cubicBezTo>
                  <a:lnTo>
                    <a:pt x="154744" y="54208"/>
                  </a:lnTo>
                  <a:cubicBezTo>
                    <a:pt x="174270" y="20647"/>
                    <a:pt x="210170" y="0"/>
                    <a:pt x="248999" y="0"/>
                  </a:cubicBezTo>
                  <a:lnTo>
                    <a:pt x="529967" y="0"/>
                  </a:lnTo>
                  <a:cubicBezTo>
                    <a:pt x="568796" y="0"/>
                    <a:pt x="604696" y="20647"/>
                    <a:pt x="624222" y="54208"/>
                  </a:cubicBezTo>
                  <a:lnTo>
                    <a:pt x="764344" y="295042"/>
                  </a:lnTo>
                  <a:cubicBezTo>
                    <a:pt x="783840" y="328551"/>
                    <a:pt x="783840" y="369949"/>
                    <a:pt x="764344" y="4034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3742620" y="4838010"/>
            <a:ext cx="594814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Predict patient demand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541184" y="4717068"/>
            <a:ext cx="881539" cy="55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2"/>
              </a:lnSpc>
              <a:spcBef>
                <a:spcPct val="0"/>
              </a:spcBef>
            </a:pPr>
            <a:r>
              <a:rPr lang="en-US" b="true" sz="3677">
                <a:solidFill>
                  <a:srgbClr val="001E4A"/>
                </a:solidFill>
                <a:latin typeface="Roboto Bold"/>
                <a:ea typeface="Roboto Bold"/>
                <a:cs typeface="Roboto Bold"/>
                <a:sym typeface="Roboto Bold"/>
              </a:rPr>
              <a:t>01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91067" y="4717068"/>
            <a:ext cx="881539" cy="55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2"/>
              </a:lnSpc>
              <a:spcBef>
                <a:spcPct val="0"/>
              </a:spcBef>
            </a:pPr>
            <a:r>
              <a:rPr lang="en-US" b="true" sz="3677">
                <a:solidFill>
                  <a:srgbClr val="001E4A"/>
                </a:solidFill>
                <a:latin typeface="Roboto Bold"/>
                <a:ea typeface="Roboto Bold"/>
                <a:cs typeface="Roboto Bold"/>
                <a:sym typeface="Roboto Bold"/>
              </a:rPr>
              <a:t>03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541184" y="6081673"/>
            <a:ext cx="881539" cy="55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2"/>
              </a:lnSpc>
              <a:spcBef>
                <a:spcPct val="0"/>
              </a:spcBef>
            </a:pPr>
            <a:r>
              <a:rPr lang="en-US" b="true" sz="3677">
                <a:solidFill>
                  <a:srgbClr val="001E4A"/>
                </a:solidFill>
                <a:latin typeface="Roboto Bold"/>
                <a:ea typeface="Roboto Bold"/>
                <a:cs typeface="Roboto Bold"/>
                <a:sym typeface="Roboto Bold"/>
              </a:rPr>
              <a:t>02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91067" y="6081673"/>
            <a:ext cx="881539" cy="55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2"/>
              </a:lnSpc>
              <a:spcBef>
                <a:spcPct val="0"/>
              </a:spcBef>
            </a:pPr>
            <a:r>
              <a:rPr lang="en-US" b="true" sz="3677">
                <a:solidFill>
                  <a:srgbClr val="001E4A"/>
                </a:solidFill>
                <a:latin typeface="Roboto Bold"/>
                <a:ea typeface="Roboto Bold"/>
                <a:cs typeface="Roboto Bold"/>
                <a:sym typeface="Roboto Bold"/>
              </a:rPr>
              <a:t>04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392502" y="4838010"/>
            <a:ext cx="466212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Forecast staffing needs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742620" y="6202615"/>
            <a:ext cx="594814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Optimize clinician schedules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392502" y="6202615"/>
            <a:ext cx="466212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Allocate beds efficiently</a:t>
            </a:r>
          </a:p>
        </p:txBody>
      </p:sp>
      <p:grpSp>
        <p:nvGrpSpPr>
          <p:cNvPr name="Group 30" id="30"/>
          <p:cNvGrpSpPr/>
          <p:nvPr/>
        </p:nvGrpSpPr>
        <p:grpSpPr>
          <a:xfrm rot="-1811999">
            <a:off x="16621606" y="-898865"/>
            <a:ext cx="1196002" cy="4202649"/>
            <a:chOff x="0" y="0"/>
            <a:chExt cx="314996" cy="110687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14996" cy="1106871"/>
            </a:xfrm>
            <a:custGeom>
              <a:avLst/>
              <a:gdLst/>
              <a:ahLst/>
              <a:cxnLst/>
              <a:rect r="r" b="b" t="t" l="l"/>
              <a:pathLst>
                <a:path h="1106871" w="314996">
                  <a:moveTo>
                    <a:pt x="0" y="0"/>
                  </a:moveTo>
                  <a:lnTo>
                    <a:pt x="314996" y="0"/>
                  </a:lnTo>
                  <a:lnTo>
                    <a:pt x="314996" y="1106871"/>
                  </a:lnTo>
                  <a:lnTo>
                    <a:pt x="0" y="1106871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314996" cy="11544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1811999">
            <a:off x="470392" y="-898865"/>
            <a:ext cx="1196002" cy="4202649"/>
            <a:chOff x="0" y="0"/>
            <a:chExt cx="314996" cy="110687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314996" cy="1106871"/>
            </a:xfrm>
            <a:custGeom>
              <a:avLst/>
              <a:gdLst/>
              <a:ahLst/>
              <a:cxnLst/>
              <a:rect r="r" b="b" t="t" l="l"/>
              <a:pathLst>
                <a:path h="1106871" w="314996">
                  <a:moveTo>
                    <a:pt x="0" y="0"/>
                  </a:moveTo>
                  <a:lnTo>
                    <a:pt x="314996" y="0"/>
                  </a:lnTo>
                  <a:lnTo>
                    <a:pt x="314996" y="1106871"/>
                  </a:lnTo>
                  <a:lnTo>
                    <a:pt x="0" y="1106871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47625"/>
              <a:ext cx="314996" cy="11544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2364729" y="7268308"/>
            <a:ext cx="1234450" cy="1060856"/>
            <a:chOff x="0" y="0"/>
            <a:chExt cx="812800" cy="6985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16917" y="0"/>
              <a:ext cx="778966" cy="698500"/>
            </a:xfrm>
            <a:custGeom>
              <a:avLst/>
              <a:gdLst/>
              <a:ahLst/>
              <a:cxnLst/>
              <a:rect r="r" b="b" t="t" l="l"/>
              <a:pathLst>
                <a:path h="698500" w="778966">
                  <a:moveTo>
                    <a:pt x="764344" y="403458"/>
                  </a:moveTo>
                  <a:lnTo>
                    <a:pt x="624222" y="644292"/>
                  </a:lnTo>
                  <a:cubicBezTo>
                    <a:pt x="604696" y="677853"/>
                    <a:pt x="568796" y="698500"/>
                    <a:pt x="529967" y="698500"/>
                  </a:cubicBezTo>
                  <a:lnTo>
                    <a:pt x="248999" y="698500"/>
                  </a:lnTo>
                  <a:cubicBezTo>
                    <a:pt x="210170" y="698500"/>
                    <a:pt x="174270" y="677853"/>
                    <a:pt x="154744" y="644292"/>
                  </a:cubicBezTo>
                  <a:lnTo>
                    <a:pt x="14622" y="403458"/>
                  </a:lnTo>
                  <a:cubicBezTo>
                    <a:pt x="-4874" y="369949"/>
                    <a:pt x="-4874" y="328551"/>
                    <a:pt x="14622" y="295042"/>
                  </a:cubicBezTo>
                  <a:lnTo>
                    <a:pt x="154744" y="54208"/>
                  </a:lnTo>
                  <a:cubicBezTo>
                    <a:pt x="174270" y="20647"/>
                    <a:pt x="210170" y="0"/>
                    <a:pt x="248999" y="0"/>
                  </a:cubicBezTo>
                  <a:lnTo>
                    <a:pt x="529967" y="0"/>
                  </a:lnTo>
                  <a:cubicBezTo>
                    <a:pt x="568796" y="0"/>
                    <a:pt x="604696" y="20647"/>
                    <a:pt x="624222" y="54208"/>
                  </a:cubicBezTo>
                  <a:lnTo>
                    <a:pt x="764344" y="295042"/>
                  </a:lnTo>
                  <a:cubicBezTo>
                    <a:pt x="783840" y="328551"/>
                    <a:pt x="783840" y="369949"/>
                    <a:pt x="764344" y="4034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2541184" y="7514004"/>
            <a:ext cx="881539" cy="55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12"/>
              </a:lnSpc>
              <a:spcBef>
                <a:spcPct val="0"/>
              </a:spcBef>
            </a:pPr>
            <a:r>
              <a:rPr lang="en-US" b="true" sz="3677">
                <a:solidFill>
                  <a:srgbClr val="001E4A"/>
                </a:solidFill>
                <a:latin typeface="Roboto Bold"/>
                <a:ea typeface="Roboto Bold"/>
                <a:cs typeface="Roboto Bold"/>
                <a:sym typeface="Roboto Bold"/>
              </a:rPr>
              <a:t>03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742620" y="7570136"/>
            <a:ext cx="5948142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Improve facility utilization</a:t>
            </a:r>
          </a:p>
        </p:txBody>
      </p:sp>
      <p:sp>
        <p:nvSpPr>
          <p:cNvPr name="Freeform 41" id="41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431047"/>
            <a:ext cx="18242636" cy="5873818"/>
            <a:chOff x="0" y="0"/>
            <a:chExt cx="4804645" cy="15470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1547014"/>
            </a:xfrm>
            <a:custGeom>
              <a:avLst/>
              <a:gdLst/>
              <a:ahLst/>
              <a:cxnLst/>
              <a:rect r="r" b="b" t="t" l="l"/>
              <a:pathLst>
                <a:path h="154701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1547014"/>
                  </a:lnTo>
                  <a:lnTo>
                    <a:pt x="0" y="154701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1594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453482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0" y="0"/>
                </a:moveTo>
                <a:lnTo>
                  <a:pt x="6146482" y="0"/>
                </a:lnTo>
                <a:lnTo>
                  <a:pt x="61464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1811999">
            <a:off x="12265112" y="5032018"/>
            <a:ext cx="2832033" cy="6633099"/>
            <a:chOff x="0" y="0"/>
            <a:chExt cx="745885" cy="174698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45885" cy="1746989"/>
            </a:xfrm>
            <a:custGeom>
              <a:avLst/>
              <a:gdLst/>
              <a:ahLst/>
              <a:cxnLst/>
              <a:rect r="r" b="b" t="t" l="l"/>
              <a:pathLst>
                <a:path h="1746989" w="745885">
                  <a:moveTo>
                    <a:pt x="0" y="0"/>
                  </a:moveTo>
                  <a:lnTo>
                    <a:pt x="745885" y="0"/>
                  </a:lnTo>
                  <a:lnTo>
                    <a:pt x="745885" y="1746989"/>
                  </a:lnTo>
                  <a:lnTo>
                    <a:pt x="0" y="1746989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745885" cy="17946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-1474961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3" y="0"/>
                </a:lnTo>
                <a:lnTo>
                  <a:pt x="6554073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5079112" y="406076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3" y="0"/>
                </a:moveTo>
                <a:lnTo>
                  <a:pt x="0" y="0"/>
                </a:lnTo>
                <a:lnTo>
                  <a:pt x="0" y="575755"/>
                </a:lnTo>
                <a:lnTo>
                  <a:pt x="6554073" y="575755"/>
                </a:lnTo>
                <a:lnTo>
                  <a:pt x="6554073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-1274988" y="1529100"/>
            <a:ext cx="13864615" cy="2695312"/>
            <a:chOff x="0" y="0"/>
            <a:chExt cx="3593066" cy="698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3464" y="0"/>
              <a:ext cx="3586137" cy="698500"/>
            </a:xfrm>
            <a:custGeom>
              <a:avLst/>
              <a:gdLst/>
              <a:ahLst/>
              <a:cxnLst/>
              <a:rect r="r" b="b" t="t" l="l"/>
              <a:pathLst>
                <a:path h="698500" w="3586137">
                  <a:moveTo>
                    <a:pt x="3583143" y="360351"/>
                  </a:moveTo>
                  <a:lnTo>
                    <a:pt x="3392860" y="687399"/>
                  </a:lnTo>
                  <a:cubicBezTo>
                    <a:pt x="3388862" y="694272"/>
                    <a:pt x="3381510" y="698500"/>
                    <a:pt x="3373559" y="698500"/>
                  </a:cubicBezTo>
                  <a:lnTo>
                    <a:pt x="212579" y="698500"/>
                  </a:lnTo>
                  <a:cubicBezTo>
                    <a:pt x="204628" y="698500"/>
                    <a:pt x="197276" y="694272"/>
                    <a:pt x="193277" y="687399"/>
                  </a:cubicBezTo>
                  <a:lnTo>
                    <a:pt x="2995" y="360351"/>
                  </a:lnTo>
                  <a:cubicBezTo>
                    <a:pt x="-998" y="353489"/>
                    <a:pt x="-998" y="345011"/>
                    <a:pt x="2995" y="338149"/>
                  </a:cubicBezTo>
                  <a:lnTo>
                    <a:pt x="193277" y="11101"/>
                  </a:lnTo>
                  <a:cubicBezTo>
                    <a:pt x="197276" y="4228"/>
                    <a:pt x="204628" y="0"/>
                    <a:pt x="212579" y="0"/>
                  </a:cubicBezTo>
                  <a:lnTo>
                    <a:pt x="3373559" y="0"/>
                  </a:lnTo>
                  <a:cubicBezTo>
                    <a:pt x="3381510" y="0"/>
                    <a:pt x="3388862" y="4228"/>
                    <a:pt x="3392860" y="11101"/>
                  </a:cubicBezTo>
                  <a:lnTo>
                    <a:pt x="3583143" y="338149"/>
                  </a:lnTo>
                  <a:cubicBezTo>
                    <a:pt x="3587136" y="345011"/>
                    <a:pt x="3587136" y="353489"/>
                    <a:pt x="3583143" y="360351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114300" y="-47625"/>
              <a:ext cx="3364466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9121318" y="8539393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7"/>
                </a:lnTo>
                <a:lnTo>
                  <a:pt x="0" y="7189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1838017"/>
            <a:ext cx="11560926" cy="109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AI IN ROBOTIC SURGERY AND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2696938"/>
            <a:ext cx="10298192" cy="109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  <a:spcBef>
                <a:spcPct val="0"/>
              </a:spcBef>
            </a:pPr>
            <a:r>
              <a:rPr lang="en-US" b="true" sz="6400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MEDICAL PROCEDURES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4636523"/>
            <a:ext cx="10298192" cy="4165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2" indent="-259081" lvl="1">
              <a:lnSpc>
                <a:spcPts val="4128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AI helps hospitals improve patient flow and capacity management by analyzing admission trends, discharge patterns, bed occupancy, and department bottlenecks in real time. </a:t>
            </a:r>
          </a:p>
          <a:p>
            <a:pPr algn="l" marL="518162" indent="-259081" lvl="1">
              <a:lnSpc>
                <a:spcPts val="4128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enables administrators to anticipate demand, reduce wait times, improve bed utilization, and increase patient throughput. </a:t>
            </a:r>
          </a:p>
          <a:p>
            <a:pPr algn="l" marL="518162" indent="-259081" lvl="1">
              <a:lnSpc>
                <a:spcPts val="4128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As a result, hospitals can deliver a smoother patient journey from admission to discharge while also enhancing the overall patient experience.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1612151"/>
            <a:ext cx="18242636" cy="8674849"/>
            <a:chOff x="0" y="0"/>
            <a:chExt cx="4804645" cy="22847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2284734"/>
            </a:xfrm>
            <a:custGeom>
              <a:avLst/>
              <a:gdLst/>
              <a:ahLst/>
              <a:cxnLst/>
              <a:rect r="r" b="b" t="t" l="l"/>
              <a:pathLst>
                <a:path h="228473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2284734"/>
                  </a:lnTo>
                  <a:lnTo>
                    <a:pt x="0" y="2284734"/>
                  </a:lnTo>
                  <a:close/>
                </a:path>
              </a:pathLst>
            </a:custGeom>
            <a:gradFill rotWithShape="true">
              <a:gsLst>
                <a:gs pos="0">
                  <a:srgbClr val="001E4A">
                    <a:alpha val="0"/>
                  </a:srgbClr>
                </a:gs>
                <a:gs pos="100000">
                  <a:srgbClr val="001E4A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2332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1811999">
            <a:off x="4388789" y="7259703"/>
            <a:ext cx="3482455" cy="4412850"/>
            <a:chOff x="0" y="0"/>
            <a:chExt cx="917190" cy="11622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17190" cy="1162232"/>
            </a:xfrm>
            <a:custGeom>
              <a:avLst/>
              <a:gdLst/>
              <a:ahLst/>
              <a:cxnLst/>
              <a:rect r="r" b="b" t="t" l="l"/>
              <a:pathLst>
                <a:path h="1162232" w="917190">
                  <a:moveTo>
                    <a:pt x="0" y="0"/>
                  </a:moveTo>
                  <a:lnTo>
                    <a:pt x="917190" y="0"/>
                  </a:lnTo>
                  <a:lnTo>
                    <a:pt x="917190" y="1162232"/>
                  </a:lnTo>
                  <a:lnTo>
                    <a:pt x="0" y="1162232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917190" cy="12098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true" flipV="true" rot="0">
            <a:off x="-1359096" y="0"/>
            <a:ext cx="6146482" cy="10287000"/>
          </a:xfrm>
          <a:custGeom>
            <a:avLst/>
            <a:gdLst/>
            <a:ahLst/>
            <a:cxnLst/>
            <a:rect r="r" b="b" t="t" l="l"/>
            <a:pathLst>
              <a:path h="10287000" w="6146482">
                <a:moveTo>
                  <a:pt x="6146483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6146483" y="0"/>
                </a:lnTo>
                <a:lnTo>
                  <a:pt x="6146483" y="102870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-1811999">
            <a:off x="-115695" y="294745"/>
            <a:ext cx="3241660" cy="11949851"/>
            <a:chOff x="0" y="0"/>
            <a:chExt cx="853771" cy="31472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53771" cy="3147286"/>
            </a:xfrm>
            <a:custGeom>
              <a:avLst/>
              <a:gdLst/>
              <a:ahLst/>
              <a:cxnLst/>
              <a:rect r="r" b="b" t="t" l="l"/>
              <a:pathLst>
                <a:path h="3147286" w="853771">
                  <a:moveTo>
                    <a:pt x="0" y="0"/>
                  </a:moveTo>
                  <a:lnTo>
                    <a:pt x="853771" y="0"/>
                  </a:lnTo>
                  <a:lnTo>
                    <a:pt x="853771" y="3147286"/>
                  </a:lnTo>
                  <a:lnTo>
                    <a:pt x="0" y="3147286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853771" cy="31949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28899" y="1786152"/>
            <a:ext cx="8316116" cy="7578061"/>
            <a:chOff x="0" y="0"/>
            <a:chExt cx="883927" cy="80547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80642" y="2304130"/>
            <a:ext cx="7612631" cy="6542105"/>
            <a:chOff x="0" y="0"/>
            <a:chExt cx="812800" cy="698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3716" y="0"/>
              <a:ext cx="785368" cy="698500"/>
            </a:xfrm>
            <a:custGeom>
              <a:avLst/>
              <a:gdLst/>
              <a:ahLst/>
              <a:cxnLst/>
              <a:rect r="r" b="b" t="t" l="l"/>
              <a:pathLst>
                <a:path h="698500" w="785368">
                  <a:moveTo>
                    <a:pt x="773512" y="393201"/>
                  </a:moveTo>
                  <a:lnTo>
                    <a:pt x="621456" y="654549"/>
                  </a:lnTo>
                  <a:cubicBezTo>
                    <a:pt x="605624" y="681760"/>
                    <a:pt x="576517" y="698500"/>
                    <a:pt x="545035" y="698500"/>
                  </a:cubicBezTo>
                  <a:lnTo>
                    <a:pt x="240333" y="698500"/>
                  </a:lnTo>
                  <a:cubicBezTo>
                    <a:pt x="208851" y="698500"/>
                    <a:pt x="179744" y="681760"/>
                    <a:pt x="163912" y="654549"/>
                  </a:cubicBezTo>
                  <a:lnTo>
                    <a:pt x="11856" y="393201"/>
                  </a:lnTo>
                  <a:cubicBezTo>
                    <a:pt x="-3952" y="366032"/>
                    <a:pt x="-3952" y="332468"/>
                    <a:pt x="11856" y="305299"/>
                  </a:cubicBezTo>
                  <a:lnTo>
                    <a:pt x="163912" y="43951"/>
                  </a:lnTo>
                  <a:cubicBezTo>
                    <a:pt x="179744" y="16740"/>
                    <a:pt x="208851" y="0"/>
                    <a:pt x="240333" y="0"/>
                  </a:cubicBezTo>
                  <a:lnTo>
                    <a:pt x="545035" y="0"/>
                  </a:lnTo>
                  <a:cubicBezTo>
                    <a:pt x="576517" y="0"/>
                    <a:pt x="605624" y="16740"/>
                    <a:pt x="621456" y="43951"/>
                  </a:cubicBezTo>
                  <a:lnTo>
                    <a:pt x="773512" y="305299"/>
                  </a:lnTo>
                  <a:cubicBezTo>
                    <a:pt x="789320" y="332468"/>
                    <a:pt x="789320" y="366032"/>
                    <a:pt x="773512" y="393201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17" id="17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07402" y="2584939"/>
            <a:ext cx="6959110" cy="5980486"/>
            <a:chOff x="0" y="0"/>
            <a:chExt cx="812800" cy="6985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2604" y="0"/>
              <a:ext cx="787593" cy="698500"/>
            </a:xfrm>
            <a:custGeom>
              <a:avLst/>
              <a:gdLst/>
              <a:ahLst/>
              <a:cxnLst/>
              <a:rect r="r" b="b" t="t" l="l"/>
              <a:pathLst>
                <a:path h="698500" w="787593">
                  <a:moveTo>
                    <a:pt x="776699" y="389636"/>
                  </a:moveTo>
                  <a:lnTo>
                    <a:pt x="620493" y="658114"/>
                  </a:lnTo>
                  <a:cubicBezTo>
                    <a:pt x="605946" y="683118"/>
                    <a:pt x="579200" y="698500"/>
                    <a:pt x="550272" y="698500"/>
                  </a:cubicBezTo>
                  <a:lnTo>
                    <a:pt x="237320" y="698500"/>
                  </a:lnTo>
                  <a:cubicBezTo>
                    <a:pt x="208392" y="698500"/>
                    <a:pt x="181646" y="683118"/>
                    <a:pt x="167099" y="658114"/>
                  </a:cubicBezTo>
                  <a:lnTo>
                    <a:pt x="10893" y="389636"/>
                  </a:lnTo>
                  <a:cubicBezTo>
                    <a:pt x="-3632" y="364671"/>
                    <a:pt x="-3632" y="333829"/>
                    <a:pt x="10893" y="308864"/>
                  </a:cubicBezTo>
                  <a:lnTo>
                    <a:pt x="167099" y="40386"/>
                  </a:lnTo>
                  <a:cubicBezTo>
                    <a:pt x="181646" y="15382"/>
                    <a:pt x="208392" y="0"/>
                    <a:pt x="237320" y="0"/>
                  </a:cubicBezTo>
                  <a:lnTo>
                    <a:pt x="550272" y="0"/>
                  </a:lnTo>
                  <a:cubicBezTo>
                    <a:pt x="579200" y="0"/>
                    <a:pt x="605946" y="15382"/>
                    <a:pt x="620493" y="40386"/>
                  </a:cubicBezTo>
                  <a:lnTo>
                    <a:pt x="776699" y="308864"/>
                  </a:lnTo>
                  <a:cubicBezTo>
                    <a:pt x="791224" y="333829"/>
                    <a:pt x="791224" y="364671"/>
                    <a:pt x="776699" y="389636"/>
                  </a:cubicBezTo>
                  <a:close/>
                </a:path>
              </a:pathLst>
            </a:custGeom>
            <a:blipFill>
              <a:blip r:embed="rId6"/>
              <a:stretch>
                <a:fillRect l="-16557" t="0" r="-16557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20" id="20"/>
          <p:cNvGrpSpPr/>
          <p:nvPr/>
        </p:nvGrpSpPr>
        <p:grpSpPr>
          <a:xfrm rot="1811999">
            <a:off x="3447944" y="-922713"/>
            <a:ext cx="1982264" cy="4554070"/>
            <a:chOff x="0" y="0"/>
            <a:chExt cx="522078" cy="119942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22078" cy="1199426"/>
            </a:xfrm>
            <a:custGeom>
              <a:avLst/>
              <a:gdLst/>
              <a:ahLst/>
              <a:cxnLst/>
              <a:rect r="r" b="b" t="t" l="l"/>
              <a:pathLst>
                <a:path h="1199426" w="522078">
                  <a:moveTo>
                    <a:pt x="0" y="0"/>
                  </a:moveTo>
                  <a:lnTo>
                    <a:pt x="522078" y="0"/>
                  </a:lnTo>
                  <a:lnTo>
                    <a:pt x="522078" y="1199426"/>
                  </a:lnTo>
                  <a:lnTo>
                    <a:pt x="0" y="1199426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522078" cy="12470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6894453" y="8747222"/>
            <a:ext cx="729694" cy="718907"/>
          </a:xfrm>
          <a:custGeom>
            <a:avLst/>
            <a:gdLst/>
            <a:ahLst/>
            <a:cxnLst/>
            <a:rect r="r" b="b" t="t" l="l"/>
            <a:pathLst>
              <a:path h="718907" w="729694">
                <a:moveTo>
                  <a:pt x="0" y="0"/>
                </a:moveTo>
                <a:lnTo>
                  <a:pt x="729694" y="0"/>
                </a:lnTo>
                <a:lnTo>
                  <a:pt x="729694" y="718906"/>
                </a:lnTo>
                <a:lnTo>
                  <a:pt x="0" y="718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-199685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8744792" y="1401947"/>
            <a:ext cx="9273163" cy="1629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84"/>
              </a:lnSpc>
            </a:pPr>
            <a:r>
              <a:rPr lang="en-US" sz="5700" b="true">
                <a:solidFill>
                  <a:srgbClr val="FFFFFF"/>
                </a:solidFill>
                <a:latin typeface="Nunito Sans Condensed Ultra-Bold"/>
                <a:ea typeface="Nunito Sans Condensed Ultra-Bold"/>
                <a:cs typeface="Nunito Sans Condensed Ultra-Bold"/>
                <a:sym typeface="Nunito Sans Condensed Ultra-Bold"/>
              </a:rPr>
              <a:t>REAL-TIME OPERATIONAL VISIBILITY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744792" y="3349822"/>
            <a:ext cx="9273163" cy="5132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09" indent="-313054" lvl="1">
              <a:lnSpc>
                <a:spcPts val="4088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AI-powered dashboards in Dynamics 365 give hospital leaders real-time visibility into ER wait times, bed occupancy, staffing levels, resource utilization, and patient volumes. </a:t>
            </a:r>
          </a:p>
          <a:p>
            <a:pPr algn="l" marL="626109" indent="-313054" lvl="1">
              <a:lnSpc>
                <a:spcPts val="4088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this information available at a glance, administrators can make faster decisions, respond quickly to operational issues, and improve coordination across departments. </a:t>
            </a:r>
          </a:p>
          <a:p>
            <a:pPr algn="l" marL="626109" indent="-313054" lvl="1">
              <a:lnSpc>
                <a:spcPts val="4088"/>
              </a:lnSpc>
              <a:buFont typeface="Arial"/>
              <a:buChar char="•"/>
            </a:pPr>
            <a:r>
              <a:rPr lang="en-US" sz="28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This level of visibility helps hospitals stay agile and maintain better control over daily operations.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52" r="-15246" b="-32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431047"/>
            <a:ext cx="18242636" cy="5873818"/>
            <a:chOff x="0" y="0"/>
            <a:chExt cx="4804645" cy="15470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04645" cy="1547014"/>
            </a:xfrm>
            <a:custGeom>
              <a:avLst/>
              <a:gdLst/>
              <a:ahLst/>
              <a:cxnLst/>
              <a:rect r="r" b="b" t="t" l="l"/>
              <a:pathLst>
                <a:path h="1547014" w="4804645">
                  <a:moveTo>
                    <a:pt x="0" y="0"/>
                  </a:moveTo>
                  <a:lnTo>
                    <a:pt x="4804645" y="0"/>
                  </a:lnTo>
                  <a:lnTo>
                    <a:pt x="4804645" y="1547014"/>
                  </a:lnTo>
                  <a:lnTo>
                    <a:pt x="0" y="154701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04645" cy="1594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882727" y="0"/>
            <a:ext cx="6956675" cy="11642970"/>
          </a:xfrm>
          <a:custGeom>
            <a:avLst/>
            <a:gdLst/>
            <a:ahLst/>
            <a:cxnLst/>
            <a:rect r="r" b="b" t="t" l="l"/>
            <a:pathLst>
              <a:path h="11642970" w="6956675">
                <a:moveTo>
                  <a:pt x="0" y="0"/>
                </a:moveTo>
                <a:lnTo>
                  <a:pt x="6956674" y="0"/>
                </a:lnTo>
                <a:lnTo>
                  <a:pt x="6956674" y="11642970"/>
                </a:lnTo>
                <a:lnTo>
                  <a:pt x="0" y="116429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185955" y="3463120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3" y="0"/>
                </a:lnTo>
                <a:lnTo>
                  <a:pt x="6554073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185955" y="6214483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3" y="0"/>
                </a:lnTo>
                <a:lnTo>
                  <a:pt x="6554073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4368118" y="3463120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2" y="0"/>
                </a:moveTo>
                <a:lnTo>
                  <a:pt x="0" y="0"/>
                </a:lnTo>
                <a:lnTo>
                  <a:pt x="0" y="575755"/>
                </a:lnTo>
                <a:lnTo>
                  <a:pt x="6554072" y="575755"/>
                </a:lnTo>
                <a:lnTo>
                  <a:pt x="6554072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4368118" y="6214483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2" y="0"/>
                </a:moveTo>
                <a:lnTo>
                  <a:pt x="0" y="0"/>
                </a:lnTo>
                <a:lnTo>
                  <a:pt x="0" y="575755"/>
                </a:lnTo>
                <a:lnTo>
                  <a:pt x="6554072" y="575755"/>
                </a:lnTo>
                <a:lnTo>
                  <a:pt x="6554072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-923113" y="1227363"/>
            <a:ext cx="12662115" cy="2396831"/>
            <a:chOff x="0" y="0"/>
            <a:chExt cx="3690076" cy="698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969" y="0"/>
              <a:ext cx="3684139" cy="698500"/>
            </a:xfrm>
            <a:custGeom>
              <a:avLst/>
              <a:gdLst/>
              <a:ahLst/>
              <a:cxnLst/>
              <a:rect r="r" b="b" t="t" l="l"/>
              <a:pathLst>
                <a:path h="698500" w="3684139">
                  <a:moveTo>
                    <a:pt x="3681572" y="358763"/>
                  </a:moveTo>
                  <a:lnTo>
                    <a:pt x="3489441" y="688987"/>
                  </a:lnTo>
                  <a:cubicBezTo>
                    <a:pt x="3486015" y="694877"/>
                    <a:pt x="3479715" y="698500"/>
                    <a:pt x="3472901" y="698500"/>
                  </a:cubicBezTo>
                  <a:lnTo>
                    <a:pt x="211237" y="698500"/>
                  </a:lnTo>
                  <a:cubicBezTo>
                    <a:pt x="204423" y="698500"/>
                    <a:pt x="198123" y="694877"/>
                    <a:pt x="194696" y="688987"/>
                  </a:cubicBezTo>
                  <a:lnTo>
                    <a:pt x="2566" y="358763"/>
                  </a:lnTo>
                  <a:cubicBezTo>
                    <a:pt x="-856" y="352882"/>
                    <a:pt x="-856" y="345618"/>
                    <a:pt x="2566" y="339737"/>
                  </a:cubicBezTo>
                  <a:lnTo>
                    <a:pt x="194696" y="9513"/>
                  </a:lnTo>
                  <a:cubicBezTo>
                    <a:pt x="198123" y="3623"/>
                    <a:pt x="204423" y="0"/>
                    <a:pt x="211237" y="0"/>
                  </a:cubicBezTo>
                  <a:lnTo>
                    <a:pt x="3472901" y="0"/>
                  </a:lnTo>
                  <a:cubicBezTo>
                    <a:pt x="3479715" y="0"/>
                    <a:pt x="3486015" y="3623"/>
                    <a:pt x="3489441" y="9513"/>
                  </a:cubicBezTo>
                  <a:lnTo>
                    <a:pt x="3681572" y="339737"/>
                  </a:lnTo>
                  <a:cubicBezTo>
                    <a:pt x="3684993" y="345618"/>
                    <a:pt x="3684993" y="352882"/>
                    <a:pt x="3681572" y="358763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114300" y="-47625"/>
              <a:ext cx="3461476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-923113" y="3945085"/>
            <a:ext cx="12662115" cy="2396831"/>
            <a:chOff x="0" y="0"/>
            <a:chExt cx="3690076" cy="698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2969" y="0"/>
              <a:ext cx="3684139" cy="698500"/>
            </a:xfrm>
            <a:custGeom>
              <a:avLst/>
              <a:gdLst/>
              <a:ahLst/>
              <a:cxnLst/>
              <a:rect r="r" b="b" t="t" l="l"/>
              <a:pathLst>
                <a:path h="698500" w="3684139">
                  <a:moveTo>
                    <a:pt x="3681572" y="358763"/>
                  </a:moveTo>
                  <a:lnTo>
                    <a:pt x="3489441" y="688987"/>
                  </a:lnTo>
                  <a:cubicBezTo>
                    <a:pt x="3486015" y="694877"/>
                    <a:pt x="3479715" y="698500"/>
                    <a:pt x="3472901" y="698500"/>
                  </a:cubicBezTo>
                  <a:lnTo>
                    <a:pt x="211237" y="698500"/>
                  </a:lnTo>
                  <a:cubicBezTo>
                    <a:pt x="204423" y="698500"/>
                    <a:pt x="198123" y="694877"/>
                    <a:pt x="194696" y="688987"/>
                  </a:cubicBezTo>
                  <a:lnTo>
                    <a:pt x="2566" y="358763"/>
                  </a:lnTo>
                  <a:cubicBezTo>
                    <a:pt x="-856" y="352882"/>
                    <a:pt x="-856" y="345618"/>
                    <a:pt x="2566" y="339737"/>
                  </a:cubicBezTo>
                  <a:lnTo>
                    <a:pt x="194696" y="9513"/>
                  </a:lnTo>
                  <a:cubicBezTo>
                    <a:pt x="198123" y="3623"/>
                    <a:pt x="204423" y="0"/>
                    <a:pt x="211237" y="0"/>
                  </a:cubicBezTo>
                  <a:lnTo>
                    <a:pt x="3472901" y="0"/>
                  </a:lnTo>
                  <a:cubicBezTo>
                    <a:pt x="3479715" y="0"/>
                    <a:pt x="3486015" y="3623"/>
                    <a:pt x="3489441" y="9513"/>
                  </a:cubicBezTo>
                  <a:lnTo>
                    <a:pt x="3681572" y="339737"/>
                  </a:lnTo>
                  <a:cubicBezTo>
                    <a:pt x="3684993" y="345618"/>
                    <a:pt x="3684993" y="352882"/>
                    <a:pt x="3681572" y="358763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114300" y="-47625"/>
              <a:ext cx="3461476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-2185955" y="890808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0" y="0"/>
                </a:moveTo>
                <a:lnTo>
                  <a:pt x="6554073" y="0"/>
                </a:lnTo>
                <a:lnTo>
                  <a:pt x="6554073" y="575755"/>
                </a:lnTo>
                <a:lnTo>
                  <a:pt x="0" y="575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4368118" y="8908088"/>
            <a:ext cx="6554073" cy="575755"/>
          </a:xfrm>
          <a:custGeom>
            <a:avLst/>
            <a:gdLst/>
            <a:ahLst/>
            <a:cxnLst/>
            <a:rect r="r" b="b" t="t" l="l"/>
            <a:pathLst>
              <a:path h="575755" w="6554073">
                <a:moveTo>
                  <a:pt x="6554072" y="0"/>
                </a:moveTo>
                <a:lnTo>
                  <a:pt x="0" y="0"/>
                </a:lnTo>
                <a:lnTo>
                  <a:pt x="0" y="575755"/>
                </a:lnTo>
                <a:lnTo>
                  <a:pt x="6554072" y="575755"/>
                </a:lnTo>
                <a:lnTo>
                  <a:pt x="6554072" y="0"/>
                </a:lnTo>
                <a:close/>
              </a:path>
            </a:pathLst>
          </a:custGeom>
          <a:blipFill>
            <a:blip r:embed="rId5"/>
            <a:stretch>
              <a:fillRect l="0" t="0" r="-37799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-923113" y="6662806"/>
            <a:ext cx="12662115" cy="2396831"/>
            <a:chOff x="0" y="0"/>
            <a:chExt cx="3690076" cy="6985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2969" y="0"/>
              <a:ext cx="3684139" cy="698500"/>
            </a:xfrm>
            <a:custGeom>
              <a:avLst/>
              <a:gdLst/>
              <a:ahLst/>
              <a:cxnLst/>
              <a:rect r="r" b="b" t="t" l="l"/>
              <a:pathLst>
                <a:path h="698500" w="3684139">
                  <a:moveTo>
                    <a:pt x="3681572" y="358763"/>
                  </a:moveTo>
                  <a:lnTo>
                    <a:pt x="3489441" y="688987"/>
                  </a:lnTo>
                  <a:cubicBezTo>
                    <a:pt x="3486015" y="694877"/>
                    <a:pt x="3479715" y="698500"/>
                    <a:pt x="3472901" y="698500"/>
                  </a:cubicBezTo>
                  <a:lnTo>
                    <a:pt x="211237" y="698500"/>
                  </a:lnTo>
                  <a:cubicBezTo>
                    <a:pt x="204423" y="698500"/>
                    <a:pt x="198123" y="694877"/>
                    <a:pt x="194696" y="688987"/>
                  </a:cubicBezTo>
                  <a:lnTo>
                    <a:pt x="2566" y="358763"/>
                  </a:lnTo>
                  <a:cubicBezTo>
                    <a:pt x="-856" y="352882"/>
                    <a:pt x="-856" y="345618"/>
                    <a:pt x="2566" y="339737"/>
                  </a:cubicBezTo>
                  <a:lnTo>
                    <a:pt x="194696" y="9513"/>
                  </a:lnTo>
                  <a:cubicBezTo>
                    <a:pt x="198123" y="3623"/>
                    <a:pt x="204423" y="0"/>
                    <a:pt x="211237" y="0"/>
                  </a:cubicBezTo>
                  <a:lnTo>
                    <a:pt x="3472901" y="0"/>
                  </a:lnTo>
                  <a:cubicBezTo>
                    <a:pt x="3479715" y="0"/>
                    <a:pt x="3486015" y="3623"/>
                    <a:pt x="3489441" y="9513"/>
                  </a:cubicBezTo>
                  <a:lnTo>
                    <a:pt x="3681572" y="339737"/>
                  </a:lnTo>
                  <a:cubicBezTo>
                    <a:pt x="3684993" y="345618"/>
                    <a:pt x="3684993" y="352882"/>
                    <a:pt x="3681572" y="358763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1" id="21"/>
            <p:cNvSpPr txBox="true"/>
            <p:nvPr/>
          </p:nvSpPr>
          <p:spPr>
            <a:xfrm>
              <a:off x="114300" y="-47625"/>
              <a:ext cx="3461476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1811999">
            <a:off x="13684875" y="7433266"/>
            <a:ext cx="2832033" cy="3902346"/>
            <a:chOff x="0" y="0"/>
            <a:chExt cx="745885" cy="102777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45885" cy="1027778"/>
            </a:xfrm>
            <a:custGeom>
              <a:avLst/>
              <a:gdLst/>
              <a:ahLst/>
              <a:cxnLst/>
              <a:rect r="r" b="b" t="t" l="l"/>
              <a:pathLst>
                <a:path h="1027778" w="745885">
                  <a:moveTo>
                    <a:pt x="0" y="0"/>
                  </a:moveTo>
                  <a:lnTo>
                    <a:pt x="745885" y="0"/>
                  </a:lnTo>
                  <a:lnTo>
                    <a:pt x="745885" y="1027778"/>
                  </a:lnTo>
                  <a:lnTo>
                    <a:pt x="0" y="1027778"/>
                  </a:ln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745885" cy="10754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1811999">
            <a:off x="17470027" y="7586771"/>
            <a:ext cx="1905410" cy="3837384"/>
            <a:chOff x="0" y="0"/>
            <a:chExt cx="501836" cy="101066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01836" cy="1010669"/>
            </a:xfrm>
            <a:custGeom>
              <a:avLst/>
              <a:gdLst/>
              <a:ahLst/>
              <a:cxnLst/>
              <a:rect r="r" b="b" t="t" l="l"/>
              <a:pathLst>
                <a:path h="1010669" w="501836">
                  <a:moveTo>
                    <a:pt x="0" y="0"/>
                  </a:moveTo>
                  <a:lnTo>
                    <a:pt x="501836" y="0"/>
                  </a:lnTo>
                  <a:lnTo>
                    <a:pt x="501836" y="1010669"/>
                  </a:lnTo>
                  <a:lnTo>
                    <a:pt x="0" y="1010669"/>
                  </a:lnTo>
                  <a:close/>
                </a:path>
              </a:pathLst>
            </a:custGeom>
            <a:gradFill rotWithShape="true">
              <a:gsLst>
                <a:gs pos="0">
                  <a:srgbClr val="0374FB">
                    <a:alpha val="100000"/>
                  </a:srgbClr>
                </a:gs>
                <a:gs pos="100000">
                  <a:srgbClr val="0374FB">
                    <a:alpha val="0"/>
                  </a:srgbClr>
                </a:gs>
              </a:gsLst>
              <a:lin ang="540000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501836" cy="10582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0713551" y="1145536"/>
            <a:ext cx="8774682" cy="7995929"/>
            <a:chOff x="0" y="0"/>
            <a:chExt cx="883927" cy="80547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83927" cy="805479"/>
            </a:xfrm>
            <a:custGeom>
              <a:avLst/>
              <a:gdLst/>
              <a:ahLst/>
              <a:cxnLst/>
              <a:rect r="r" b="b" t="t" l="l"/>
              <a:pathLst>
                <a:path h="805479" w="883927">
                  <a:moveTo>
                    <a:pt x="0" y="0"/>
                  </a:moveTo>
                  <a:lnTo>
                    <a:pt x="883927" y="0"/>
                  </a:lnTo>
                  <a:lnTo>
                    <a:pt x="883927" y="805479"/>
                  </a:lnTo>
                  <a:lnTo>
                    <a:pt x="0" y="805479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1079820" y="1659771"/>
            <a:ext cx="8107586" cy="6967457"/>
            <a:chOff x="0" y="0"/>
            <a:chExt cx="812800" cy="6985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10561" y="0"/>
              <a:ext cx="791679" cy="698500"/>
            </a:xfrm>
            <a:custGeom>
              <a:avLst/>
              <a:gdLst/>
              <a:ahLst/>
              <a:cxnLst/>
              <a:rect r="r" b="b" t="t" l="l"/>
              <a:pathLst>
                <a:path h="698500" w="791679">
                  <a:moveTo>
                    <a:pt x="782550" y="383090"/>
                  </a:moveTo>
                  <a:lnTo>
                    <a:pt x="618728" y="664660"/>
                  </a:lnTo>
                  <a:cubicBezTo>
                    <a:pt x="606538" y="685611"/>
                    <a:pt x="584127" y="698500"/>
                    <a:pt x="559888" y="698500"/>
                  </a:cubicBezTo>
                  <a:lnTo>
                    <a:pt x="231790" y="698500"/>
                  </a:lnTo>
                  <a:cubicBezTo>
                    <a:pt x="207551" y="698500"/>
                    <a:pt x="185140" y="685611"/>
                    <a:pt x="172950" y="664660"/>
                  </a:cubicBezTo>
                  <a:lnTo>
                    <a:pt x="9128" y="383090"/>
                  </a:lnTo>
                  <a:cubicBezTo>
                    <a:pt x="-3043" y="362171"/>
                    <a:pt x="-3043" y="336329"/>
                    <a:pt x="9128" y="315410"/>
                  </a:cubicBezTo>
                  <a:lnTo>
                    <a:pt x="172950" y="33840"/>
                  </a:lnTo>
                  <a:cubicBezTo>
                    <a:pt x="185140" y="12889"/>
                    <a:pt x="207551" y="0"/>
                    <a:pt x="231790" y="0"/>
                  </a:cubicBezTo>
                  <a:lnTo>
                    <a:pt x="559888" y="0"/>
                  </a:lnTo>
                  <a:cubicBezTo>
                    <a:pt x="584127" y="0"/>
                    <a:pt x="606538" y="12889"/>
                    <a:pt x="618728" y="33840"/>
                  </a:cubicBezTo>
                  <a:lnTo>
                    <a:pt x="782550" y="315410"/>
                  </a:lnTo>
                  <a:cubicBezTo>
                    <a:pt x="794721" y="336329"/>
                    <a:pt x="794721" y="362171"/>
                    <a:pt x="782550" y="38309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193D">
                    <a:alpha val="100000"/>
                  </a:srgbClr>
                </a:gs>
                <a:gs pos="100000">
                  <a:srgbClr val="00489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2" id="32"/>
            <p:cNvSpPr txBox="true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1427826" y="1958839"/>
            <a:ext cx="7411575" cy="6369323"/>
            <a:chOff x="0" y="0"/>
            <a:chExt cx="812800" cy="6985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8453" y="0"/>
              <a:ext cx="795894" cy="698500"/>
            </a:xfrm>
            <a:custGeom>
              <a:avLst/>
              <a:gdLst/>
              <a:ahLst/>
              <a:cxnLst/>
              <a:rect r="r" b="b" t="t" l="l"/>
              <a:pathLst>
                <a:path h="698500" w="795894">
                  <a:moveTo>
                    <a:pt x="788588" y="376336"/>
                  </a:moveTo>
                  <a:lnTo>
                    <a:pt x="616906" y="671414"/>
                  </a:lnTo>
                  <a:cubicBezTo>
                    <a:pt x="607149" y="688183"/>
                    <a:pt x="589211" y="698500"/>
                    <a:pt x="569810" y="698500"/>
                  </a:cubicBezTo>
                  <a:lnTo>
                    <a:pt x="226084" y="698500"/>
                  </a:lnTo>
                  <a:cubicBezTo>
                    <a:pt x="206683" y="698500"/>
                    <a:pt x="188745" y="688183"/>
                    <a:pt x="178988" y="671414"/>
                  </a:cubicBezTo>
                  <a:lnTo>
                    <a:pt x="7306" y="376336"/>
                  </a:lnTo>
                  <a:cubicBezTo>
                    <a:pt x="-2435" y="359593"/>
                    <a:pt x="-2435" y="338907"/>
                    <a:pt x="7306" y="322164"/>
                  </a:cubicBezTo>
                  <a:lnTo>
                    <a:pt x="178988" y="27086"/>
                  </a:lnTo>
                  <a:cubicBezTo>
                    <a:pt x="188745" y="10317"/>
                    <a:pt x="206683" y="0"/>
                    <a:pt x="226084" y="0"/>
                  </a:cubicBezTo>
                  <a:lnTo>
                    <a:pt x="569810" y="0"/>
                  </a:lnTo>
                  <a:cubicBezTo>
                    <a:pt x="589211" y="0"/>
                    <a:pt x="607149" y="10317"/>
                    <a:pt x="616906" y="27086"/>
                  </a:cubicBezTo>
                  <a:lnTo>
                    <a:pt x="788588" y="322164"/>
                  </a:lnTo>
                  <a:cubicBezTo>
                    <a:pt x="798329" y="338907"/>
                    <a:pt x="798329" y="359593"/>
                    <a:pt x="788588" y="376336"/>
                  </a:cubicBezTo>
                  <a:close/>
                </a:path>
              </a:pathLst>
            </a:custGeom>
            <a:blipFill>
              <a:blip r:embed="rId7"/>
              <a:stretch>
                <a:fillRect l="-17938" t="0" r="-1062" b="0"/>
              </a:stretch>
            </a:blipFill>
            <a:ln w="14287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35" id="35"/>
          <p:cNvSpPr txBox="true"/>
          <p:nvPr/>
        </p:nvSpPr>
        <p:spPr>
          <a:xfrm rot="0">
            <a:off x="1028700" y="1540837"/>
            <a:ext cx="811530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Regulatory Monitoring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4258558"/>
            <a:ext cx="811530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Documentation &amp; Workflow Compliance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28700" y="2148670"/>
            <a:ext cx="926059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AI continuously monitors regulatory requirements and alerts hospitals to policy changes, helping maintain compliance and reduce legal risk.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28700" y="4866392"/>
            <a:ext cx="926059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Dynamics 365 validates </a:t>
            </a:r>
            <a:r>
              <a:rPr lang="en-US" sz="25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8" tooltip="https://www.websynergies.com/en/services/application-development-and-support/our-offerings/solutions/workflow-systems"/>
              </a:rPr>
              <a:t>documentation and workflows,</a:t>
            </a: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identifying missing records and process gaps to improve audit readiness.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28700" y="6976280"/>
            <a:ext cx="859845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Risk Detection &amp; Early Alerts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28700" y="7584113"/>
            <a:ext cx="926059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AI detects staffing shortages, workflow bottlenecks, and operational risks early, enabling proactive action and improving patient safety.</a:t>
            </a:r>
          </a:p>
        </p:txBody>
      </p:sp>
      <p:sp>
        <p:nvSpPr>
          <p:cNvPr name="Freeform 41" id="41"/>
          <p:cNvSpPr/>
          <p:nvPr/>
        </p:nvSpPr>
        <p:spPr>
          <a:xfrm flipH="false" flipV="false" rot="0">
            <a:off x="15779692" y="-718883"/>
            <a:ext cx="2989841" cy="2979351"/>
          </a:xfrm>
          <a:custGeom>
            <a:avLst/>
            <a:gdLst/>
            <a:ahLst/>
            <a:cxnLst/>
            <a:rect r="r" b="b" t="t" l="l"/>
            <a:pathLst>
              <a:path h="2979351" w="2989841">
                <a:moveTo>
                  <a:pt x="0" y="0"/>
                </a:moveTo>
                <a:lnTo>
                  <a:pt x="2989842" y="0"/>
                </a:lnTo>
                <a:lnTo>
                  <a:pt x="2989842" y="2979351"/>
                </a:lnTo>
                <a:lnTo>
                  <a:pt x="0" y="29793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DAHNk0aniY8</dc:identifier>
  <dcterms:modified xsi:type="dcterms:W3CDTF">2011-08-01T06:04:30Z</dcterms:modified>
  <cp:revision>1</cp:revision>
  <dc:title>Can AI in Dynamics 365 Improve Hospital Operations?</dc:title>
</cp:coreProperties>
</file>