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EA752B-C7B6-4BF0-A119-4CD3898938C8}" v="26" dt="2026-03-09T03:52:50.9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5033" autoAdjust="0"/>
  </p:normalViewPr>
  <p:slideViewPr>
    <p:cSldViewPr snapToGrid="0" snapToObjects="1">
      <p:cViewPr>
        <p:scale>
          <a:sx n="103" d="100"/>
          <a:sy n="103" d="100"/>
        </p:scale>
        <p:origin x="94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shitha Jain" userId="93edb5ac-c5b8-42ae-aaac-964817132977" providerId="ADAL" clId="{90A445CA-5A1C-4704-8312-4104D25F4387}"/>
    <pc:docChg chg="undo custSel modSld">
      <pc:chgData name="Harshitha Jain" userId="93edb5ac-c5b8-42ae-aaac-964817132977" providerId="ADAL" clId="{90A445CA-5A1C-4704-8312-4104D25F4387}" dt="2026-03-09T03:53:02.290" v="86" actId="113"/>
      <pc:docMkLst>
        <pc:docMk/>
      </pc:docMkLst>
      <pc:sldChg chg="addSp modSp mod">
        <pc:chgData name="Harshitha Jain" userId="93edb5ac-c5b8-42ae-aaac-964817132977" providerId="ADAL" clId="{90A445CA-5A1C-4704-8312-4104D25F4387}" dt="2026-03-09T03:43:47.917" v="50" actId="20577"/>
        <pc:sldMkLst>
          <pc:docMk/>
          <pc:sldMk cId="0" sldId="256"/>
        </pc:sldMkLst>
        <pc:spChg chg="mod">
          <ac:chgData name="Harshitha Jain" userId="93edb5ac-c5b8-42ae-aaac-964817132977" providerId="ADAL" clId="{90A445CA-5A1C-4704-8312-4104D25F4387}" dt="2026-03-09T03:43:47.917" v="50" actId="20577"/>
          <ac:spMkLst>
            <pc:docMk/>
            <pc:sldMk cId="0" sldId="256"/>
            <ac:spMk id="9" creationId="{00000000-0000-0000-0000-000000000000}"/>
          </ac:spMkLst>
        </pc:spChg>
        <pc:picChg chg="add mod">
          <ac:chgData name="Harshitha Jain" userId="93edb5ac-c5b8-42ae-aaac-964817132977" providerId="ADAL" clId="{90A445CA-5A1C-4704-8312-4104D25F4387}" dt="2026-03-09T03:42:56.112" v="0"/>
          <ac:picMkLst>
            <pc:docMk/>
            <pc:sldMk cId="0" sldId="256"/>
            <ac:picMk id="11" creationId="{A7445210-B0FE-A7A5-93EF-17FECADC77F2}"/>
          </ac:picMkLst>
        </pc:picChg>
      </pc:sldChg>
      <pc:sldChg chg="modSp mod">
        <pc:chgData name="Harshitha Jain" userId="93edb5ac-c5b8-42ae-aaac-964817132977" providerId="ADAL" clId="{90A445CA-5A1C-4704-8312-4104D25F4387}" dt="2026-03-09T03:50:23.707" v="80" actId="113"/>
        <pc:sldMkLst>
          <pc:docMk/>
          <pc:sldMk cId="0" sldId="257"/>
        </pc:sldMkLst>
        <pc:spChg chg="mod">
          <ac:chgData name="Harshitha Jain" userId="93edb5ac-c5b8-42ae-aaac-964817132977" providerId="ADAL" clId="{90A445CA-5A1C-4704-8312-4104D25F4387}" dt="2026-03-09T03:50:23.707" v="80" actId="113"/>
          <ac:spMkLst>
            <pc:docMk/>
            <pc:sldMk cId="0" sldId="257"/>
            <ac:spMk id="7" creationId="{00000000-0000-0000-0000-000000000000}"/>
          </ac:spMkLst>
        </pc:spChg>
      </pc:sldChg>
      <pc:sldChg chg="addSp modSp mod">
        <pc:chgData name="Harshitha Jain" userId="93edb5ac-c5b8-42ae-aaac-964817132977" providerId="ADAL" clId="{90A445CA-5A1C-4704-8312-4104D25F4387}" dt="2026-03-09T03:49:54.809" v="79" actId="207"/>
        <pc:sldMkLst>
          <pc:docMk/>
          <pc:sldMk cId="0" sldId="258"/>
        </pc:sldMkLst>
        <pc:spChg chg="mod">
          <ac:chgData name="Harshitha Jain" userId="93edb5ac-c5b8-42ae-aaac-964817132977" providerId="ADAL" clId="{90A445CA-5A1C-4704-8312-4104D25F4387}" dt="2026-03-09T03:49:54.809" v="79" actId="207"/>
          <ac:spMkLst>
            <pc:docMk/>
            <pc:sldMk cId="0" sldId="258"/>
            <ac:spMk id="24" creationId="{00000000-0000-0000-0000-000000000000}"/>
          </ac:spMkLst>
        </pc:spChg>
        <pc:picChg chg="add mod">
          <ac:chgData name="Harshitha Jain" userId="93edb5ac-c5b8-42ae-aaac-964817132977" providerId="ADAL" clId="{90A445CA-5A1C-4704-8312-4104D25F4387}" dt="2026-03-09T03:42:59.523" v="1"/>
          <ac:picMkLst>
            <pc:docMk/>
            <pc:sldMk cId="0" sldId="258"/>
            <ac:picMk id="27" creationId="{F137B8F3-D4F4-A525-E397-619CBFFC7524}"/>
          </ac:picMkLst>
        </pc:picChg>
      </pc:sldChg>
      <pc:sldChg chg="addSp modSp">
        <pc:chgData name="Harshitha Jain" userId="93edb5ac-c5b8-42ae-aaac-964817132977" providerId="ADAL" clId="{90A445CA-5A1C-4704-8312-4104D25F4387}" dt="2026-03-09T03:43:01.852" v="2"/>
        <pc:sldMkLst>
          <pc:docMk/>
          <pc:sldMk cId="0" sldId="259"/>
        </pc:sldMkLst>
        <pc:picChg chg="add mod">
          <ac:chgData name="Harshitha Jain" userId="93edb5ac-c5b8-42ae-aaac-964817132977" providerId="ADAL" clId="{90A445CA-5A1C-4704-8312-4104D25F4387}" dt="2026-03-09T03:43:01.852" v="2"/>
          <ac:picMkLst>
            <pc:docMk/>
            <pc:sldMk cId="0" sldId="259"/>
            <ac:picMk id="37" creationId="{E2CF7E78-81D5-1B04-DDCE-615D83620665}"/>
          </ac:picMkLst>
        </pc:picChg>
      </pc:sldChg>
      <pc:sldChg chg="addSp modSp">
        <pc:chgData name="Harshitha Jain" userId="93edb5ac-c5b8-42ae-aaac-964817132977" providerId="ADAL" clId="{90A445CA-5A1C-4704-8312-4104D25F4387}" dt="2026-03-09T03:43:04.335" v="3"/>
        <pc:sldMkLst>
          <pc:docMk/>
          <pc:sldMk cId="0" sldId="260"/>
        </pc:sldMkLst>
        <pc:picChg chg="add mod">
          <ac:chgData name="Harshitha Jain" userId="93edb5ac-c5b8-42ae-aaac-964817132977" providerId="ADAL" clId="{90A445CA-5A1C-4704-8312-4104D25F4387}" dt="2026-03-09T03:43:04.335" v="3"/>
          <ac:picMkLst>
            <pc:docMk/>
            <pc:sldMk cId="0" sldId="260"/>
            <ac:picMk id="16" creationId="{D67728BE-8891-0993-4349-B14EF0A94954}"/>
          </ac:picMkLst>
        </pc:picChg>
      </pc:sldChg>
      <pc:sldChg chg="addSp modSp">
        <pc:chgData name="Harshitha Jain" userId="93edb5ac-c5b8-42ae-aaac-964817132977" providerId="ADAL" clId="{90A445CA-5A1C-4704-8312-4104D25F4387}" dt="2026-03-09T03:43:10.947" v="4"/>
        <pc:sldMkLst>
          <pc:docMk/>
          <pc:sldMk cId="0" sldId="261"/>
        </pc:sldMkLst>
        <pc:picChg chg="add mod">
          <ac:chgData name="Harshitha Jain" userId="93edb5ac-c5b8-42ae-aaac-964817132977" providerId="ADAL" clId="{90A445CA-5A1C-4704-8312-4104D25F4387}" dt="2026-03-09T03:43:10.947" v="4"/>
          <ac:picMkLst>
            <pc:docMk/>
            <pc:sldMk cId="0" sldId="261"/>
            <ac:picMk id="27" creationId="{E48B719A-EA35-0AAA-61DC-5F52AA7F1633}"/>
          </ac:picMkLst>
        </pc:picChg>
      </pc:sldChg>
      <pc:sldChg chg="addSp modSp mod">
        <pc:chgData name="Harshitha Jain" userId="93edb5ac-c5b8-42ae-aaac-964817132977" providerId="ADAL" clId="{90A445CA-5A1C-4704-8312-4104D25F4387}" dt="2026-03-09T03:51:47.792" v="84" actId="113"/>
        <pc:sldMkLst>
          <pc:docMk/>
          <pc:sldMk cId="0" sldId="262"/>
        </pc:sldMkLst>
        <pc:spChg chg="mod">
          <ac:chgData name="Harshitha Jain" userId="93edb5ac-c5b8-42ae-aaac-964817132977" providerId="ADAL" clId="{90A445CA-5A1C-4704-8312-4104D25F4387}" dt="2026-03-09T03:51:30.032" v="82" actId="113"/>
          <ac:spMkLst>
            <pc:docMk/>
            <pc:sldMk cId="0" sldId="262"/>
            <ac:spMk id="9" creationId="{00000000-0000-0000-0000-000000000000}"/>
          </ac:spMkLst>
        </pc:spChg>
        <pc:spChg chg="mod">
          <ac:chgData name="Harshitha Jain" userId="93edb5ac-c5b8-42ae-aaac-964817132977" providerId="ADAL" clId="{90A445CA-5A1C-4704-8312-4104D25F4387}" dt="2026-03-09T03:51:47.792" v="84" actId="113"/>
          <ac:spMkLst>
            <pc:docMk/>
            <pc:sldMk cId="0" sldId="262"/>
            <ac:spMk id="11" creationId="{00000000-0000-0000-0000-000000000000}"/>
          </ac:spMkLst>
        </pc:spChg>
        <pc:picChg chg="add mod">
          <ac:chgData name="Harshitha Jain" userId="93edb5ac-c5b8-42ae-aaac-964817132977" providerId="ADAL" clId="{90A445CA-5A1C-4704-8312-4104D25F4387}" dt="2026-03-09T03:43:13.476" v="5"/>
          <ac:picMkLst>
            <pc:docMk/>
            <pc:sldMk cId="0" sldId="262"/>
            <ac:picMk id="21" creationId="{543C326C-C8D5-50D3-494F-A87A454078A1}"/>
          </ac:picMkLst>
        </pc:picChg>
      </pc:sldChg>
      <pc:sldChg chg="addSp modSp">
        <pc:chgData name="Harshitha Jain" userId="93edb5ac-c5b8-42ae-aaac-964817132977" providerId="ADAL" clId="{90A445CA-5A1C-4704-8312-4104D25F4387}" dt="2026-03-09T03:43:17.506" v="6"/>
        <pc:sldMkLst>
          <pc:docMk/>
          <pc:sldMk cId="0" sldId="263"/>
        </pc:sldMkLst>
        <pc:picChg chg="add mod">
          <ac:chgData name="Harshitha Jain" userId="93edb5ac-c5b8-42ae-aaac-964817132977" providerId="ADAL" clId="{90A445CA-5A1C-4704-8312-4104D25F4387}" dt="2026-03-09T03:43:17.506" v="6"/>
          <ac:picMkLst>
            <pc:docMk/>
            <pc:sldMk cId="0" sldId="263"/>
            <ac:picMk id="37" creationId="{FCA2FAED-0403-CAFB-00D4-1E8CF9F8E726}"/>
          </ac:picMkLst>
        </pc:picChg>
      </pc:sldChg>
      <pc:sldChg chg="addSp modSp mod">
        <pc:chgData name="Harshitha Jain" userId="93edb5ac-c5b8-42ae-aaac-964817132977" providerId="ADAL" clId="{90A445CA-5A1C-4704-8312-4104D25F4387}" dt="2026-03-09T03:53:02.290" v="86" actId="113"/>
        <pc:sldMkLst>
          <pc:docMk/>
          <pc:sldMk cId="0" sldId="264"/>
        </pc:sldMkLst>
        <pc:spChg chg="mod">
          <ac:chgData name="Harshitha Jain" userId="93edb5ac-c5b8-42ae-aaac-964817132977" providerId="ADAL" clId="{90A445CA-5A1C-4704-8312-4104D25F4387}" dt="2026-03-09T03:53:02.290" v="86" actId="113"/>
          <ac:spMkLst>
            <pc:docMk/>
            <pc:sldMk cId="0" sldId="264"/>
            <ac:spMk id="9" creationId="{00000000-0000-0000-0000-000000000000}"/>
          </ac:spMkLst>
        </pc:spChg>
        <pc:spChg chg="add mod">
          <ac:chgData name="Harshitha Jain" userId="93edb5ac-c5b8-42ae-aaac-964817132977" providerId="ADAL" clId="{90A445CA-5A1C-4704-8312-4104D25F4387}" dt="2026-03-09T03:48:56.274" v="71" actId="1076"/>
          <ac:spMkLst>
            <pc:docMk/>
            <pc:sldMk cId="0" sldId="264"/>
            <ac:spMk id="12" creationId="{1AB44F01-BC4D-7926-2B70-16316D2A7172}"/>
          </ac:spMkLst>
        </pc:spChg>
        <pc:spChg chg="add mod">
          <ac:chgData name="Harshitha Jain" userId="93edb5ac-c5b8-42ae-aaac-964817132977" providerId="ADAL" clId="{90A445CA-5A1C-4704-8312-4104D25F4387}" dt="2026-03-09T03:47:54.133" v="64" actId="1076"/>
          <ac:spMkLst>
            <pc:docMk/>
            <pc:sldMk cId="0" sldId="264"/>
            <ac:spMk id="13" creationId="{FF739C0F-D1C0-F1F5-F4F8-22659E6C9ABB}"/>
          </ac:spMkLst>
        </pc:spChg>
        <pc:picChg chg="add mod">
          <ac:chgData name="Harshitha Jain" userId="93edb5ac-c5b8-42ae-aaac-964817132977" providerId="ADAL" clId="{90A445CA-5A1C-4704-8312-4104D25F4387}" dt="2026-03-09T03:43:22.957" v="7"/>
          <ac:picMkLst>
            <pc:docMk/>
            <pc:sldMk cId="0" sldId="264"/>
            <ac:picMk id="10" creationId="{8912F1F5-F7C3-438F-1077-2321980BB099}"/>
          </ac:picMkLst>
        </pc:picChg>
        <pc:picChg chg="add mod">
          <ac:chgData name="Harshitha Jain" userId="93edb5ac-c5b8-42ae-aaac-964817132977" providerId="ADAL" clId="{90A445CA-5A1C-4704-8312-4104D25F4387}" dt="2026-03-09T03:49:07.282" v="76" actId="1076"/>
          <ac:picMkLst>
            <pc:docMk/>
            <pc:sldMk cId="0" sldId="264"/>
            <ac:picMk id="11" creationId="{C79C2B95-454F-4731-F9AF-0E722AB13ABB}"/>
          </ac:picMkLst>
        </pc:picChg>
        <pc:picChg chg="add mod">
          <ac:chgData name="Harshitha Jain" userId="93edb5ac-c5b8-42ae-aaac-964817132977" providerId="ADAL" clId="{90A445CA-5A1C-4704-8312-4104D25F4387}" dt="2026-03-09T03:48:49.043" v="69" actId="1076"/>
          <ac:picMkLst>
            <pc:docMk/>
            <pc:sldMk cId="0" sldId="264"/>
            <ac:picMk id="14" creationId="{6DD23D88-9E34-F344-6D84-A610C8D0CA2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7664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bsynergies.com/en/solutions/integrated-suite-enterprise-ems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ebsynergies.com/en/solutions/integrated-suite-building-ems" TargetMode="External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bsynergies.com/en/solutions/integrated-suite-data-center-em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www.websynergies.com/en/solutions/integrated-suite-sustainability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stagram.com/websynergies/" TargetMode="External"/><Relationship Id="rId13" Type="http://schemas.openxmlformats.org/officeDocument/2006/relationships/image" Target="../media/image24.png"/><Relationship Id="rId3" Type="http://schemas.openxmlformats.org/officeDocument/2006/relationships/image" Target="../media/image20.png"/><Relationship Id="rId7" Type="http://schemas.openxmlformats.org/officeDocument/2006/relationships/image" Target="../media/image21.png"/><Relationship Id="rId12" Type="http://schemas.openxmlformats.org/officeDocument/2006/relationships/hyperlink" Target="https://www.youtube.com/@web-synergie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witter.com/WebSynergies" TargetMode="External"/><Relationship Id="rId11" Type="http://schemas.openxmlformats.org/officeDocument/2006/relationships/image" Target="../media/image23.png"/><Relationship Id="rId5" Type="http://schemas.openxmlformats.org/officeDocument/2006/relationships/image" Target="../media/image2.png"/><Relationship Id="rId10" Type="http://schemas.openxmlformats.org/officeDocument/2006/relationships/hyperlink" Target="https://www.linkedin.com/company/web-synergies" TargetMode="External"/><Relationship Id="rId4" Type="http://schemas.openxmlformats.org/officeDocument/2006/relationships/hyperlink" Target="https://www.websynergies.com/en/get-in-touch" TargetMode="External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5943600" y="-1097280"/>
            <a:ext cx="4572000" cy="4572000"/>
          </a:xfrm>
          <a:prstGeom prst="ellipse">
            <a:avLst/>
          </a:prstGeom>
          <a:solidFill>
            <a:srgbClr val="028090">
              <a:alpha val="20000"/>
            </a:srgbClr>
          </a:solidFill>
          <a:ln w="12700">
            <a:solidFill>
              <a:srgbClr val="028090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6583680" y="-457200"/>
            <a:ext cx="3200400" cy="3200400"/>
          </a:xfrm>
          <a:prstGeom prst="ellipse">
            <a:avLst/>
          </a:prstGeom>
          <a:solidFill>
            <a:srgbClr val="00A896">
              <a:alpha val="12000"/>
            </a:srgbClr>
          </a:solidFill>
          <a:ln w="12700">
            <a:solidFill>
              <a:srgbClr val="00A896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320040" y="1005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00A896"/>
                </a:solidFill>
              </a:rPr>
              <a:t>INTEGRATED SUITE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20040" y="1371600"/>
            <a:ext cx="6858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Energy</a:t>
            </a:r>
            <a:endParaRPr lang="en-US" sz="4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System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320040" y="329184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8BA3B8"/>
                </a:solidFill>
              </a:rPr>
              <a:t>AI-Powered Efficiency · Real-Time Control · ESG-Ready Reporting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182880" y="4663440"/>
            <a:ext cx="8778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Web Synergies  </a:t>
            </a:r>
            <a:endParaRPr lang="en-US" sz="1000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1097280"/>
            <a:ext cx="1645920" cy="164592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7445210-B0FE-A7A5-93EF-17FECADC77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11586" y="-138693"/>
            <a:ext cx="1159262" cy="115926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What is IS Building EMS?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73152" cy="9144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502920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502920" y="12801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28090"/>
                </a:solidFill>
              </a:rPr>
              <a:t>A Domain-Specific EMS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02920" y="1737360"/>
            <a:ext cx="457200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D3748"/>
                </a:solidFill>
              </a:rPr>
              <a:t>IS Building EMS is a purpose-built </a:t>
            </a:r>
            <a:r>
              <a:rPr lang="en-US" sz="1200" b="1" dirty="0">
                <a:solidFill>
                  <a:srgbClr val="2D3748"/>
                </a:solidFill>
                <a:hlinkClick r:id="rId3"/>
              </a:rPr>
              <a:t>energy management solution </a:t>
            </a:r>
            <a:r>
              <a:rPr lang="en-US" sz="1200" dirty="0">
                <a:solidFill>
                  <a:srgbClr val="2D3748"/>
                </a:solidFill>
              </a:rPr>
              <a:t>within the Integrated Suite ecosystem — designed specifically for commercial, retail, institutional, and mixed-use building portfolios.
It unifies real-time data, AI-powered analytics, and operational controls across your entire building estate — whether a single facility or a global portfolio.
Backed by Web Synergies' consulting expertise, it bridges the gap between technology adoption and long-term energy maturity.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577840" y="1097280"/>
            <a:ext cx="3291840" cy="1051560"/>
          </a:xfrm>
          <a:prstGeom prst="rect">
            <a:avLst/>
          </a:prstGeom>
          <a:solidFill>
            <a:srgbClr val="112240"/>
          </a:solidFill>
          <a:ln w="12700">
            <a:solidFill>
              <a:srgbClr val="00A896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0" y="1298448"/>
            <a:ext cx="457200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6263640" y="118872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A896"/>
                </a:solidFill>
              </a:rPr>
              <a:t>Real-Time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6263640" y="155448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3B8"/>
                </a:solidFill>
              </a:rPr>
              <a:t>Monitoring &amp; Alerts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5577840" y="2331720"/>
            <a:ext cx="3291840" cy="1051560"/>
          </a:xfrm>
          <a:prstGeom prst="rect">
            <a:avLst/>
          </a:prstGeom>
          <a:solidFill>
            <a:srgbClr val="112240"/>
          </a:solidFill>
          <a:ln w="12700">
            <a:solidFill>
              <a:srgbClr val="00A896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0" y="2532888"/>
            <a:ext cx="457200" cy="4572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6263640" y="242316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A896"/>
                </a:solidFill>
              </a:rPr>
              <a:t>AI-Powered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6263640" y="278892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3B8"/>
                </a:solidFill>
              </a:rPr>
              <a:t>Anomaly Detection</a:t>
            </a:r>
            <a:endParaRPr lang="en-US" sz="1100" dirty="0"/>
          </a:p>
        </p:txBody>
      </p:sp>
      <p:sp>
        <p:nvSpPr>
          <p:cNvPr id="16" name="Shape 12"/>
          <p:cNvSpPr/>
          <p:nvPr/>
        </p:nvSpPr>
        <p:spPr>
          <a:xfrm>
            <a:off x="5577840" y="3566160"/>
            <a:ext cx="3291840" cy="1051560"/>
          </a:xfrm>
          <a:prstGeom prst="rect">
            <a:avLst/>
          </a:prstGeom>
          <a:solidFill>
            <a:srgbClr val="112240"/>
          </a:solidFill>
          <a:ln w="12700">
            <a:solidFill>
              <a:srgbClr val="00A896"/>
            </a:solidFill>
            <a:prstDash val="solid"/>
          </a:ln>
          <a:effectLst>
            <a:outerShdw blurRad="76200" dist="25400" dir="8100000" algn="bl" rotWithShape="0">
              <a:srgbClr val="000000">
                <a:alpha val="2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000" y="3767328"/>
            <a:ext cx="457200" cy="4572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263640" y="365760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A896"/>
                </a:solidFill>
              </a:rPr>
              <a:t>ESG-Ready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6263640" y="402336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A3B8"/>
                </a:solidFill>
              </a:rPr>
              <a:t>Compliance Reporting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1" name="Text 16"/>
          <p:cNvSpPr/>
          <p:nvPr/>
        </p:nvSpPr>
        <p:spPr>
          <a:xfrm>
            <a:off x="182880" y="4709160"/>
            <a:ext cx="877824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i="1" dirty="0">
                <a:solidFill>
                  <a:srgbClr val="FFFFFF"/>
                </a:solidFill>
              </a:rPr>
              <a:t>Powering smarter, greener, and more cost-efficient building operations</a:t>
            </a:r>
            <a:endParaRPr lang="en-US" sz="11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2B543448-C0CC-895C-D859-DA7B27FB32C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11586" y="-138693"/>
            <a:ext cx="1159262" cy="11592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Built for Modern Building Portfolios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1097280"/>
            <a:ext cx="1554480" cy="2560320"/>
          </a:xfrm>
          <a:prstGeom prst="rect">
            <a:avLst/>
          </a:prstGeom>
          <a:solidFill>
            <a:srgbClr val="112240"/>
          </a:solidFill>
          <a:ln w="19050">
            <a:solidFill>
              <a:srgbClr val="0099CC"/>
            </a:solidFill>
            <a:prstDash val="solid"/>
          </a:ln>
          <a:effectLst>
            <a:outerShdw blurRad="1270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1554480" cy="73152"/>
          </a:xfrm>
          <a:prstGeom prst="rect">
            <a:avLst/>
          </a:prstGeom>
          <a:solidFill>
            <a:srgbClr val="0099CC"/>
          </a:solidFill>
          <a:ln w="12700">
            <a:solidFill>
              <a:srgbClr val="0099C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137160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20040" y="2057400"/>
            <a:ext cx="1371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Corporate Office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Buildings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1938528" y="1097280"/>
            <a:ext cx="1554480" cy="2560320"/>
          </a:xfrm>
          <a:prstGeom prst="rect">
            <a:avLst/>
          </a:prstGeom>
          <a:solidFill>
            <a:srgbClr val="112240"/>
          </a:solidFill>
          <a:ln w="19050">
            <a:solidFill>
              <a:srgbClr val="00A896"/>
            </a:solidFill>
            <a:prstDash val="solid"/>
          </a:ln>
          <a:effectLst>
            <a:outerShdw blurRad="1270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6"/>
          <p:cNvSpPr/>
          <p:nvPr/>
        </p:nvSpPr>
        <p:spPr>
          <a:xfrm>
            <a:off x="1938528" y="1097280"/>
            <a:ext cx="1554480" cy="7315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1448" y="1371600"/>
            <a:ext cx="548640" cy="54864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029968" y="2057400"/>
            <a:ext cx="1371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Shopping Malls &amp;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Retail Chains</a:t>
            </a:r>
            <a:endParaRPr lang="en-US" sz="1200" dirty="0"/>
          </a:p>
        </p:txBody>
      </p:sp>
      <p:sp>
        <p:nvSpPr>
          <p:cNvPr id="12" name="Shape 8"/>
          <p:cNvSpPr/>
          <p:nvPr/>
        </p:nvSpPr>
        <p:spPr>
          <a:xfrm>
            <a:off x="3648456" y="1097280"/>
            <a:ext cx="1554480" cy="2560320"/>
          </a:xfrm>
          <a:prstGeom prst="rect">
            <a:avLst/>
          </a:prstGeom>
          <a:solidFill>
            <a:srgbClr val="112240"/>
          </a:solidFill>
          <a:ln w="19050">
            <a:solidFill>
              <a:srgbClr val="6C63FF"/>
            </a:solidFill>
            <a:prstDash val="solid"/>
          </a:ln>
          <a:effectLst>
            <a:outerShdw blurRad="1270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9"/>
          <p:cNvSpPr/>
          <p:nvPr/>
        </p:nvSpPr>
        <p:spPr>
          <a:xfrm>
            <a:off x="3648456" y="1097280"/>
            <a:ext cx="1554480" cy="73152"/>
          </a:xfrm>
          <a:prstGeom prst="rect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1376" y="1371600"/>
            <a:ext cx="548640" cy="54864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739896" y="2057400"/>
            <a:ext cx="1371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Hospitals &amp;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Medical Centers</a:t>
            </a:r>
            <a:endParaRPr lang="en-US" sz="1200" dirty="0"/>
          </a:p>
        </p:txBody>
      </p:sp>
      <p:sp>
        <p:nvSpPr>
          <p:cNvPr id="16" name="Shape 11"/>
          <p:cNvSpPr/>
          <p:nvPr/>
        </p:nvSpPr>
        <p:spPr>
          <a:xfrm>
            <a:off x="5358384" y="1097280"/>
            <a:ext cx="1554480" cy="2560320"/>
          </a:xfrm>
          <a:prstGeom prst="rect">
            <a:avLst/>
          </a:prstGeom>
          <a:solidFill>
            <a:srgbClr val="112240"/>
          </a:solidFill>
          <a:ln w="19050">
            <a:solidFill>
              <a:srgbClr val="F5A623"/>
            </a:solidFill>
            <a:prstDash val="solid"/>
          </a:ln>
          <a:effectLst>
            <a:outerShdw blurRad="1270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7" name="Shape 12"/>
          <p:cNvSpPr/>
          <p:nvPr/>
        </p:nvSpPr>
        <p:spPr>
          <a:xfrm>
            <a:off x="5358384" y="1097280"/>
            <a:ext cx="1554480" cy="7315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1304" y="1371600"/>
            <a:ext cx="548640" cy="54864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449824" y="2057400"/>
            <a:ext cx="1371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Educational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Institutions</a:t>
            </a:r>
            <a:endParaRPr lang="en-US" sz="1200" dirty="0"/>
          </a:p>
        </p:txBody>
      </p:sp>
      <p:sp>
        <p:nvSpPr>
          <p:cNvPr id="20" name="Shape 14"/>
          <p:cNvSpPr/>
          <p:nvPr/>
        </p:nvSpPr>
        <p:spPr>
          <a:xfrm>
            <a:off x="7068312" y="1097280"/>
            <a:ext cx="1554480" cy="2560320"/>
          </a:xfrm>
          <a:prstGeom prst="rect">
            <a:avLst/>
          </a:prstGeom>
          <a:solidFill>
            <a:srgbClr val="112240"/>
          </a:solidFill>
          <a:ln w="19050">
            <a:solidFill>
              <a:srgbClr val="E05C5C"/>
            </a:solidFill>
            <a:prstDash val="solid"/>
          </a:ln>
          <a:effectLst>
            <a:outerShdw blurRad="1270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1" name="Shape 15"/>
          <p:cNvSpPr/>
          <p:nvPr/>
        </p:nvSpPr>
        <p:spPr>
          <a:xfrm>
            <a:off x="7068312" y="1097280"/>
            <a:ext cx="1554480" cy="73152"/>
          </a:xfrm>
          <a:prstGeom prst="rect">
            <a:avLst/>
          </a:prstGeom>
          <a:solidFill>
            <a:srgbClr val="E05C5C"/>
          </a:solidFill>
          <a:ln w="12700">
            <a:solidFill>
              <a:srgbClr val="E05C5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71232" y="1371600"/>
            <a:ext cx="548640" cy="54864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7159752" y="2057400"/>
            <a:ext cx="1371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Hospitality &amp;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Mixed-Use Spaces</a:t>
            </a:r>
            <a:endParaRPr lang="en-US" sz="1200" dirty="0"/>
          </a:p>
        </p:txBody>
      </p:sp>
      <p:sp>
        <p:nvSpPr>
          <p:cNvPr id="24" name="Text 17"/>
          <p:cNvSpPr/>
          <p:nvPr/>
        </p:nvSpPr>
        <p:spPr>
          <a:xfrm>
            <a:off x="457200" y="3886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i="1" dirty="0">
                <a:solidFill>
                  <a:srgbClr val="00B0F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 Building EMS </a:t>
            </a:r>
            <a:r>
              <a:rPr lang="en-US" sz="1200" i="1" dirty="0">
                <a:solidFill>
                  <a:srgbClr val="8BA3B8"/>
                </a:solidFill>
              </a:rPr>
              <a:t>scales from a single high-rise to a global building portfolio with unified visibility and control.</a:t>
            </a:r>
            <a:endParaRPr lang="en-US" sz="1200" dirty="0"/>
          </a:p>
        </p:txBody>
      </p:sp>
      <p:sp>
        <p:nvSpPr>
          <p:cNvPr id="25" name="Shape 18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6" name="Text 19"/>
          <p:cNvSpPr/>
          <p:nvPr/>
        </p:nvSpPr>
        <p:spPr>
          <a:xfrm>
            <a:off x="182880" y="4709160"/>
            <a:ext cx="877824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Integrated Suite  |  IS Building EMS</a:t>
            </a:r>
            <a:endParaRPr lang="en-US" sz="10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F137B8F3-D4F4-A525-E397-619CBFFC752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11586" y="-138693"/>
            <a:ext cx="1159262" cy="115926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73152" cy="9144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8595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Key Capabilities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56032" y="1051560"/>
            <a:ext cx="26517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256032" y="1051560"/>
            <a:ext cx="54864" cy="16002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" y="1252728"/>
            <a:ext cx="384048" cy="38404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50392" y="121615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</a:rPr>
              <a:t>Real-Time Monitoring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393192" y="1709928"/>
            <a:ext cx="2423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5568"/>
                </a:solidFill>
              </a:rPr>
              <a:t>Sub-metering &amp; sensor integration with automated anomaly alerts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067812" y="1051560"/>
            <a:ext cx="26517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8"/>
          <p:cNvSpPr/>
          <p:nvPr/>
        </p:nvSpPr>
        <p:spPr>
          <a:xfrm>
            <a:off x="3067812" y="1051560"/>
            <a:ext cx="54864" cy="16002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4972" y="1252728"/>
            <a:ext cx="384048" cy="38404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662172" y="121615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</a:rPr>
              <a:t>Zonal Control &amp; Scheduling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3204972" y="1709928"/>
            <a:ext cx="2423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5568"/>
                </a:solidFill>
              </a:rPr>
              <a:t>Centralized HVAC &amp; lighting control with remote scheduling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5879592" y="1051560"/>
            <a:ext cx="26517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6" name="Shape 12"/>
          <p:cNvSpPr/>
          <p:nvPr/>
        </p:nvSpPr>
        <p:spPr>
          <a:xfrm>
            <a:off x="5879592" y="1051560"/>
            <a:ext cx="54864" cy="16002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6752" y="1252728"/>
            <a:ext cx="384048" cy="384048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473952" y="121615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</a:rPr>
              <a:t>Occupancy Analysis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6016752" y="1709928"/>
            <a:ext cx="2423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5568"/>
                </a:solidFill>
              </a:rPr>
              <a:t>Sensor-driven occupancy insights for smarter space optimization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256032" y="2834640"/>
            <a:ext cx="26517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1" name="Shape 16"/>
          <p:cNvSpPr/>
          <p:nvPr/>
        </p:nvSpPr>
        <p:spPr>
          <a:xfrm>
            <a:off x="256032" y="2834640"/>
            <a:ext cx="54864" cy="16002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3192" y="3035808"/>
            <a:ext cx="384048" cy="384048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850392" y="299923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</a:rPr>
              <a:t>Energy Heatmaps</a:t>
            </a:r>
            <a:endParaRPr lang="en-US" sz="1300" dirty="0"/>
          </a:p>
        </p:txBody>
      </p:sp>
      <p:sp>
        <p:nvSpPr>
          <p:cNvPr id="24" name="Text 18"/>
          <p:cNvSpPr/>
          <p:nvPr/>
        </p:nvSpPr>
        <p:spPr>
          <a:xfrm>
            <a:off x="393192" y="3493008"/>
            <a:ext cx="2423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5568"/>
                </a:solidFill>
              </a:rPr>
              <a:t>Visual energy intensity maps across floors and zones</a:t>
            </a:r>
            <a:endParaRPr lang="en-US" sz="1100" dirty="0"/>
          </a:p>
        </p:txBody>
      </p:sp>
      <p:sp>
        <p:nvSpPr>
          <p:cNvPr id="25" name="Shape 19"/>
          <p:cNvSpPr/>
          <p:nvPr/>
        </p:nvSpPr>
        <p:spPr>
          <a:xfrm>
            <a:off x="3067812" y="2834640"/>
            <a:ext cx="26517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6" name="Shape 20"/>
          <p:cNvSpPr/>
          <p:nvPr/>
        </p:nvSpPr>
        <p:spPr>
          <a:xfrm>
            <a:off x="3067812" y="2834640"/>
            <a:ext cx="54864" cy="16002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4972" y="3035808"/>
            <a:ext cx="384048" cy="384048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3662172" y="299923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</a:rPr>
              <a:t>Bill Analytics</a:t>
            </a:r>
            <a:endParaRPr lang="en-US" sz="1300" dirty="0"/>
          </a:p>
        </p:txBody>
      </p:sp>
      <p:sp>
        <p:nvSpPr>
          <p:cNvPr id="29" name="Text 22"/>
          <p:cNvSpPr/>
          <p:nvPr/>
        </p:nvSpPr>
        <p:spPr>
          <a:xfrm>
            <a:off x="3204972" y="3493008"/>
            <a:ext cx="2423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5568"/>
                </a:solidFill>
              </a:rPr>
              <a:t>Detect billing anomalies and identify cost-saving opportunities</a:t>
            </a:r>
            <a:endParaRPr lang="en-US" sz="1100" dirty="0"/>
          </a:p>
        </p:txBody>
      </p:sp>
      <p:sp>
        <p:nvSpPr>
          <p:cNvPr id="30" name="Shape 23"/>
          <p:cNvSpPr/>
          <p:nvPr/>
        </p:nvSpPr>
        <p:spPr>
          <a:xfrm>
            <a:off x="5879592" y="2834640"/>
            <a:ext cx="265176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1" name="Shape 24"/>
          <p:cNvSpPr/>
          <p:nvPr/>
        </p:nvSpPr>
        <p:spPr>
          <a:xfrm>
            <a:off x="5879592" y="2834640"/>
            <a:ext cx="54864" cy="16002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6752" y="3035808"/>
            <a:ext cx="384048" cy="384048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6473952" y="2999232"/>
            <a:ext cx="1965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</a:rPr>
              <a:t>Forecasting &amp; Optimization</a:t>
            </a:r>
            <a:endParaRPr lang="en-US" sz="1300" dirty="0"/>
          </a:p>
        </p:txBody>
      </p:sp>
      <p:sp>
        <p:nvSpPr>
          <p:cNvPr id="34" name="Text 26"/>
          <p:cNvSpPr/>
          <p:nvPr/>
        </p:nvSpPr>
        <p:spPr>
          <a:xfrm>
            <a:off x="6016752" y="3493008"/>
            <a:ext cx="2423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5568"/>
                </a:solidFill>
              </a:rPr>
              <a:t>Predictive analytics for demand management and waste reduction</a:t>
            </a:r>
            <a:endParaRPr lang="en-US" sz="1100" dirty="0"/>
          </a:p>
        </p:txBody>
      </p:sp>
      <p:sp>
        <p:nvSpPr>
          <p:cNvPr id="35" name="Shape 27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6" name="Text 28"/>
          <p:cNvSpPr/>
          <p:nvPr/>
        </p:nvSpPr>
        <p:spPr>
          <a:xfrm>
            <a:off x="182880" y="4709160"/>
            <a:ext cx="877824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Real-Time · Predictive · Actionable Insights</a:t>
            </a:r>
            <a:endParaRPr lang="en-US" sz="1100" dirty="0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E2CF7E78-81D5-1B04-DDCE-615D8362066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11586" y="-138693"/>
            <a:ext cx="1159262" cy="115926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AI-Powered Intelligence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4023360" cy="3520440"/>
          </a:xfrm>
          <a:prstGeom prst="rect">
            <a:avLst/>
          </a:prstGeom>
          <a:solidFill>
            <a:srgbClr val="112240"/>
          </a:solidFill>
          <a:ln w="12700">
            <a:solidFill>
              <a:srgbClr val="00A896"/>
            </a:solidFill>
            <a:prstDash val="solid"/>
          </a:ln>
          <a:effectLst>
            <a:outerShdw blurRad="1270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4023360" cy="64008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188720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51560" y="1188720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Real-Time Anomaly Detection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1874520"/>
            <a:ext cx="36576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5000"/>
              </a:lnSpc>
              <a:buSzPct val="100000"/>
              <a:buChar char="•"/>
            </a:pPr>
            <a:r>
              <a:rPr lang="en-US" sz="1100" dirty="0">
                <a:solidFill>
                  <a:srgbClr val="8BA3B8"/>
                </a:solidFill>
              </a:rPr>
              <a:t>Detects unexpected spikes, drops, or system faults instantly</a:t>
            </a:r>
            <a:endParaRPr lang="en-US" sz="1100" dirty="0"/>
          </a:p>
          <a:p>
            <a:pPr marL="342900" indent="-342900">
              <a:lnSpc>
                <a:spcPct val="145000"/>
              </a:lnSpc>
              <a:buSzPct val="100000"/>
              <a:buChar char="•"/>
            </a:pPr>
            <a:r>
              <a:rPr lang="en-US" sz="1100" dirty="0">
                <a:solidFill>
                  <a:srgbClr val="8BA3B8"/>
                </a:solidFill>
              </a:rPr>
              <a:t>AI models learn from historical patterns to surface true anomalies</a:t>
            </a:r>
            <a:endParaRPr lang="en-US" sz="1100" dirty="0"/>
          </a:p>
          <a:p>
            <a:pPr marL="342900" indent="-342900">
              <a:lnSpc>
                <a:spcPct val="145000"/>
              </a:lnSpc>
              <a:buSzPct val="100000"/>
              <a:buChar char="•"/>
            </a:pPr>
            <a:r>
              <a:rPr lang="en-US" sz="1100" dirty="0">
                <a:solidFill>
                  <a:srgbClr val="8BA3B8"/>
                </a:solidFill>
              </a:rPr>
              <a:t>Automated alerts notify operators for rapid response</a:t>
            </a:r>
            <a:endParaRPr lang="en-US" sz="1100" dirty="0"/>
          </a:p>
          <a:p>
            <a:pPr marL="342900" indent="-342900">
              <a:lnSpc>
                <a:spcPct val="145000"/>
              </a:lnSpc>
              <a:buSzPct val="100000"/>
              <a:buChar char="•"/>
            </a:pPr>
            <a:r>
              <a:rPr lang="en-US" sz="1100" dirty="0">
                <a:solidFill>
                  <a:srgbClr val="8BA3B8"/>
                </a:solidFill>
              </a:rPr>
              <a:t>Prevents energy waste before it escalates to tenant discomfort</a:t>
            </a:r>
            <a:endParaRPr lang="en-US" sz="1100" dirty="0"/>
          </a:p>
          <a:p>
            <a:pPr marL="342900" indent="-342900">
              <a:lnSpc>
                <a:spcPct val="145000"/>
              </a:lnSpc>
              <a:buSzPct val="100000"/>
              <a:buChar char="•"/>
            </a:pPr>
            <a:r>
              <a:rPr lang="en-US" sz="1100" dirty="0">
                <a:solidFill>
                  <a:srgbClr val="8BA3B8"/>
                </a:solidFill>
              </a:rPr>
              <a:t>Supports predictive maintenance, reducing unplanned downtime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846320" y="1051560"/>
            <a:ext cx="4023360" cy="3520440"/>
          </a:xfrm>
          <a:prstGeom prst="rect">
            <a:avLst/>
          </a:prstGeom>
          <a:solidFill>
            <a:srgbClr val="112240"/>
          </a:solidFill>
          <a:ln w="12700">
            <a:solidFill>
              <a:srgbClr val="02C39A"/>
            </a:solidFill>
            <a:prstDash val="solid"/>
          </a:ln>
          <a:effectLst>
            <a:outerShdw blurRad="1270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Shape 7"/>
          <p:cNvSpPr/>
          <p:nvPr/>
        </p:nvSpPr>
        <p:spPr>
          <a:xfrm>
            <a:off x="4846320" y="1051560"/>
            <a:ext cx="4023360" cy="640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1188720"/>
            <a:ext cx="502920" cy="5029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623560" y="1188720"/>
            <a:ext cx="3108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Energy Forecasting &amp; Optimization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5029200" y="1874520"/>
            <a:ext cx="36576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5000"/>
              </a:lnSpc>
              <a:buSzPct val="100000"/>
              <a:buChar char="•"/>
            </a:pPr>
            <a:r>
              <a:rPr lang="en-US" sz="1100" dirty="0">
                <a:solidFill>
                  <a:srgbClr val="8BA3B8"/>
                </a:solidFill>
              </a:rPr>
              <a:t>Predict consumption patterns using seasonality &amp; occupancy trends</a:t>
            </a:r>
            <a:endParaRPr lang="en-US" sz="1100" dirty="0"/>
          </a:p>
          <a:p>
            <a:pPr marL="342900" indent="-342900">
              <a:lnSpc>
                <a:spcPct val="145000"/>
              </a:lnSpc>
              <a:buSzPct val="100000"/>
              <a:buChar char="•"/>
            </a:pPr>
            <a:r>
              <a:rPr lang="en-US" sz="1100" dirty="0">
                <a:solidFill>
                  <a:srgbClr val="8BA3B8"/>
                </a:solidFill>
              </a:rPr>
              <a:t>Simulate optimization scenarios before implementation</a:t>
            </a:r>
            <a:endParaRPr lang="en-US" sz="1100" dirty="0"/>
          </a:p>
          <a:p>
            <a:pPr marL="342900" indent="-342900">
              <a:lnSpc>
                <a:spcPct val="145000"/>
              </a:lnSpc>
              <a:buSzPct val="100000"/>
              <a:buChar char="•"/>
            </a:pPr>
            <a:r>
              <a:rPr lang="en-US" sz="1100" dirty="0">
                <a:solidFill>
                  <a:srgbClr val="8BA3B8"/>
                </a:solidFill>
              </a:rPr>
              <a:t>Align operations with power demand profiles to cut peak load</a:t>
            </a:r>
            <a:endParaRPr lang="en-US" sz="1100" dirty="0"/>
          </a:p>
          <a:p>
            <a:pPr marL="342900" indent="-342900">
              <a:lnSpc>
                <a:spcPct val="145000"/>
              </a:lnSpc>
              <a:buSzPct val="100000"/>
              <a:buChar char="•"/>
            </a:pPr>
            <a:r>
              <a:rPr lang="en-US" sz="1100" dirty="0">
                <a:solidFill>
                  <a:srgbClr val="8BA3B8"/>
                </a:solidFill>
              </a:rPr>
              <a:t>Identify high-consumption hotspots via interactive heatmaps</a:t>
            </a:r>
            <a:endParaRPr lang="en-US" sz="1100" dirty="0"/>
          </a:p>
          <a:p>
            <a:pPr marL="342900" indent="-342900">
              <a:lnSpc>
                <a:spcPct val="145000"/>
              </a:lnSpc>
              <a:buSzPct val="100000"/>
              <a:buChar char="•"/>
            </a:pPr>
            <a:r>
              <a:rPr lang="en-US" sz="1100" dirty="0">
                <a:solidFill>
                  <a:srgbClr val="8BA3B8"/>
                </a:solidFill>
              </a:rPr>
              <a:t>Proactively manage demand fluctuations and avoid wastage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5" name="Text 11"/>
          <p:cNvSpPr/>
          <p:nvPr/>
        </p:nvSpPr>
        <p:spPr>
          <a:xfrm>
            <a:off x="182880" y="4709160"/>
            <a:ext cx="877824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</a:rPr>
              <a:t>Catch problems early · Plan ahead · Operate efficiently</a:t>
            </a:r>
            <a:endParaRPr lang="en-US" sz="10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67728BE-8891-0993-4349-B14EF0A949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1586" y="-138693"/>
            <a:ext cx="1159262" cy="115926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73152" cy="9144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8595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Beyond Software: Expert Services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56032" y="1097280"/>
            <a:ext cx="4059936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420624" y="1417320"/>
            <a:ext cx="502920" cy="502920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420624" y="14173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01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33272" y="132588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</a:rPr>
              <a:t>Energy Performance Assessment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20624" y="1965960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5568"/>
                </a:solidFill>
              </a:rPr>
              <a:t>Evaluate current infrastructure and identify building-specific improvement opportunities using international best practices.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0" y="1097280"/>
            <a:ext cx="4059936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9"/>
          <p:cNvSpPr/>
          <p:nvPr/>
        </p:nvSpPr>
        <p:spPr>
          <a:xfrm>
            <a:off x="4736592" y="1417320"/>
            <a:ext cx="502920" cy="502920"/>
          </a:xfrm>
          <a:prstGeom prst="ellipse">
            <a:avLst/>
          </a:prstGeom>
          <a:solidFill>
            <a:srgbClr val="6C63FF"/>
          </a:solidFill>
          <a:ln w="12700">
            <a:solidFill>
              <a:srgbClr val="6C63FF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4736592" y="14173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02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349240" y="132588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</a:rPr>
              <a:t>Roadmap &amp; Control Strategy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736592" y="1965960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5568"/>
                </a:solidFill>
              </a:rPr>
              <a:t>Define energy goals, optimize control logics, and implement automation routines tailored to building usage patterns.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56032" y="3017520"/>
            <a:ext cx="4059936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6" name="Shape 14"/>
          <p:cNvSpPr/>
          <p:nvPr/>
        </p:nvSpPr>
        <p:spPr>
          <a:xfrm>
            <a:off x="420624" y="3337560"/>
            <a:ext cx="502920" cy="502920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7" name="Text 15"/>
          <p:cNvSpPr/>
          <p:nvPr/>
        </p:nvSpPr>
        <p:spPr>
          <a:xfrm>
            <a:off x="420624" y="33375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03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33272" y="324612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</a:rPr>
              <a:t>System Deployment &amp; Integration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20624" y="3886200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5568"/>
                </a:solidFill>
              </a:rPr>
              <a:t>Deploy IS Building EMS across buildings and connect with BMS, SCADA, BA System, and IoT platforms via open architecture.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0" y="3017520"/>
            <a:ext cx="4059936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1" name="Shape 19"/>
          <p:cNvSpPr/>
          <p:nvPr/>
        </p:nvSpPr>
        <p:spPr>
          <a:xfrm>
            <a:off x="4736592" y="3337560"/>
            <a:ext cx="502920" cy="502920"/>
          </a:xfrm>
          <a:prstGeom prst="ellipse">
            <a:avLst/>
          </a:prstGeom>
          <a:solidFill>
            <a:srgbClr val="E05C5C"/>
          </a:solidFill>
          <a:ln w="12700">
            <a:solidFill>
              <a:srgbClr val="E05C5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2" name="Text 20"/>
          <p:cNvSpPr/>
          <p:nvPr/>
        </p:nvSpPr>
        <p:spPr>
          <a:xfrm>
            <a:off x="4736592" y="33375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04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349240" y="324612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</a:rPr>
              <a:t>Continuous Improvement &amp; ESG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736592" y="3886200"/>
            <a:ext cx="3749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4A5568"/>
                </a:solidFill>
              </a:rPr>
              <a:t>Track performance, fine-tune controls, and support ESG and ISO 50001 compliance through data-driven insights.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6" name="Text 24"/>
          <p:cNvSpPr/>
          <p:nvPr/>
        </p:nvSpPr>
        <p:spPr>
          <a:xfrm>
            <a:off x="182880" y="4709160"/>
            <a:ext cx="877824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Advisory · Integration · Continuous Improvement · ESG Alignment</a:t>
            </a:r>
            <a:endParaRPr lang="en-US" sz="11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48B719A-EA35-0AAA-61DC-5F52AA7F16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1586" y="-138693"/>
            <a:ext cx="1159262" cy="115926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Connected Within the Integrated Suite Ecosystem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91840" y="1371600"/>
            <a:ext cx="2560320" cy="2560320"/>
          </a:xfrm>
          <a:prstGeom prst="ellipse">
            <a:avLst/>
          </a:prstGeom>
          <a:solidFill>
            <a:srgbClr val="028090"/>
          </a:solidFill>
          <a:ln w="381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Text 3"/>
          <p:cNvSpPr/>
          <p:nvPr/>
        </p:nvSpPr>
        <p:spPr>
          <a:xfrm>
            <a:off x="3291840" y="1371600"/>
            <a:ext cx="256032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IS Building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EMS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37160" y="1097280"/>
            <a:ext cx="2606040" cy="1097280"/>
          </a:xfrm>
          <a:prstGeom prst="rect">
            <a:avLst/>
          </a:prstGeom>
          <a:solidFill>
            <a:srgbClr val="112240"/>
          </a:solidFill>
          <a:ln w="12700">
            <a:solidFill>
              <a:srgbClr val="00A896"/>
            </a:solidFill>
            <a:prstDash val="solid"/>
          </a:ln>
          <a:effectLst>
            <a:outerShdw blurRad="1016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228600" y="118872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IS Enterprise EMS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Group-wide Strategy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309360" y="1097280"/>
            <a:ext cx="2606040" cy="1097280"/>
          </a:xfrm>
          <a:prstGeom prst="rect">
            <a:avLst/>
          </a:prstGeom>
          <a:solidFill>
            <a:srgbClr val="112240"/>
          </a:solidFill>
          <a:ln w="12700">
            <a:solidFill>
              <a:srgbClr val="00A896"/>
            </a:solidFill>
            <a:prstDash val="solid"/>
          </a:ln>
          <a:effectLst>
            <a:outerShdw blurRad="1016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6400800" y="118872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 Data Center EMS</a:t>
            </a:r>
            <a:endParaRPr lang="en-US" sz="11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High-Density Environments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37160" y="3200400"/>
            <a:ext cx="2606040" cy="1097280"/>
          </a:xfrm>
          <a:prstGeom prst="rect">
            <a:avLst/>
          </a:prstGeom>
          <a:solidFill>
            <a:srgbClr val="112240"/>
          </a:solidFill>
          <a:ln w="12700">
            <a:solidFill>
              <a:srgbClr val="00A896"/>
            </a:solidFill>
            <a:prstDash val="solid"/>
          </a:ln>
          <a:effectLst>
            <a:outerShdw blurRad="1016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228600" y="329184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 Sustainability</a:t>
            </a:r>
            <a:endParaRPr lang="en-US" sz="11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Carbon · Scope 1–3 · Audit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309360" y="3200400"/>
            <a:ext cx="2606040" cy="1097280"/>
          </a:xfrm>
          <a:prstGeom prst="rect">
            <a:avLst/>
          </a:prstGeom>
          <a:solidFill>
            <a:srgbClr val="112240"/>
          </a:solidFill>
          <a:ln w="12700">
            <a:solidFill>
              <a:srgbClr val="00A896"/>
            </a:solidFill>
            <a:prstDash val="solid"/>
          </a:ln>
          <a:effectLst>
            <a:outerShdw blurRad="1016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6400800" y="3291840"/>
            <a:ext cx="2423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Asset Management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</a:rPr>
              <a:t>Equipment Integration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0" y="1463040"/>
            <a:ext cx="548640" cy="365760"/>
          </a:xfrm>
          <a:prstGeom prst="line">
            <a:avLst/>
          </a:prstGeom>
          <a:noFill/>
          <a:ln w="12700">
            <a:solidFill>
              <a:srgbClr val="00A896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2743200" y="3566160"/>
            <a:ext cx="548640" cy="0"/>
          </a:xfrm>
          <a:prstGeom prst="line">
            <a:avLst/>
          </a:prstGeom>
          <a:noFill/>
          <a:ln w="12700">
            <a:solidFill>
              <a:srgbClr val="00A896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16" name="Shape 14"/>
          <p:cNvSpPr/>
          <p:nvPr/>
        </p:nvSpPr>
        <p:spPr>
          <a:xfrm>
            <a:off x="5852160" y="1463040"/>
            <a:ext cx="457200" cy="365760"/>
          </a:xfrm>
          <a:prstGeom prst="line">
            <a:avLst/>
          </a:prstGeom>
          <a:noFill/>
          <a:ln w="12700">
            <a:solidFill>
              <a:srgbClr val="00A896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17" name="Shape 15"/>
          <p:cNvSpPr/>
          <p:nvPr/>
        </p:nvSpPr>
        <p:spPr>
          <a:xfrm>
            <a:off x="5852160" y="3566160"/>
            <a:ext cx="457200" cy="0"/>
          </a:xfrm>
          <a:prstGeom prst="line">
            <a:avLst/>
          </a:prstGeom>
          <a:noFill/>
          <a:ln w="12700">
            <a:solidFill>
              <a:srgbClr val="00A896"/>
            </a:solidFill>
            <a:prstDash val="dash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274320" y="4315968"/>
            <a:ext cx="8595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8BA3B8"/>
                </a:solidFill>
              </a:rPr>
              <a:t>Open architecture enables cross-system connectivity: BMS · BAS · SCADA · IoT · ESG platforms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0" name="Text 18"/>
          <p:cNvSpPr/>
          <p:nvPr/>
        </p:nvSpPr>
        <p:spPr>
          <a:xfrm>
            <a:off x="182880" y="4709160"/>
            <a:ext cx="877824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One Platform · Endless Connectivity</a:t>
            </a:r>
            <a:endParaRPr lang="en-US" sz="10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543C326C-C8D5-50D3-494F-A87A454078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1586" y="-138693"/>
            <a:ext cx="1159262" cy="11592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73152" cy="9144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74320" y="0"/>
            <a:ext cx="8595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Why IS Building EMS?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56032" y="1097280"/>
            <a:ext cx="4059936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256032" y="1097280"/>
            <a:ext cx="54864" cy="10058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" y="1353312"/>
            <a:ext cx="347472" cy="34747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50392" y="1170432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8090"/>
                </a:solidFill>
              </a:rPr>
              <a:t>Real-Time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850392" y="157276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Centralized visibility across all systems and zones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690872" y="1097280"/>
            <a:ext cx="4059936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1" name="Shape 8"/>
          <p:cNvSpPr/>
          <p:nvPr/>
        </p:nvSpPr>
        <p:spPr>
          <a:xfrm>
            <a:off x="4690872" y="1097280"/>
            <a:ext cx="54864" cy="10058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032" y="1353312"/>
            <a:ext cx="347472" cy="34747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285232" y="1170432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8090"/>
                </a:solidFill>
              </a:rPr>
              <a:t>AI-Driven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5285232" y="157276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Proactive anomaly detection and energy forecasting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256032" y="2286000"/>
            <a:ext cx="4059936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6" name="Shape 12"/>
          <p:cNvSpPr/>
          <p:nvPr/>
        </p:nvSpPr>
        <p:spPr>
          <a:xfrm>
            <a:off x="256032" y="2286000"/>
            <a:ext cx="54864" cy="10058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" y="2542032"/>
            <a:ext cx="347472" cy="34747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50392" y="2359152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8090"/>
                </a:solidFill>
              </a:rPr>
              <a:t>Scalable</a:t>
            </a:r>
            <a:endParaRPr lang="en-US" sz="1500" dirty="0"/>
          </a:p>
        </p:txBody>
      </p:sp>
      <p:sp>
        <p:nvSpPr>
          <p:cNvPr id="19" name="Text 14"/>
          <p:cNvSpPr/>
          <p:nvPr/>
        </p:nvSpPr>
        <p:spPr>
          <a:xfrm>
            <a:off x="850392" y="276148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Single building to global portfolio deployment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4690872" y="2286000"/>
            <a:ext cx="4059936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1" name="Shape 16"/>
          <p:cNvSpPr/>
          <p:nvPr/>
        </p:nvSpPr>
        <p:spPr>
          <a:xfrm>
            <a:off x="4690872" y="2286000"/>
            <a:ext cx="54864" cy="10058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032" y="2542032"/>
            <a:ext cx="347472" cy="34747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285232" y="2359152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8090"/>
                </a:solidFill>
              </a:rPr>
              <a:t>ESG-Ready</a:t>
            </a:r>
            <a:endParaRPr lang="en-US" sz="1500" dirty="0"/>
          </a:p>
        </p:txBody>
      </p:sp>
      <p:sp>
        <p:nvSpPr>
          <p:cNvPr id="24" name="Text 18"/>
          <p:cNvSpPr/>
          <p:nvPr/>
        </p:nvSpPr>
        <p:spPr>
          <a:xfrm>
            <a:off x="5285232" y="276148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ISO 50001 and regulatory compliance support</a:t>
            </a:r>
            <a:endParaRPr lang="en-US" sz="1100" dirty="0"/>
          </a:p>
        </p:txBody>
      </p:sp>
      <p:sp>
        <p:nvSpPr>
          <p:cNvPr id="25" name="Shape 19"/>
          <p:cNvSpPr/>
          <p:nvPr/>
        </p:nvSpPr>
        <p:spPr>
          <a:xfrm>
            <a:off x="256032" y="3474720"/>
            <a:ext cx="4059936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6" name="Shape 20"/>
          <p:cNvSpPr/>
          <p:nvPr/>
        </p:nvSpPr>
        <p:spPr>
          <a:xfrm>
            <a:off x="256032" y="3474720"/>
            <a:ext cx="54864" cy="10058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92" y="3730752"/>
            <a:ext cx="347472" cy="347472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850392" y="3547872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8090"/>
                </a:solidFill>
              </a:rPr>
              <a:t>Cost Savings</a:t>
            </a:r>
            <a:endParaRPr lang="en-US" sz="1500" dirty="0"/>
          </a:p>
        </p:txBody>
      </p:sp>
      <p:sp>
        <p:nvSpPr>
          <p:cNvPr id="29" name="Text 22"/>
          <p:cNvSpPr/>
          <p:nvPr/>
        </p:nvSpPr>
        <p:spPr>
          <a:xfrm>
            <a:off x="850392" y="395020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Bill analytics and peak demand optimization</a:t>
            </a:r>
            <a:endParaRPr lang="en-US" sz="1100" dirty="0"/>
          </a:p>
        </p:txBody>
      </p:sp>
      <p:sp>
        <p:nvSpPr>
          <p:cNvPr id="30" name="Shape 23"/>
          <p:cNvSpPr/>
          <p:nvPr/>
        </p:nvSpPr>
        <p:spPr>
          <a:xfrm>
            <a:off x="4690872" y="3474720"/>
            <a:ext cx="4059936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3"/>
            </a:solidFill>
            <a:prstDash val="solid"/>
          </a:ln>
          <a:effectLst>
            <a:outerShdw blurRad="635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1" name="Shape 24"/>
          <p:cNvSpPr/>
          <p:nvPr/>
        </p:nvSpPr>
        <p:spPr>
          <a:xfrm>
            <a:off x="4690872" y="3474720"/>
            <a:ext cx="54864" cy="10058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032" y="3730752"/>
            <a:ext cx="347472" cy="347472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5285232" y="3547872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8090"/>
                </a:solidFill>
              </a:rPr>
              <a:t>Integrated</a:t>
            </a:r>
            <a:endParaRPr lang="en-US" sz="1500" dirty="0"/>
          </a:p>
        </p:txBody>
      </p:sp>
      <p:sp>
        <p:nvSpPr>
          <p:cNvPr id="34" name="Text 26"/>
          <p:cNvSpPr/>
          <p:nvPr/>
        </p:nvSpPr>
        <p:spPr>
          <a:xfrm>
            <a:off x="5285232" y="395020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</a:rPr>
              <a:t>Open architecture for BMS, SCADA, IoT, and more</a:t>
            </a:r>
            <a:endParaRPr lang="en-US" sz="1100" dirty="0"/>
          </a:p>
        </p:txBody>
      </p:sp>
      <p:sp>
        <p:nvSpPr>
          <p:cNvPr id="35" name="Shape 27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6" name="Text 28"/>
          <p:cNvSpPr/>
          <p:nvPr/>
        </p:nvSpPr>
        <p:spPr>
          <a:xfrm>
            <a:off x="182880" y="4709160"/>
            <a:ext cx="8778240" cy="4343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i="1" dirty="0">
                <a:solidFill>
                  <a:srgbClr val="FFFFFF"/>
                </a:solidFill>
              </a:rPr>
              <a:t>Clarity · Confidence · Compliance</a:t>
            </a:r>
            <a:endParaRPr lang="en-US" sz="1100" dirty="0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FCA2FAED-0403-CAFB-00D4-1E8CF9F8E7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11586" y="-138693"/>
            <a:ext cx="1159262" cy="115926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6400800" cy="6400800"/>
          </a:xfrm>
          <a:prstGeom prst="ellips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028090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3200400"/>
            <a:ext cx="1645920" cy="1645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20040" y="822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00A896"/>
                </a:solidFill>
              </a:rPr>
              <a:t>INTEGRATED SUITE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320040" y="1143000"/>
            <a:ext cx="68580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Smarter,</a:t>
            </a:r>
            <a:endParaRPr lang="en-US" sz="38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Greener Building</a:t>
            </a:r>
            <a:endParaRPr lang="en-US" sz="38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</a:t>
            </a:r>
            <a:endParaRPr lang="en-US" sz="3800" dirty="0"/>
          </a:p>
        </p:txBody>
      </p:sp>
      <p:sp>
        <p:nvSpPr>
          <p:cNvPr id="7" name="Text 4"/>
          <p:cNvSpPr/>
          <p:nvPr/>
        </p:nvSpPr>
        <p:spPr>
          <a:xfrm>
            <a:off x="320040" y="3383280"/>
            <a:ext cx="5029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150" dirty="0">
                <a:solidFill>
                  <a:srgbClr val="8BA3B8"/>
                </a:solidFill>
              </a:rPr>
              <a:t>Centralized visibility across all properties</a:t>
            </a:r>
            <a:endParaRPr lang="en-US" sz="115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150" dirty="0">
                <a:solidFill>
                  <a:srgbClr val="8BA3B8"/>
                </a:solidFill>
              </a:rPr>
              <a:t>Real-time operational insights</a:t>
            </a:r>
            <a:endParaRPr lang="en-US" sz="115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150" dirty="0">
                <a:solidFill>
                  <a:srgbClr val="8BA3B8"/>
                </a:solidFill>
              </a:rPr>
              <a:t>Scalable from single building to global portfolio</a:t>
            </a:r>
            <a:endParaRPr lang="en-US" sz="115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150" dirty="0">
                <a:solidFill>
                  <a:srgbClr val="8BA3B8"/>
                </a:solidFill>
              </a:rPr>
              <a:t>Ready for ESG and regulatory compliance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182880" y="4663440"/>
            <a:ext cx="8778240" cy="4800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hlinkClick r:id="rId4"/>
              </a:rPr>
              <a:t>Get in touch with Web Synergies</a:t>
            </a:r>
            <a:r>
              <a:rPr lang="en-US" sz="1100" dirty="0">
                <a:solidFill>
                  <a:srgbClr val="FFFFFF"/>
                </a:solidFill>
                <a:hlinkClick r:id="rId4"/>
              </a:rPr>
              <a:t> </a:t>
            </a:r>
            <a:r>
              <a:rPr lang="en-US" sz="1100" b="1" dirty="0">
                <a:solidFill>
                  <a:srgbClr val="FFFFFF"/>
                </a:solidFill>
              </a:rPr>
              <a:t>to start your energy transformation journey</a:t>
            </a:r>
            <a:endParaRPr lang="en-US" sz="11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912F1F5-F7C3-438F-1077-2321980BB0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1586" y="-138693"/>
            <a:ext cx="1159262" cy="1159262"/>
          </a:xfrm>
          <a:prstGeom prst="rect">
            <a:avLst/>
          </a:prstGeom>
        </p:spPr>
      </p:pic>
      <p:pic>
        <p:nvPicPr>
          <p:cNvPr id="11" name="Picture 10" descr="A white x on a black background&#10;&#10;Description automatically generated">
            <a:hlinkClick r:id="rId6"/>
            <a:extLst>
              <a:ext uri="{FF2B5EF4-FFF2-40B4-BE49-F238E27FC236}">
                <a16:creationId xmlns:a16="http://schemas.microsoft.com/office/drawing/2014/main" id="{C79C2B95-454F-4731-F9AF-0E722AB13AB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516" y="4790367"/>
            <a:ext cx="326288" cy="326288"/>
          </a:xfrm>
          <a:prstGeom prst="rect">
            <a:avLst/>
          </a:prstGeom>
        </p:spPr>
      </p:pic>
      <p:sp>
        <p:nvSpPr>
          <p:cNvPr id="12" name="Freeform 8">
            <a:hlinkClick r:id="rId8" tooltip="https://www.instagram.com/websynergies/"/>
            <a:extLst>
              <a:ext uri="{FF2B5EF4-FFF2-40B4-BE49-F238E27FC236}">
                <a16:creationId xmlns:a16="http://schemas.microsoft.com/office/drawing/2014/main" id="{1AB44F01-BC4D-7926-2B70-16316D2A7172}"/>
              </a:ext>
            </a:extLst>
          </p:cNvPr>
          <p:cNvSpPr>
            <a:spLocks/>
          </p:cNvSpPr>
          <p:nvPr/>
        </p:nvSpPr>
        <p:spPr bwMode="auto">
          <a:xfrm>
            <a:off x="7552752" y="4767171"/>
            <a:ext cx="367921" cy="355629"/>
          </a:xfrm>
          <a:custGeom>
            <a:avLst/>
            <a:gdLst>
              <a:gd name="T0" fmla="*/ 0 w 737098"/>
              <a:gd name="T1" fmla="*/ 0 h 737098"/>
              <a:gd name="T2" fmla="*/ 737098 w 737098"/>
              <a:gd name="T3" fmla="*/ 0 h 737098"/>
              <a:gd name="T4" fmla="*/ 737098 w 737098"/>
              <a:gd name="T5" fmla="*/ 737098 h 737098"/>
              <a:gd name="T6" fmla="*/ 0 w 737098"/>
              <a:gd name="T7" fmla="*/ 737098 h 737098"/>
              <a:gd name="T8" fmla="*/ 0 w 737098"/>
              <a:gd name="T9" fmla="*/ 0 h 7370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37098" h="737098">
                <a:moveTo>
                  <a:pt x="0" y="0"/>
                </a:moveTo>
                <a:lnTo>
                  <a:pt x="737098" y="0"/>
                </a:lnTo>
                <a:lnTo>
                  <a:pt x="737098" y="737098"/>
                </a:lnTo>
                <a:lnTo>
                  <a:pt x="0" y="737098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9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3" name="Freeform 9">
            <a:hlinkClick r:id="rId10" tooltip="https://www.linkedin.com/company/web-synergies"/>
            <a:extLst>
              <a:ext uri="{FF2B5EF4-FFF2-40B4-BE49-F238E27FC236}">
                <a16:creationId xmlns:a16="http://schemas.microsoft.com/office/drawing/2014/main" id="{FF739C0F-D1C0-F1F5-F4F8-22659E6C9ABB}"/>
              </a:ext>
            </a:extLst>
          </p:cNvPr>
          <p:cNvSpPr/>
          <p:nvPr/>
        </p:nvSpPr>
        <p:spPr>
          <a:xfrm>
            <a:off x="7992853" y="4764061"/>
            <a:ext cx="355630" cy="332509"/>
          </a:xfrm>
          <a:custGeom>
            <a:avLst/>
            <a:gdLst/>
            <a:ahLst/>
            <a:cxnLst/>
            <a:rect l="l" t="t" r="r" b="b"/>
            <a:pathLst>
              <a:path w="737098" h="737098">
                <a:moveTo>
                  <a:pt x="0" y="0"/>
                </a:moveTo>
                <a:lnTo>
                  <a:pt x="737098" y="0"/>
                </a:lnTo>
                <a:lnTo>
                  <a:pt x="737098" y="737098"/>
                </a:lnTo>
                <a:lnTo>
                  <a:pt x="0" y="737098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latin typeface="+mn-lt"/>
            </a:endParaRPr>
          </a:p>
        </p:txBody>
      </p:sp>
      <p:pic>
        <p:nvPicPr>
          <p:cNvPr id="14" name="Picture 13" descr="A red and white logo&#10;&#10;Description automatically generated">
            <a:hlinkClick r:id="rId12"/>
            <a:extLst>
              <a:ext uri="{FF2B5EF4-FFF2-40B4-BE49-F238E27FC236}">
                <a16:creationId xmlns:a16="http://schemas.microsoft.com/office/drawing/2014/main" id="{6DD23D88-9E34-F344-6D84-A610C8D0CA2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432431" y="4731685"/>
            <a:ext cx="355629" cy="3556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604</Words>
  <Application>Microsoft Office PowerPoint</Application>
  <PresentationFormat>On-screen Show (16:9)</PresentationFormat>
  <Paragraphs>115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Building EMS</dc:title>
  <dc:subject>PptxGenJS Presentation</dc:subject>
  <dc:creator>PptxGenJS</dc:creator>
  <cp:lastModifiedBy>Harshitha Jain</cp:lastModifiedBy>
  <cp:revision>2</cp:revision>
  <dcterms:created xsi:type="dcterms:W3CDTF">2026-03-09T02:44:33Z</dcterms:created>
  <dcterms:modified xsi:type="dcterms:W3CDTF">2026-03-09T03:53:10Z</dcterms:modified>
</cp:coreProperties>
</file>