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3" r:id="rId3"/>
    <p:sldId id="264" r:id="rId4"/>
    <p:sldId id="265" r:id="rId5"/>
    <p:sldId id="267" r:id="rId6"/>
    <p:sldId id="261" r:id="rId7"/>
    <p:sldId id="262" r:id="rId8"/>
    <p:sldId id="268" r:id="rId9"/>
    <p:sldId id="269" r:id="rId10"/>
    <p:sldId id="270" r:id="rId11"/>
  </p:sldIdLst>
  <p:sldSz cx="9144000" cy="6858000" type="screen4x3"/>
  <p:notesSz cx="6858000" cy="9144000"/>
  <p:embeddedFontLst>
    <p:embeddedFont>
      <p:font typeface="Matilda" charset="0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EFA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7946" y="1988840"/>
            <a:ext cx="6984241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err="1" smtClean="0">
                <a:solidFill>
                  <a:srgbClr val="00B050"/>
                </a:solidFill>
              </a:rPr>
              <a:t>Лэпбук</a:t>
            </a:r>
            <a:r>
              <a:rPr lang="ru-RU" sz="5400" b="1" dirty="0" smtClean="0">
                <a:solidFill>
                  <a:srgbClr val="00B050"/>
                </a:solidFill>
              </a:rPr>
              <a:t> по экологии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9846" y="4581128"/>
            <a:ext cx="3960440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Фирсова Любовь Давидовна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МДОАУ «Детский сад № 39 «Родничок» с.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Крыловка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 Орска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432" y="1647223"/>
            <a:ext cx="550475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03776" y="1648952"/>
            <a:ext cx="551291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62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7920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Цель:</a:t>
            </a:r>
            <a:endParaRPr lang="ru-RU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24847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Развитие познавательно-исследовательской деятельности;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Ознакомление с миром </a:t>
            </a:r>
            <a:r>
              <a:rPr lang="ru-RU" sz="2000" dirty="0" smtClean="0"/>
              <a:t>природы</a:t>
            </a:r>
            <a:r>
              <a:rPr lang="ru-RU" sz="2000" dirty="0"/>
              <a:t> </a:t>
            </a:r>
            <a:r>
              <a:rPr lang="ru-RU" sz="2000" dirty="0" smtClean="0"/>
              <a:t>и её охраной;</a:t>
            </a:r>
            <a:endParaRPr lang="ru-RU" sz="2000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Формирование </a:t>
            </a:r>
            <a:r>
              <a:rPr lang="ru-RU" sz="2000" dirty="0"/>
              <a:t>первичных представлений об объектах окружающего мира, о свойствах и отношениях объектах окружающего </a:t>
            </a:r>
            <a:r>
              <a:rPr lang="ru-RU" sz="2000" dirty="0" smtClean="0"/>
              <a:t>мира (форме, цвете, размере, материале, звучании, ритме, темпе, причинах и следствии и др.);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Ознакомлении с природой и природными явлениями, формирование элементарных экологических представлений;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Воспитание любви к природе, желание беречь ее.</a:t>
            </a:r>
            <a:endParaRPr lang="ru-RU" sz="2000" dirty="0"/>
          </a:p>
          <a:p>
            <a:pPr marL="0" indent="0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5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764704"/>
            <a:ext cx="8363272" cy="5361459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3000" b="1" dirty="0">
                <a:ea typeface="Calibri"/>
                <a:cs typeface="Times New Roman"/>
              </a:rPr>
              <a:t>Первая игра «Сортировка мусора»</a:t>
            </a:r>
          </a:p>
          <a:p>
            <a:pPr>
              <a:spcAft>
                <a:spcPts val="0"/>
              </a:spcAft>
            </a:pPr>
            <a:r>
              <a:rPr lang="ru-RU" sz="2400" dirty="0">
                <a:ea typeface="Calibri"/>
                <a:cs typeface="Times New Roman"/>
              </a:rPr>
              <a:t>Цель:</a:t>
            </a:r>
            <a:r>
              <a:rPr lang="ru-RU" sz="2400" u="sng" dirty="0">
                <a:solidFill>
                  <a:srgbClr val="111111"/>
                </a:solidFill>
                <a:ea typeface="Times New Roman"/>
                <a:cs typeface="Times New Roman"/>
              </a:rPr>
              <a:t> </a:t>
            </a:r>
            <a:r>
              <a:rPr lang="ru-RU" sz="2400" u="sng" dirty="0">
                <a:ea typeface="Calibri"/>
                <a:cs typeface="Times New Roman"/>
              </a:rPr>
              <a:t> </a:t>
            </a:r>
            <a:endParaRPr lang="ru-RU" sz="2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ea typeface="Calibri"/>
                <a:cs typeface="Times New Roman"/>
              </a:rPr>
              <a:t>знакомить детей с понятием "вторичная переработка", "сортировка мусора",</a:t>
            </a:r>
          </a:p>
          <a:p>
            <a:pPr>
              <a:spcAft>
                <a:spcPts val="0"/>
              </a:spcAft>
            </a:pPr>
            <a:r>
              <a:rPr lang="ru-RU" sz="2400" dirty="0">
                <a:ea typeface="Calibri"/>
                <a:cs typeface="Times New Roman"/>
              </a:rPr>
              <a:t>дать представление о способах решения некоторых экологических проблем,</a:t>
            </a:r>
          </a:p>
          <a:p>
            <a:pPr>
              <a:spcAft>
                <a:spcPts val="0"/>
              </a:spcAft>
            </a:pPr>
            <a:r>
              <a:rPr lang="ru-RU" sz="2400" dirty="0">
                <a:ea typeface="Calibri"/>
                <a:cs typeface="Times New Roman"/>
              </a:rPr>
              <a:t>способствовать формированию экологической культуры,</a:t>
            </a:r>
          </a:p>
          <a:p>
            <a:pPr>
              <a:spcAft>
                <a:spcPts val="0"/>
              </a:spcAft>
            </a:pPr>
            <a:r>
              <a:rPr lang="ru-RU" sz="2400" dirty="0">
                <a:ea typeface="Calibri"/>
                <a:cs typeface="Times New Roman"/>
              </a:rPr>
              <a:t>развивать умение классифицировать</a:t>
            </a:r>
          </a:p>
          <a:p>
            <a:pPr>
              <a:spcAft>
                <a:spcPts val="0"/>
              </a:spcAft>
            </a:pPr>
            <a:r>
              <a:rPr lang="ru-RU" sz="2400" dirty="0">
                <a:ea typeface="Calibri"/>
                <a:cs typeface="Times New Roman"/>
              </a:rPr>
              <a:t>воспитывать любовь и бережное отношение к природе, ответственность, аккуратность, принципиальность.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44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548680"/>
            <a:ext cx="8712968" cy="5256584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ea typeface="Calibri"/>
                <a:cs typeface="Times New Roman"/>
              </a:rPr>
              <a:t>Ход </a:t>
            </a:r>
            <a:r>
              <a:rPr lang="ru-RU" b="1" smtClean="0">
                <a:solidFill>
                  <a:srgbClr val="000000"/>
                </a:solidFill>
                <a:ea typeface="Calibri"/>
                <a:cs typeface="Times New Roman"/>
              </a:rPr>
              <a:t>игры: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smtClean="0">
                <a:solidFill>
                  <a:srgbClr val="000000"/>
                </a:solidFill>
                <a:ea typeface="Calibri"/>
                <a:cs typeface="Times New Roman"/>
              </a:rPr>
              <a:t>Ребенку </a:t>
            </a:r>
            <a:r>
              <a:rPr lang="ru-RU" sz="2000" dirty="0">
                <a:solidFill>
                  <a:srgbClr val="000000"/>
                </a:solidFill>
                <a:ea typeface="Calibri"/>
                <a:cs typeface="Times New Roman"/>
              </a:rPr>
              <a:t>предлагается экологическая ситуация: «Люди приехали на пикник и оставили после себя мусор. Помоги разобрать его по контейнерам «Бумага», «Пластик», «Стекло», «Металл» и « Мусор», «Опасные отходы».  Вот видите, как много мусора. Кучи мусора образуются очень быстро. Представьте, что получается в нашем городе каждый день …</a:t>
            </a:r>
            <a:br>
              <a:rPr lang="ru-RU" sz="20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ea typeface="Calibri"/>
                <a:cs typeface="Times New Roman"/>
              </a:rPr>
              <a:t>А сколько будет за целый год? Даже подумать страшно! Целые горы старых ненужных вещей. Что же с ними делать?</a:t>
            </a:r>
            <a:br>
              <a:rPr lang="ru-RU" sz="20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ea typeface="Calibri"/>
                <a:cs typeface="Times New Roman"/>
              </a:rPr>
              <a:t>Какую вещь в какой контейнер выбросить? И что потом с ней станет, когда ее заберут на переработку?</a:t>
            </a:r>
            <a:endParaRPr lang="ru-RU" sz="20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ea typeface="Calibri"/>
                <a:cs typeface="Times New Roman"/>
              </a:rPr>
              <a:t>Так же сюда идут карточки </a:t>
            </a:r>
            <a:r>
              <a:rPr lang="ru-RU" sz="2000" dirty="0">
                <a:solidFill>
                  <a:srgbClr val="111111"/>
                </a:solidFill>
                <a:ea typeface="Calibri"/>
                <a:cs typeface="Times New Roman"/>
              </a:rPr>
              <a:t>сроки разложения мусора.</a:t>
            </a:r>
            <a:endParaRPr lang="ru-RU" sz="20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8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12845"/>
            <a:ext cx="820891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111111"/>
                </a:solidFill>
                <a:ea typeface="Calibri"/>
                <a:cs typeface="Times New Roman"/>
              </a:rPr>
              <a:t>Вторая </a:t>
            </a:r>
            <a:r>
              <a:rPr lang="ru-RU" sz="2800" b="1" dirty="0">
                <a:solidFill>
                  <a:srgbClr val="111111"/>
                </a:solidFill>
                <a:ea typeface="Calibri"/>
                <a:cs typeface="Times New Roman"/>
              </a:rPr>
              <a:t>игра « Правила поведения в природе».</a:t>
            </a:r>
            <a:endParaRPr lang="ru-RU" sz="28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ea typeface="Calibri"/>
                <a:cs typeface="Times New Roman"/>
              </a:rPr>
              <a:t>Дидактическая задача:</a:t>
            </a:r>
          </a:p>
          <a:p>
            <a:pPr>
              <a:spcAft>
                <a:spcPts val="0"/>
              </a:spcAft>
            </a:pPr>
            <a:r>
              <a:rPr lang="ru-RU" sz="2000" u="sng" dirty="0">
                <a:solidFill>
                  <a:srgbClr val="111111"/>
                </a:solidFill>
                <a:ea typeface="Calibri"/>
                <a:cs typeface="Times New Roman"/>
              </a:rPr>
              <a:t>Формировать: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ea typeface="Calibri"/>
                <a:cs typeface="Times New Roman"/>
              </a:rPr>
              <a:t>Бережное отношение и любовь к природе, ко всему живому;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ea typeface="Calibri"/>
                <a:cs typeface="Times New Roman"/>
              </a:rPr>
              <a:t>Ценностные ориентации, определяющие бережное отношение к природному миру.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u="sng" dirty="0">
                <a:solidFill>
                  <a:srgbClr val="111111"/>
                </a:solidFill>
                <a:ea typeface="Calibri"/>
                <a:cs typeface="Times New Roman"/>
              </a:rPr>
              <a:t>Развивать: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ea typeface="Calibri"/>
                <a:cs typeface="Times New Roman"/>
              </a:rPr>
              <a:t>Представления о том, какие действия вредят природе;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ea typeface="Calibri"/>
                <a:cs typeface="Times New Roman"/>
              </a:rPr>
              <a:t>Интерес и любовь ко всему живому;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ea typeface="Calibri"/>
                <a:cs typeface="Times New Roman"/>
              </a:rPr>
              <a:t>Правила общественного поведения;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ea typeface="Calibri"/>
                <a:cs typeface="Times New Roman"/>
              </a:rPr>
              <a:t>Умение работать в коллективе;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ea typeface="Calibri"/>
                <a:cs typeface="Times New Roman"/>
              </a:rPr>
              <a:t>Эмоциональную сферу личности ребенка;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ea typeface="Calibri"/>
                <a:cs typeface="Times New Roman"/>
              </a:rPr>
              <a:t>Мелкую моторику рук;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ea typeface="Calibri"/>
                <a:cs typeface="Times New Roman"/>
              </a:rPr>
              <a:t>Память, мышление, внимание, воображение.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u="sng" dirty="0">
                <a:solidFill>
                  <a:srgbClr val="111111"/>
                </a:solidFill>
                <a:ea typeface="Calibri"/>
                <a:cs typeface="Times New Roman"/>
              </a:rPr>
              <a:t>Закрепить: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ea typeface="Calibri"/>
                <a:cs typeface="Times New Roman"/>
              </a:rPr>
              <a:t>Знания детей о Правилах поведения в Природе;</a:t>
            </a:r>
            <a:endParaRPr lang="ru-RU" sz="20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017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9208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111111"/>
                </a:solidFill>
                <a:ea typeface="Calibri"/>
                <a:cs typeface="Times New Roman"/>
              </a:rPr>
              <a:t>ХОД ИГРЫ: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ea typeface="Calibri"/>
                <a:cs typeface="Times New Roman"/>
              </a:rPr>
              <a:t>I вариант: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ea typeface="Calibri"/>
                <a:cs typeface="Times New Roman"/>
              </a:rPr>
              <a:t>Воспитатель раздает детям карточки, на которых изображены разные экологические ситуации плохого или хорошего обращения с природой.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ea typeface="Calibri"/>
                <a:cs typeface="Times New Roman"/>
              </a:rPr>
              <a:t>Воспитатель предлагает детям с его помощью выбрать тот знак (правило поведение в природе, который соответствует определенной ситуации. Обосновать свой выбор.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ea typeface="Calibri"/>
                <a:cs typeface="Times New Roman"/>
              </a:rPr>
              <a:t>Знак дети с помощью  </a:t>
            </a:r>
            <a:r>
              <a:rPr lang="ru-RU" sz="2000" dirty="0" err="1">
                <a:solidFill>
                  <a:srgbClr val="111111"/>
                </a:solidFill>
                <a:ea typeface="Calibri"/>
                <a:cs typeface="Times New Roman"/>
              </a:rPr>
              <a:t>шнурочка</a:t>
            </a:r>
            <a:r>
              <a:rPr lang="ru-RU" sz="2000" dirty="0">
                <a:solidFill>
                  <a:srgbClr val="111111"/>
                </a:solidFill>
                <a:ea typeface="Calibri"/>
                <a:cs typeface="Times New Roman"/>
              </a:rPr>
              <a:t>  прикрепляют к той картинке. которой он соответствует.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ea typeface="Calibri"/>
                <a:cs typeface="Times New Roman"/>
              </a:rPr>
              <a:t>За правильное выполненное задание участник дидактической игры «Правила поведения в Природе!» получает фишку.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ea typeface="Calibri"/>
                <a:cs typeface="Times New Roman"/>
              </a:rPr>
              <a:t>Игра проводится несколько раз.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ea typeface="Calibri"/>
                <a:cs typeface="Times New Roman"/>
              </a:rPr>
              <a:t>Выигрывает тот, у кого наибольшее количество фишек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ea typeface="Calibri"/>
                <a:cs typeface="Times New Roman"/>
              </a:rPr>
              <a:t>II вариант: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ea typeface="Calibri"/>
                <a:cs typeface="Times New Roman"/>
              </a:rPr>
              <a:t>Второй вариант игры проводится детьми самостоятельно.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ea typeface="Calibri"/>
                <a:cs typeface="Times New Roman"/>
              </a:rPr>
              <a:t>После приобретения навыка игры дети могут играть без помощи взрослого.</a:t>
            </a: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ea typeface="Calibri"/>
                <a:cs typeface="Times New Roman"/>
              </a:rPr>
              <a:t>Фишки в данном варианте не используются.</a:t>
            </a:r>
            <a:endParaRPr lang="ru-RU" sz="2000" dirty="0">
              <a:effectLst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31337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94026"/>
            <a:ext cx="40544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05064"/>
            <a:ext cx="335280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4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3494087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22" y="2060848"/>
            <a:ext cx="3600400" cy="216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8206"/>
            <a:ext cx="4529137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987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04" y="548680"/>
            <a:ext cx="4164013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92722"/>
            <a:ext cx="4176464" cy="251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04" y="3645024"/>
            <a:ext cx="3998913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7470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420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Times New Roman</vt:lpstr>
      <vt:lpstr>Wingdings</vt:lpstr>
      <vt:lpstr>Matilda</vt:lpstr>
      <vt:lpstr>Calibri</vt:lpstr>
      <vt:lpstr>Тема Office</vt:lpstr>
      <vt:lpstr>Презентация PowerPoint</vt:lpstr>
      <vt:lpstr>Цель: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Люба</cp:lastModifiedBy>
  <cp:revision>29</cp:revision>
  <dcterms:created xsi:type="dcterms:W3CDTF">2013-08-23T08:38:35Z</dcterms:created>
  <dcterms:modified xsi:type="dcterms:W3CDTF">2017-11-10T09:25:27Z</dcterms:modified>
</cp:coreProperties>
</file>