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0" r:id="rId2"/>
    <p:sldId id="259" r:id="rId3"/>
    <p:sldId id="265" r:id="rId4"/>
    <p:sldId id="264" r:id="rId5"/>
    <p:sldId id="266" r:id="rId6"/>
    <p:sldId id="269" r:id="rId7"/>
    <p:sldId id="270" r:id="rId8"/>
    <p:sldId id="273" r:id="rId9"/>
    <p:sldId id="274" r:id="rId10"/>
    <p:sldId id="267" r:id="rId11"/>
    <p:sldId id="268" r:id="rId12"/>
    <p:sldId id="261" r:id="rId13"/>
    <p:sldId id="277" r:id="rId14"/>
    <p:sldId id="271" r:id="rId15"/>
    <p:sldId id="276" r:id="rId16"/>
    <p:sldId id="262" r:id="rId17"/>
    <p:sldId id="272" r:id="rId18"/>
  </p:sldIdLst>
  <p:sldSz cx="9144000" cy="6858000" type="screen4x3"/>
  <p:notesSz cx="6858000" cy="9144000"/>
  <p:embeddedFontLst>
    <p:embeddedFont>
      <p:font typeface="Vesna" panose="020B0604020202020204" charset="0"/>
      <p:regular r:id="rId1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618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29.10.2023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29.10.2023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29.10.2023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29.10.2023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29.10.2023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744C-FE01-496A-A041-ED93458D1002}" type="datetimeFigureOut">
              <a:rPr lang="ru-RU" smtClean="0"/>
              <a:pPr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123728" y="548680"/>
            <a:ext cx="6624736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normalizeH="0" baseline="0" noProof="0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sna" pitchFamily="2" charset="0"/>
                <a:ea typeface="+mj-ea"/>
                <a:cs typeface="+mj-cs"/>
              </a:rPr>
              <a:t>Экологическое воспитание детей старшего дошкольного возраста</a:t>
            </a: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59832" y="3068960"/>
            <a:ext cx="3960440" cy="1512168"/>
          </a:xfrm>
          <a:prstGeom prst="roundRect">
            <a:avLst>
              <a:gd name="adj" fmla="val 1782"/>
            </a:avLst>
          </a:prstGeom>
          <a:noFill/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Подготовила: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Фирсова Любовь </a:t>
            </a:r>
            <a:r>
              <a:rPr lang="ru-RU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Дфвидовна</a:t>
            </a:r>
            <a:endParaRPr lang="ru-RU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Воспитатели МДОАУ № 39 г. Орска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08912" cy="1800200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Vesna" charset="0"/>
              </a:rPr>
              <a:t>Паспорт комнатных растений, картотека экологических игр, сказок, </a:t>
            </a:r>
            <a:r>
              <a:rPr lang="ru-RU" b="1" dirty="0" err="1">
                <a:solidFill>
                  <a:srgbClr val="FF0000"/>
                </a:solidFill>
                <a:latin typeface="Vesna" charset="0"/>
              </a:rPr>
              <a:t>потешек</a:t>
            </a:r>
            <a:endParaRPr lang="ru-RU" b="1" dirty="0">
              <a:solidFill>
                <a:srgbClr val="FF0000"/>
              </a:solidFill>
              <a:latin typeface="Vesna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9592" y="2060848"/>
            <a:ext cx="2994025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130" y="3404511"/>
            <a:ext cx="3944937" cy="29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2773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30626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Vesna" charset="0"/>
              </a:rPr>
              <a:t>Дидактическое дерево </a:t>
            </a:r>
            <a:br>
              <a:rPr lang="ru-RU" b="1" dirty="0">
                <a:solidFill>
                  <a:srgbClr val="FF0000"/>
                </a:solidFill>
                <a:latin typeface="Vesna" charset="0"/>
              </a:rPr>
            </a:br>
            <a:r>
              <a:rPr lang="ru-RU" b="1" dirty="0">
                <a:solidFill>
                  <a:srgbClr val="FF0000"/>
                </a:solidFill>
                <a:latin typeface="Vesna" charset="0"/>
              </a:rPr>
              <a:t>«Времена года»</a:t>
            </a:r>
            <a:br>
              <a:rPr lang="ru-RU" b="1" dirty="0">
                <a:solidFill>
                  <a:srgbClr val="FF0000"/>
                </a:solidFill>
                <a:latin typeface="Vesna" charset="0"/>
              </a:rPr>
            </a:br>
            <a:r>
              <a:rPr lang="ru-RU" sz="2800" b="1" dirty="0">
                <a:solidFill>
                  <a:srgbClr val="FF0000"/>
                </a:solidFill>
                <a:latin typeface="Vesna" charset="0"/>
              </a:rPr>
              <a:t>Цель: </a:t>
            </a:r>
            <a:r>
              <a:rPr lang="ru-RU" sz="2800" dirty="0">
                <a:solidFill>
                  <a:srgbClr val="000000"/>
                </a:solidFill>
                <a:latin typeface="Vesna" charset="0"/>
              </a:rPr>
              <a:t>формирование у детей дошкольного возраста знаний о смене времен года.</a:t>
            </a:r>
            <a:br>
              <a:rPr lang="ru-RU" sz="2800" b="1" dirty="0">
                <a:solidFill>
                  <a:srgbClr val="FF0000"/>
                </a:solidFill>
                <a:latin typeface="Vesna" charset="0"/>
              </a:rPr>
            </a:br>
            <a:br>
              <a:rPr lang="ru-RU" b="1" dirty="0">
                <a:solidFill>
                  <a:srgbClr val="FF0000"/>
                </a:solidFill>
                <a:latin typeface="Vesna" charset="0"/>
              </a:rPr>
            </a:br>
            <a:br>
              <a:rPr lang="ru-RU" b="1" dirty="0">
                <a:solidFill>
                  <a:srgbClr val="FF0000"/>
                </a:solidFill>
                <a:latin typeface="Vesna" charset="0"/>
              </a:rPr>
            </a:br>
            <a:br>
              <a:rPr lang="ru-RU" b="1" dirty="0">
                <a:solidFill>
                  <a:srgbClr val="FF0000"/>
                </a:solidFill>
                <a:latin typeface="Vesna" charset="0"/>
              </a:rPr>
            </a:br>
            <a:br>
              <a:rPr lang="ru-RU" b="1" dirty="0">
                <a:solidFill>
                  <a:srgbClr val="FF0000"/>
                </a:solidFill>
                <a:latin typeface="Vesna" charset="0"/>
              </a:rPr>
            </a:br>
            <a:endParaRPr lang="ru-RU" b="1" dirty="0">
              <a:solidFill>
                <a:srgbClr val="FF0000"/>
              </a:solidFill>
              <a:latin typeface="Vesna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492896"/>
            <a:ext cx="4464496" cy="384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3673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0156" y="332656"/>
            <a:ext cx="84603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800" i="1" dirty="0"/>
          </a:p>
          <a:p>
            <a:pPr algn="ctr"/>
            <a:r>
              <a:rPr lang="ru-RU" sz="4400" b="1" i="1" dirty="0">
                <a:solidFill>
                  <a:srgbClr val="FF0000"/>
                </a:solidFill>
                <a:latin typeface="Vesna" charset="0"/>
              </a:rPr>
              <a:t>Тактильное пособие «Злаки»</a:t>
            </a:r>
          </a:p>
          <a:p>
            <a:pPr algn="ctr"/>
            <a:r>
              <a:rPr lang="ru-RU" sz="2800" b="1" i="1" dirty="0">
                <a:solidFill>
                  <a:srgbClr val="FF0000"/>
                </a:solidFill>
                <a:latin typeface="Vesna" charset="0"/>
              </a:rPr>
              <a:t>Цель: формировать представление о злаковых культурах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32856"/>
            <a:ext cx="3096344" cy="3816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038367"/>
            <a:ext cx="3312368" cy="391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Vesna" charset="0"/>
              </a:rPr>
              <a:t>«Сортировка мусора»</a:t>
            </a:r>
          </a:p>
        </p:txBody>
      </p:sp>
      <p:pic>
        <p:nvPicPr>
          <p:cNvPr id="4" name="Объект 3" descr="C:\Users\Admin\Desktop\20171110_134136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3545815" cy="2332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Admin\Desktop\20171110_13444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139559"/>
            <a:ext cx="3581400" cy="2153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Admin\Desktop\20171110_13433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54813" y="1827649"/>
            <a:ext cx="4362450" cy="26238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527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/>
              <a:t>       Предлагаем вашему вниманию систему игровых заданий и упражнений, созданных на основе изобретения </a:t>
            </a:r>
            <a:r>
              <a:rPr lang="ru-RU" dirty="0" err="1"/>
              <a:t>Р.Луллия</a:t>
            </a:r>
            <a:r>
              <a:rPr lang="ru-RU" dirty="0"/>
              <a:t>  - "Круги </a:t>
            </a:r>
            <a:r>
              <a:rPr lang="ru-RU" dirty="0" err="1"/>
              <a:t>Луллия</a:t>
            </a:r>
            <a:r>
              <a:rPr lang="ru-RU" dirty="0"/>
              <a:t>". Свое название изобретение получило в честь имени своего создателя - </a:t>
            </a:r>
            <a:r>
              <a:rPr lang="ru-RU" dirty="0" err="1"/>
              <a:t>Раймунда</a:t>
            </a:r>
            <a:r>
              <a:rPr lang="ru-RU" dirty="0"/>
              <a:t> </a:t>
            </a:r>
            <a:r>
              <a:rPr lang="ru-RU" dirty="0" err="1"/>
              <a:t>Луллия</a:t>
            </a:r>
            <a:r>
              <a:rPr lang="ru-RU" dirty="0"/>
              <a:t> (поэт, философ, мыслитель, 13 век). В 13 веке французский монах создал логическую машину в виде бумажных кругов. </a:t>
            </a:r>
          </a:p>
          <a:p>
            <a:pPr algn="just"/>
            <a:r>
              <a:rPr lang="ru-RU" dirty="0"/>
              <a:t>     Дидактическое пособие может быть использовано как средство познавательного развития в работе с детьми дошкольного возраста.  Пособие предназначено для детей от 5-7 лет,  по формированию у детей понятий, связанных с признаками объектов и изменением их значений и проявлений, создано в рамках адаптации методов теории решения изобретательных задач (ТРИЗ). Данная методика - это игры на основе кругов </a:t>
            </a:r>
            <a:r>
              <a:rPr lang="ru-RU" dirty="0" err="1"/>
              <a:t>Луллия</a:t>
            </a:r>
            <a:r>
              <a:rPr lang="ru-RU" dirty="0"/>
              <a:t> и разнообразных картинок.</a:t>
            </a:r>
          </a:p>
        </p:txBody>
      </p:sp>
    </p:spTree>
    <p:extLst>
      <p:ext uri="{BB962C8B-B14F-4D97-AF65-F5344CB8AC3E}">
        <p14:creationId xmlns:p14="http://schemas.microsoft.com/office/powerpoint/2010/main" val="2555086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976664"/>
          </a:xfrm>
        </p:spPr>
        <p:txBody>
          <a:bodyPr>
            <a:normAutofit fontScale="85000" lnSpcReduction="10000"/>
          </a:bodyPr>
          <a:lstStyle/>
          <a:p>
            <a:pPr marL="0" lvl="0" indent="0" algn="just">
              <a:spcBef>
                <a:spcPts val="0"/>
              </a:spcBef>
              <a:buNone/>
            </a:pP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экологическом воспитании я использую  системный подход, который активно используется в программе ТРИЗ. Данный подход позволяет рассмотреть предмет и ли явление с самых разных сторон. Несмотря на сложную терминологию системный подход вполне доступен дошкольникам.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Рассматриваемый объект условно помещается в центр таблицы из девяти ячеек.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объект называется </a:t>
            </a:r>
            <a:r>
              <a:rPr lang="ru-RU" sz="1800" b="1" dirty="0">
                <a:solidFill>
                  <a:srgbClr val="7E5D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«Система» (1)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Любой объект (система) является частью чего-либо или находится в каком-то специальном месте (дерево в лесу, конструктор на полке и т.д.). Это место называется «Надсистема» (2).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3.Объект (система) состоит из каких-либо частей, деталей  Ячейка, в которой мы рассматриваем «анатомию» объекта, называется «Подсистема» (3).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Таким образом, рассмотрев центральный столбец, можно получить некоторые сведения об объекте. Далее необходимо рассмотреть центральную горизонталь, которая является своеобразной временной лентой.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Ячейка 4 рассказывает о том, чем являлся объект (система) в прошлом.(Чем была елочка до того, как стала елочкой?) . «Прошлое системы».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Будущее системы рассматривается в 5-й ячейке. Что произойдет с этим объектом? «Будущее системы».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1800" b="1" dirty="0">
                <a:solidFill>
                  <a:srgbClr val="7E5D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 получаем об объекте разнообразную информацию. С детьми младшего дошкольного возраста достаточно остановиться на этих позициях.  Старшие дошкольники способны рассуждать более глубоко.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Если рассматривать систему в прошлом, то можно обнаружить, что у нее есть и собственная надсистема и подсистема. Если птица в прошлом была яйцом, то надсистемой яйца могли быть и гнездо с другими яйцами, и «мамин животик» (6 – надсистема системы в прошлом). А такой предмет, как книга, можно рассматривать с точки зрения происходивших с ней изменений: какой книга была в старину, как создавалась.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Любая система в прошлом также имела свои составляющие. То же яйцо состояло из скорлупы, белка и желтка. А для книг, к примеру, использовалась береста.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Точно также рассматривается и система в будущем – ее надсистема и подсистема (8, 9). Кем станет цыпленок? Какой будет книга в будущем?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9428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6672"/>
            <a:ext cx="828092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20090" algn="just"/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Литература:                                 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</a:rPr>
              <a:t>1.«Детям о природе», под ред. М. В. </a:t>
            </a:r>
            <a:r>
              <a:rPr lang="ru-RU" sz="2400" dirty="0" err="1">
                <a:solidFill>
                  <a:srgbClr val="000000"/>
                </a:solidFill>
                <a:cs typeface="Times New Roman" pitchFamily="18" charset="0"/>
              </a:rPr>
              <a:t>Лучич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</a:rPr>
              <a:t>, 1989 г.</a:t>
            </a:r>
          </a:p>
          <a:p>
            <a:pPr algn="just"/>
            <a:r>
              <a:rPr lang="ru-RU" sz="2400" dirty="0">
                <a:solidFill>
                  <a:srgbClr val="000000"/>
                </a:solidFill>
                <a:cs typeface="Times New Roman" pitchFamily="18" charset="0"/>
              </a:rPr>
              <a:t>2.«Ознакомление дошкольников с окружающей и социальной действительностью», под </a:t>
            </a:r>
            <a:r>
              <a:rPr lang="ru-RU" sz="2400" dirty="0" err="1">
                <a:solidFill>
                  <a:srgbClr val="000000"/>
                </a:solidFill>
                <a:cs typeface="Times New Roman" pitchFamily="18" charset="0"/>
              </a:rPr>
              <a:t>ред.Н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</a:rPr>
              <a:t>. В. Алешиной, 2004 г.</a:t>
            </a:r>
            <a:r>
              <a:rPr lang="ru-RU" sz="2400" i="1" dirty="0">
                <a:solidFill>
                  <a:srgbClr val="000000"/>
                </a:solidFill>
              </a:rPr>
              <a:t> </a:t>
            </a:r>
          </a:p>
          <a:p>
            <a:pPr algn="just"/>
            <a:r>
              <a:rPr lang="ru-RU" sz="2400" i="1" dirty="0">
                <a:solidFill>
                  <a:srgbClr val="000000"/>
                </a:solidFill>
              </a:rPr>
              <a:t>3Рыжова Н.А.</a:t>
            </a:r>
            <a:r>
              <a:rPr lang="ru-RU" sz="2400" dirty="0">
                <a:solidFill>
                  <a:srgbClr val="000000"/>
                </a:solidFill>
              </a:rPr>
              <a:t> Экологическое образование в детском саду. М.: Карапуз, 2000.</a:t>
            </a:r>
          </a:p>
          <a:p>
            <a:pPr algn="just"/>
            <a:r>
              <a:rPr lang="ru-RU" sz="2400" dirty="0">
                <a:solidFill>
                  <a:srgbClr val="000000"/>
                </a:solidFill>
              </a:rPr>
              <a:t>4.</a:t>
            </a:r>
            <a:r>
              <a:rPr lang="ru-RU" sz="2400" i="1" dirty="0">
                <a:solidFill>
                  <a:srgbClr val="000000"/>
                </a:solidFill>
              </a:rPr>
              <a:t> Рыжова Н.А.</a:t>
            </a:r>
            <a:r>
              <a:rPr lang="ru-RU" sz="2400" dirty="0">
                <a:solidFill>
                  <a:srgbClr val="000000"/>
                </a:solidFill>
              </a:rPr>
              <a:t> Наш дом — природа. М.: Карапуз, 2005.</a:t>
            </a:r>
          </a:p>
          <a:p>
            <a:pPr algn="just"/>
            <a:r>
              <a:rPr lang="ru-RU" sz="2400" dirty="0">
                <a:solidFill>
                  <a:srgbClr val="000000"/>
                </a:solidFill>
              </a:rPr>
              <a:t>5. </a:t>
            </a:r>
            <a:r>
              <a:rPr lang="ru-RU" sz="2400" i="1" dirty="0">
                <a:solidFill>
                  <a:srgbClr val="000000"/>
                </a:solidFill>
              </a:rPr>
              <a:t>Рыжова Н.А.</a:t>
            </a:r>
            <a:r>
              <a:rPr lang="ru-RU" sz="2400" dirty="0">
                <a:solidFill>
                  <a:srgbClr val="000000"/>
                </a:solidFill>
              </a:rPr>
              <a:t> Почва — живая земля. М.: Карапуз, 2005.</a:t>
            </a:r>
          </a:p>
          <a:p>
            <a:pPr algn="just"/>
            <a:r>
              <a:rPr lang="ru-RU" sz="2400" dirty="0">
                <a:solidFill>
                  <a:srgbClr val="000000"/>
                </a:solidFill>
              </a:rPr>
              <a:t>6. </a:t>
            </a:r>
            <a:r>
              <a:rPr lang="ru-RU" sz="2400" i="1" dirty="0">
                <a:solidFill>
                  <a:srgbClr val="000000"/>
                </a:solidFill>
              </a:rPr>
              <a:t>Рыжова Н.А.</a:t>
            </a:r>
            <a:r>
              <a:rPr lang="ru-RU" sz="2400" dirty="0">
                <a:solidFill>
                  <a:srgbClr val="000000"/>
                </a:solidFill>
              </a:rPr>
              <a:t> Что у нас под ногами. М.: Карапуз, 2005.</a:t>
            </a:r>
          </a:p>
          <a:p>
            <a:pPr algn="just"/>
            <a:r>
              <a:rPr lang="ru-RU" sz="2400" dirty="0">
                <a:solidFill>
                  <a:srgbClr val="000000"/>
                </a:solidFill>
              </a:rPr>
              <a:t>7. </a:t>
            </a:r>
            <a:r>
              <a:rPr lang="ru-RU" sz="2400" i="1" dirty="0">
                <a:solidFill>
                  <a:srgbClr val="000000"/>
                </a:solidFill>
              </a:rPr>
              <a:t>Рыжова Н.А., Рыжов И.Н. </a:t>
            </a:r>
            <a:r>
              <a:rPr lang="ru-RU" sz="2400" dirty="0">
                <a:solidFill>
                  <a:srgbClr val="000000"/>
                </a:solidFill>
              </a:rPr>
              <a:t>Моя Москва. Экологический атлас для детей и родителей. М., 2005.</a:t>
            </a:r>
          </a:p>
          <a:p>
            <a:pPr algn="just"/>
            <a:r>
              <a:rPr lang="ru-RU" sz="2400" dirty="0">
                <a:solidFill>
                  <a:srgbClr val="000000"/>
                </a:solidFill>
              </a:rPr>
              <a:t>8. Мир природы и ребенок. Под ред. Л.М. </a:t>
            </a:r>
            <a:r>
              <a:rPr lang="ru-RU" sz="2400" dirty="0" err="1">
                <a:solidFill>
                  <a:srgbClr val="000000"/>
                </a:solidFill>
              </a:rPr>
              <a:t>Маневцовой</a:t>
            </a:r>
            <a:r>
              <a:rPr lang="ru-RU" sz="2400" dirty="0">
                <a:solidFill>
                  <a:srgbClr val="000000"/>
                </a:solidFill>
              </a:rPr>
              <a:t> и П.Г. </a:t>
            </a:r>
            <a:r>
              <a:rPr lang="ru-RU" sz="2400" dirty="0" err="1">
                <a:solidFill>
                  <a:srgbClr val="000000"/>
                </a:solidFill>
              </a:rPr>
              <a:t>Саморуковой</a:t>
            </a:r>
            <a:r>
              <a:rPr lang="ru-RU" sz="2400" dirty="0">
                <a:solidFill>
                  <a:srgbClr val="000000"/>
                </a:solidFill>
              </a:rPr>
              <a:t>. СПб.: </a:t>
            </a:r>
            <a:r>
              <a:rPr lang="ru-RU" sz="2400" dirty="0" err="1">
                <a:solidFill>
                  <a:srgbClr val="000000"/>
                </a:solidFill>
              </a:rPr>
              <a:t>Акцидент</a:t>
            </a:r>
            <a:r>
              <a:rPr lang="ru-RU" sz="2400" dirty="0">
                <a:solidFill>
                  <a:srgbClr val="000000"/>
                </a:solidFill>
              </a:rPr>
              <a:t>, 1998.</a:t>
            </a:r>
          </a:p>
          <a:p>
            <a:pPr indent="720090" algn="just"/>
            <a:endParaRPr lang="ru-RU" sz="2800" b="0" i="0" dirty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425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 algn="ctr">
              <a:buNone/>
            </a:pPr>
            <a:r>
              <a:rPr lang="ru-RU" sz="5400" b="1" dirty="0">
                <a:solidFill>
                  <a:srgbClr val="FF0000"/>
                </a:solidFill>
                <a:latin typeface="Vesna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433667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4096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sna" pitchFamily="2" charset="0"/>
              </a:rPr>
              <a:t>Актуальность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051720" y="1052736"/>
            <a:ext cx="6635080" cy="5184576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ru-RU" sz="7200" dirty="0">
                <a:solidFill>
                  <a:srgbClr val="3F3F3F"/>
                </a:solidFill>
              </a:rPr>
              <a:t>         Личность каждого человека складывается не только из генетически обусловленного набора индивидуальных черт, но и из отношения индивида к окружающему миру, другим людям и, конечно же, к природе. Современные дети имеют очень специфичные представления о живом, чаще всего ограниченные информацией, предоставляемой интернетом и касающейся конкретных проявлений мира флоры и фауны. Но такое фрагментарное изучение вопроса, незаинтересованность в сохранении условий для жизни, ведёт к потребительскому отношению к природе в целом и лишению себя важного нравственно-эстетического компонента жизни в частности. Решать эту проблему нужно как можно раньше, на что и направлена концепция воспитания детей, в том числе и дошкольного возраста.</a:t>
            </a:r>
          </a:p>
          <a:p>
            <a:pPr marL="0" indent="0" algn="just">
              <a:buNone/>
            </a:pPr>
            <a:r>
              <a:rPr lang="ru-RU" sz="7200" dirty="0">
                <a:solidFill>
                  <a:srgbClr val="3F3F3F"/>
                </a:solidFill>
              </a:rPr>
              <a:t>        Современная образовательная система признаёт за экологическим воспитанием право одного из приоритетных направлений психолого-педагогической деятельности воспитателя, если речь идёт о дошкольном детском развитии. Столь раннее формирование экологической направленности в росте личности объясняется тем, что до 7 лет у ребёнка создаётся фундамент для закладывания осознанного отношения к окружающей природе; идёт накопление ярких эмоций; непосредственное восприятие информации позволяет запомнить её прочно и легко.</a:t>
            </a:r>
          </a:p>
          <a:p>
            <a:pPr marL="0" indent="0" algn="just">
              <a:buNone/>
            </a:pPr>
            <a:r>
              <a:rPr lang="ru-RU" sz="7200" dirty="0">
                <a:solidFill>
                  <a:srgbClr val="3F3F3F"/>
                </a:solidFill>
              </a:rPr>
              <a:t>.</a:t>
            </a:r>
            <a:br>
              <a:rPr lang="ru-RU" sz="7200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Vesna" charset="0"/>
              </a:rPr>
              <a:t>Цель и задачи: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628800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sz="2600" b="1" dirty="0"/>
              <a:t>         Цель: </a:t>
            </a:r>
            <a:r>
              <a:rPr lang="ru-RU" sz="2800" dirty="0">
                <a:solidFill>
                  <a:srgbClr val="000000"/>
                </a:solidFill>
              </a:rPr>
              <a:t>формирование человека нового типа с новым экологическим мышлением; способного осознавать последствия своих действий по отношению к окружающей среде и умеющего жить в относительной гармони с природой.</a:t>
            </a:r>
            <a:br>
              <a:rPr lang="ru-RU" sz="2600" dirty="0"/>
            </a:br>
            <a:endParaRPr lang="ru-RU" sz="2600" dirty="0"/>
          </a:p>
          <a:p>
            <a:pPr marL="0" indent="0" algn="just">
              <a:buNone/>
            </a:pPr>
            <a:r>
              <a:rPr lang="ru-RU" sz="2600" b="1" dirty="0"/>
              <a:t>          Задачи:</a:t>
            </a:r>
          </a:p>
          <a:p>
            <a:pPr marL="0" indent="0" algn="just">
              <a:buNone/>
            </a:pPr>
            <a:r>
              <a:rPr lang="ru-RU" sz="2600" dirty="0"/>
              <a:t>-развивать любознательность, креативность; </a:t>
            </a:r>
          </a:p>
          <a:p>
            <a:pPr marL="0" indent="0" algn="just">
              <a:buNone/>
            </a:pPr>
            <a:r>
              <a:rPr lang="ru-RU" sz="2600" dirty="0"/>
              <a:t>-воспитывать уважение к общему дому — планете Земля;</a:t>
            </a:r>
            <a:br>
              <a:rPr lang="ru-RU" sz="2600" dirty="0"/>
            </a:br>
            <a:r>
              <a:rPr lang="ru-RU" sz="2600" dirty="0"/>
              <a:t>-формировать элементарные представления о себе, других людях, отдельных составляющих природы (цвет, размер, материал, форма, звук, темп, причины и следствия того или иного явления),</a:t>
            </a:r>
            <a:br>
              <a:rPr lang="ru-RU" sz="2600" dirty="0"/>
            </a:br>
            <a:br>
              <a:rPr lang="ru-RU" sz="2600" dirty="0"/>
            </a:br>
            <a:br>
              <a:rPr lang="ru-RU" sz="2600" dirty="0"/>
            </a:br>
            <a:br>
              <a:rPr lang="ru-RU" sz="2600" dirty="0"/>
            </a:b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3962293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404664"/>
            <a:ext cx="7715200" cy="10801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400" b="1" dirty="0">
                <a:solidFill>
                  <a:srgbClr val="FF0000"/>
                </a:solidFill>
                <a:latin typeface="Vesna" charset="0"/>
                <a:cs typeface="Times New Roman" pitchFamily="18" charset="0"/>
              </a:rPr>
              <a:t>Наш уголок природы</a:t>
            </a:r>
          </a:p>
        </p:txBody>
      </p:sp>
      <p:pic>
        <p:nvPicPr>
          <p:cNvPr id="5" name="Рисунок 4" descr="C:\Users\Admin\Desktop\20180212_11215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913" y="1137320"/>
            <a:ext cx="3571875" cy="2357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24744"/>
            <a:ext cx="2871787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C:\Users\Admin\Desktop\20180212_11223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797633"/>
            <a:ext cx="3545808" cy="2393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Admin\Desktop\20180212_11224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9"/>
          <a:stretch/>
        </p:blipFill>
        <p:spPr bwMode="auto">
          <a:xfrm rot="5400000">
            <a:off x="457607" y="3616918"/>
            <a:ext cx="3044210" cy="2160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42292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Vesna" charset="0"/>
              </a:rPr>
              <a:t>Инвентарь</a:t>
            </a:r>
          </a:p>
        </p:txBody>
      </p:sp>
      <p:pic>
        <p:nvPicPr>
          <p:cNvPr id="3" name="Рисунок 2" descr="C:\Users\Admin\Desktop\20180212_11300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4686" y="1493997"/>
            <a:ext cx="2952750" cy="2214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Admin\Desktop\20180212_11215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5"/>
          <a:stretch/>
        </p:blipFill>
        <p:spPr bwMode="auto">
          <a:xfrm rot="5400000">
            <a:off x="5292847" y="805068"/>
            <a:ext cx="2510025" cy="39517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996952"/>
            <a:ext cx="2786063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5779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Vesna" charset="0"/>
              </a:rPr>
              <a:t>Образцы материалов и картотека опытов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068960"/>
            <a:ext cx="5657850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4462463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8909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Vesna" charset="0"/>
              </a:rPr>
              <a:t>Гербарий</a:t>
            </a:r>
          </a:p>
        </p:txBody>
      </p:sp>
      <p:pic>
        <p:nvPicPr>
          <p:cNvPr id="3" name="Рисунок 2" descr="C:\Users\Admin\Desktop\20180212_11270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342223"/>
            <a:ext cx="4123556" cy="3002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Admin\Desktop\20180212_11270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564904"/>
            <a:ext cx="4470524" cy="31456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2674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Vesna" charset="0"/>
              </a:rPr>
              <a:t>Экологическая зона</a:t>
            </a:r>
          </a:p>
        </p:txBody>
      </p:sp>
      <p:pic>
        <p:nvPicPr>
          <p:cNvPr id="4" name="Объект 3" descr="C:\Users\Admin\Desktop\image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4176464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Admin\Desktop\image (5)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140968"/>
            <a:ext cx="4392488" cy="3046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9041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Admin\Desktop\image (6)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174273" cy="2592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Admin\Desktop\image (1)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97" b="15812"/>
          <a:stretch/>
        </p:blipFill>
        <p:spPr bwMode="auto">
          <a:xfrm>
            <a:off x="5076056" y="315322"/>
            <a:ext cx="3838575" cy="27197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77072"/>
            <a:ext cx="3389313" cy="24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21" y="2348880"/>
            <a:ext cx="2859087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C:\Users\Admin\Desktop\image (2)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5" r="31571" b="1923"/>
          <a:stretch/>
        </p:blipFill>
        <p:spPr bwMode="auto">
          <a:xfrm>
            <a:off x="5285407" y="3926755"/>
            <a:ext cx="3419872" cy="25649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117563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26900"/>
      </a:hlink>
      <a:folHlink>
        <a:srgbClr val="FBD5B5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1022</Words>
  <Application>Microsoft Office PowerPoint</Application>
  <PresentationFormat>Экран (4:3)</PresentationFormat>
  <Paragraphs>45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Times New Roman</vt:lpstr>
      <vt:lpstr>Arial</vt:lpstr>
      <vt:lpstr>Vesna</vt:lpstr>
      <vt:lpstr>Тема Office</vt:lpstr>
      <vt:lpstr>Презентация PowerPoint</vt:lpstr>
      <vt:lpstr>Актуальность</vt:lpstr>
      <vt:lpstr>Цель и задачи:</vt:lpstr>
      <vt:lpstr>Презентация PowerPoint</vt:lpstr>
      <vt:lpstr>Инвентарь</vt:lpstr>
      <vt:lpstr>Образцы материалов и картотека опытов</vt:lpstr>
      <vt:lpstr>Гербарий</vt:lpstr>
      <vt:lpstr>Экологическая зона</vt:lpstr>
      <vt:lpstr>Презентация PowerPoint</vt:lpstr>
      <vt:lpstr>Паспорт комнатных растений, картотека экологических игр, сказок, потешек</vt:lpstr>
      <vt:lpstr>Дидактическое дерево  «Времена года» Цель: формирование у детей дошкольного возраста знаний о смене времен года.     </vt:lpstr>
      <vt:lpstr>Презентация PowerPoint</vt:lpstr>
      <vt:lpstr>«Сортировка мусора»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XE</cp:lastModifiedBy>
  <cp:revision>35</cp:revision>
  <dcterms:created xsi:type="dcterms:W3CDTF">2013-08-23T08:38:35Z</dcterms:created>
  <dcterms:modified xsi:type="dcterms:W3CDTF">2023-10-29T16:24:37Z</dcterms:modified>
</cp:coreProperties>
</file>